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324" r:id="rId2"/>
    <p:sldId id="327" r:id="rId3"/>
    <p:sldId id="326" r:id="rId4"/>
    <p:sldId id="328" r:id="rId5"/>
    <p:sldId id="259" r:id="rId6"/>
    <p:sldId id="325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5C3A4-E9B9-44B3-A466-26070792BBC7}" type="datetimeFigureOut">
              <a:rPr lang="ru-RU" smtClean="0"/>
              <a:t>18.01.2023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EA4CB-7047-4047-935D-2AB64325EC2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434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EA4CB-7047-4047-935D-2AB64325EC2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076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EA4CB-7047-4047-935D-2AB64325EC2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076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130800" y="4181485"/>
            <a:ext cx="4013200" cy="2676525"/>
          </a:xfrm>
          <a:custGeom>
            <a:avLst/>
            <a:gdLst/>
            <a:ahLst/>
            <a:cxnLst/>
            <a:rect l="l" t="t" r="r" b="b"/>
            <a:pathLst>
              <a:path w="4013200" h="2676525">
                <a:moveTo>
                  <a:pt x="0" y="2676514"/>
                </a:moveTo>
                <a:lnTo>
                  <a:pt x="401320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042150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8003"/>
                </a:lnTo>
              </a:path>
            </a:pathLst>
          </a:custGeom>
          <a:ln w="9525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891337" y="0"/>
            <a:ext cx="2252980" cy="6858000"/>
          </a:xfrm>
          <a:custGeom>
            <a:avLst/>
            <a:gdLst/>
            <a:ahLst/>
            <a:cxnLst/>
            <a:rect l="l" t="t" r="r" b="b"/>
            <a:pathLst>
              <a:path w="2252979" h="6858000">
                <a:moveTo>
                  <a:pt x="2024138" y="0"/>
                </a:moveTo>
                <a:lnTo>
                  <a:pt x="0" y="6857472"/>
                </a:lnTo>
                <a:lnTo>
                  <a:pt x="141479" y="6858000"/>
                </a:lnTo>
                <a:lnTo>
                  <a:pt x="2252662" y="6858000"/>
                </a:lnTo>
                <a:lnTo>
                  <a:pt x="2252662" y="8162"/>
                </a:lnTo>
                <a:lnTo>
                  <a:pt x="2024138" y="0"/>
                </a:lnTo>
                <a:close/>
              </a:path>
            </a:pathLst>
          </a:custGeom>
          <a:solidFill>
            <a:srgbClr val="90C226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207052" y="0"/>
            <a:ext cx="1937385" cy="6858000"/>
          </a:xfrm>
          <a:custGeom>
            <a:avLst/>
            <a:gdLst/>
            <a:ahLst/>
            <a:cxnLst/>
            <a:rect l="l" t="t" r="r" b="b"/>
            <a:pathLst>
              <a:path w="1937384" h="6858000">
                <a:moveTo>
                  <a:pt x="1936947" y="0"/>
                </a:moveTo>
                <a:lnTo>
                  <a:pt x="0" y="0"/>
                </a:lnTo>
                <a:lnTo>
                  <a:pt x="1200703" y="6857999"/>
                </a:lnTo>
                <a:lnTo>
                  <a:pt x="1936947" y="6857999"/>
                </a:lnTo>
                <a:lnTo>
                  <a:pt x="1936947" y="0"/>
                </a:lnTo>
                <a:close/>
              </a:path>
            </a:pathLst>
          </a:custGeom>
          <a:solidFill>
            <a:srgbClr val="90C226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638925" y="3921190"/>
            <a:ext cx="2505075" cy="2936875"/>
          </a:xfrm>
          <a:custGeom>
            <a:avLst/>
            <a:gdLst/>
            <a:ahLst/>
            <a:cxnLst/>
            <a:rect l="l" t="t" r="r" b="b"/>
            <a:pathLst>
              <a:path w="2505075" h="2936875">
                <a:moveTo>
                  <a:pt x="2505075" y="0"/>
                </a:moveTo>
                <a:lnTo>
                  <a:pt x="0" y="2936809"/>
                </a:lnTo>
                <a:lnTo>
                  <a:pt x="2505075" y="2936809"/>
                </a:lnTo>
                <a:lnTo>
                  <a:pt x="2505075" y="0"/>
                </a:lnTo>
                <a:close/>
              </a:path>
            </a:pathLst>
          </a:custGeom>
          <a:solidFill>
            <a:srgbClr val="54A021">
              <a:alpha val="721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012547" y="0"/>
            <a:ext cx="2131695" cy="6858000"/>
          </a:xfrm>
          <a:custGeom>
            <a:avLst/>
            <a:gdLst/>
            <a:ahLst/>
            <a:cxnLst/>
            <a:rect l="l" t="t" r="r" b="b"/>
            <a:pathLst>
              <a:path w="2131695" h="6858000">
                <a:moveTo>
                  <a:pt x="2131453" y="0"/>
                </a:moveTo>
                <a:lnTo>
                  <a:pt x="0" y="0"/>
                </a:lnTo>
                <a:lnTo>
                  <a:pt x="1854809" y="6857999"/>
                </a:lnTo>
                <a:lnTo>
                  <a:pt x="2131453" y="6849815"/>
                </a:lnTo>
                <a:lnTo>
                  <a:pt x="2131453" y="0"/>
                </a:lnTo>
                <a:close/>
              </a:path>
            </a:pathLst>
          </a:custGeom>
          <a:solidFill>
            <a:srgbClr val="3F7819">
              <a:alpha val="7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296275" y="0"/>
            <a:ext cx="847725" cy="6858000"/>
          </a:xfrm>
          <a:custGeom>
            <a:avLst/>
            <a:gdLst/>
            <a:ahLst/>
            <a:cxnLst/>
            <a:rect l="l" t="t" r="r" b="b"/>
            <a:pathLst>
              <a:path w="847725" h="6858000">
                <a:moveTo>
                  <a:pt x="847725" y="0"/>
                </a:moveTo>
                <a:lnTo>
                  <a:pt x="675987" y="0"/>
                </a:lnTo>
                <a:lnTo>
                  <a:pt x="0" y="6857999"/>
                </a:lnTo>
                <a:lnTo>
                  <a:pt x="847725" y="6857999"/>
                </a:lnTo>
                <a:lnTo>
                  <a:pt x="847725" y="0"/>
                </a:lnTo>
                <a:close/>
              </a:path>
            </a:pathLst>
          </a:custGeom>
          <a:solidFill>
            <a:srgbClr val="C0E474">
              <a:alpha val="7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078285" y="0"/>
            <a:ext cx="1066165" cy="6858000"/>
          </a:xfrm>
          <a:custGeom>
            <a:avLst/>
            <a:gdLst/>
            <a:ahLst/>
            <a:cxnLst/>
            <a:rect l="l" t="t" r="r" b="b"/>
            <a:pathLst>
              <a:path w="1066165" h="6858000">
                <a:moveTo>
                  <a:pt x="1051280" y="0"/>
                </a:moveTo>
                <a:lnTo>
                  <a:pt x="0" y="0"/>
                </a:lnTo>
                <a:lnTo>
                  <a:pt x="937521" y="6857999"/>
                </a:lnTo>
                <a:lnTo>
                  <a:pt x="1065511" y="6857999"/>
                </a:lnTo>
                <a:lnTo>
                  <a:pt x="1065667" y="6654335"/>
                </a:lnTo>
                <a:lnTo>
                  <a:pt x="1065668" y="6247129"/>
                </a:lnTo>
                <a:lnTo>
                  <a:pt x="1065478" y="5992701"/>
                </a:lnTo>
                <a:lnTo>
                  <a:pt x="1065077" y="5687457"/>
                </a:lnTo>
                <a:lnTo>
                  <a:pt x="1064400" y="5331421"/>
                </a:lnTo>
                <a:lnTo>
                  <a:pt x="1063394" y="4924615"/>
                </a:lnTo>
                <a:lnTo>
                  <a:pt x="1061534" y="4314547"/>
                </a:lnTo>
                <a:lnTo>
                  <a:pt x="1055097" y="2484681"/>
                </a:lnTo>
                <a:lnTo>
                  <a:pt x="1053545" y="1976291"/>
                </a:lnTo>
                <a:lnTo>
                  <a:pt x="1052511" y="1569496"/>
                </a:lnTo>
                <a:lnTo>
                  <a:pt x="1051893" y="1264338"/>
                </a:lnTo>
                <a:lnTo>
                  <a:pt x="1051434" y="959116"/>
                </a:lnTo>
                <a:lnTo>
                  <a:pt x="1051190" y="704710"/>
                </a:lnTo>
                <a:lnTo>
                  <a:pt x="1051109" y="246636"/>
                </a:lnTo>
                <a:lnTo>
                  <a:pt x="1051280" y="0"/>
                </a:lnTo>
                <a:close/>
              </a:path>
            </a:pathLst>
          </a:custGeom>
          <a:solidFill>
            <a:srgbClr val="90C226">
              <a:alpha val="6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059737" y="4905104"/>
            <a:ext cx="1084580" cy="1953260"/>
          </a:xfrm>
          <a:custGeom>
            <a:avLst/>
            <a:gdLst/>
            <a:ahLst/>
            <a:cxnLst/>
            <a:rect l="l" t="t" r="r" b="b"/>
            <a:pathLst>
              <a:path w="1084579" h="1953259">
                <a:moveTo>
                  <a:pt x="1084262" y="0"/>
                </a:moveTo>
                <a:lnTo>
                  <a:pt x="0" y="1952895"/>
                </a:lnTo>
                <a:lnTo>
                  <a:pt x="1084262" y="1947859"/>
                </a:lnTo>
                <a:lnTo>
                  <a:pt x="1084262" y="0"/>
                </a:lnTo>
                <a:close/>
              </a:path>
            </a:pathLst>
          </a:custGeom>
          <a:solidFill>
            <a:srgbClr val="90C226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0" y="0"/>
            <a:ext cx="855980" cy="5637530"/>
          </a:xfrm>
          <a:custGeom>
            <a:avLst/>
            <a:gdLst/>
            <a:ahLst/>
            <a:cxnLst/>
            <a:rect l="l" t="t" r="r" b="b"/>
            <a:pathLst>
              <a:path w="855980" h="5637530">
                <a:moveTo>
                  <a:pt x="855662" y="0"/>
                </a:moveTo>
                <a:lnTo>
                  <a:pt x="46441" y="0"/>
                </a:lnTo>
                <a:lnTo>
                  <a:pt x="0" y="455"/>
                </a:lnTo>
                <a:lnTo>
                  <a:pt x="0" y="5637385"/>
                </a:lnTo>
                <a:lnTo>
                  <a:pt x="855662" y="8991"/>
                </a:lnTo>
                <a:lnTo>
                  <a:pt x="855662" y="0"/>
                </a:lnTo>
                <a:close/>
              </a:path>
            </a:pathLst>
          </a:custGeom>
          <a:solidFill>
            <a:srgbClr val="90C226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3052" y="280922"/>
            <a:ext cx="8447405" cy="1191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4640" y="1417827"/>
            <a:ext cx="8472805" cy="4056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" Type="http://schemas.openxmlformats.org/officeDocument/2006/relationships/image" Target="../media/image2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2" Type="http://schemas.openxmlformats.org/officeDocument/2006/relationships/image" Target="../media/image1.jp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32" Type="http://schemas.openxmlformats.org/officeDocument/2006/relationships/image" Target="../media/image52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31" Type="http://schemas.openxmlformats.org/officeDocument/2006/relationships/image" Target="../media/image51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47.png"/><Relationship Id="rId30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g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30676" y="1295400"/>
            <a:ext cx="6629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ПРАКТИЧНЕ ЗАНЯТТЯ №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11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Система НАССР -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аналізування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небезпечних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чинників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критичні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точки контролю.</a:t>
            </a:r>
          </a:p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ризиків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контролю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безпечності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харчових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ознайомити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з порядком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потенційно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небезпечних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чинників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харчової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розроблення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контролю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ідентифікованих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небезпечних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чинників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161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/>
          <p:cNvGrpSpPr/>
          <p:nvPr/>
        </p:nvGrpSpPr>
        <p:grpSpPr>
          <a:xfrm>
            <a:off x="0" y="0"/>
            <a:ext cx="9149080" cy="6867525"/>
            <a:chOff x="0" y="0"/>
            <a:chExt cx="9149080" cy="6867525"/>
          </a:xfrm>
        </p:grpSpPr>
        <p:sp>
          <p:nvSpPr>
            <p:cNvPr id="3" name="object 4"/>
            <p:cNvSpPr/>
            <p:nvPr/>
          </p:nvSpPr>
          <p:spPr>
            <a:xfrm>
              <a:off x="5130800" y="4181485"/>
              <a:ext cx="4013200" cy="2676525"/>
            </a:xfrm>
            <a:custGeom>
              <a:avLst/>
              <a:gdLst/>
              <a:ahLst/>
              <a:cxnLst/>
              <a:rect l="l" t="t" r="r" b="b"/>
              <a:pathLst>
                <a:path w="4013200" h="2676525">
                  <a:moveTo>
                    <a:pt x="0" y="2676514"/>
                  </a:moveTo>
                  <a:lnTo>
                    <a:pt x="40132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5"/>
            <p:cNvSpPr/>
            <p:nvPr/>
          </p:nvSpPr>
          <p:spPr>
            <a:xfrm>
              <a:off x="7042150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3"/>
                  </a:lnTo>
                </a:path>
              </a:pathLst>
            </a:custGeom>
            <a:ln w="952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6"/>
            <p:cNvSpPr/>
            <p:nvPr/>
          </p:nvSpPr>
          <p:spPr>
            <a:xfrm>
              <a:off x="6891337" y="0"/>
              <a:ext cx="2252980" cy="6858000"/>
            </a:xfrm>
            <a:custGeom>
              <a:avLst/>
              <a:gdLst/>
              <a:ahLst/>
              <a:cxnLst/>
              <a:rect l="l" t="t" r="r" b="b"/>
              <a:pathLst>
                <a:path w="2252979" h="6858000">
                  <a:moveTo>
                    <a:pt x="2024138" y="0"/>
                  </a:moveTo>
                  <a:lnTo>
                    <a:pt x="0" y="6857472"/>
                  </a:lnTo>
                  <a:lnTo>
                    <a:pt x="141479" y="6858000"/>
                  </a:lnTo>
                  <a:lnTo>
                    <a:pt x="2252662" y="6858000"/>
                  </a:lnTo>
                  <a:lnTo>
                    <a:pt x="2252662" y="8162"/>
                  </a:lnTo>
                  <a:lnTo>
                    <a:pt x="2024138" y="0"/>
                  </a:lnTo>
                  <a:close/>
                </a:path>
              </a:pathLst>
            </a:custGeom>
            <a:solidFill>
              <a:srgbClr val="90C226">
                <a:alpha val="3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7"/>
            <p:cNvSpPr/>
            <p:nvPr/>
          </p:nvSpPr>
          <p:spPr>
            <a:xfrm>
              <a:off x="720705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47" y="0"/>
                  </a:moveTo>
                  <a:lnTo>
                    <a:pt x="0" y="0"/>
                  </a:lnTo>
                  <a:lnTo>
                    <a:pt x="1200703" y="6857999"/>
                  </a:lnTo>
                  <a:lnTo>
                    <a:pt x="1936947" y="6857999"/>
                  </a:lnTo>
                  <a:lnTo>
                    <a:pt x="1936947" y="0"/>
                  </a:lnTo>
                  <a:close/>
                </a:path>
              </a:pathLst>
            </a:custGeom>
            <a:solidFill>
              <a:srgbClr val="90C22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8"/>
            <p:cNvSpPr/>
            <p:nvPr/>
          </p:nvSpPr>
          <p:spPr>
            <a:xfrm>
              <a:off x="6638925" y="3921190"/>
              <a:ext cx="2505075" cy="2936875"/>
            </a:xfrm>
            <a:custGeom>
              <a:avLst/>
              <a:gdLst/>
              <a:ahLst/>
              <a:cxnLst/>
              <a:rect l="l" t="t" r="r" b="b"/>
              <a:pathLst>
                <a:path w="2505075" h="2936875">
                  <a:moveTo>
                    <a:pt x="2505075" y="0"/>
                  </a:moveTo>
                  <a:lnTo>
                    <a:pt x="0" y="2936809"/>
                  </a:lnTo>
                  <a:lnTo>
                    <a:pt x="2505075" y="2936809"/>
                  </a:lnTo>
                  <a:lnTo>
                    <a:pt x="2505075" y="0"/>
                  </a:lnTo>
                  <a:close/>
                </a:path>
              </a:pathLst>
            </a:custGeom>
            <a:solidFill>
              <a:srgbClr val="54A021">
                <a:alpha val="721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9"/>
            <p:cNvSpPr/>
            <p:nvPr/>
          </p:nvSpPr>
          <p:spPr>
            <a:xfrm>
              <a:off x="7012547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453" y="0"/>
                  </a:moveTo>
                  <a:lnTo>
                    <a:pt x="0" y="0"/>
                  </a:lnTo>
                  <a:lnTo>
                    <a:pt x="1854809" y="6857999"/>
                  </a:lnTo>
                  <a:lnTo>
                    <a:pt x="2131453" y="6849815"/>
                  </a:lnTo>
                  <a:lnTo>
                    <a:pt x="2131453" y="0"/>
                  </a:lnTo>
                  <a:close/>
                </a:path>
              </a:pathLst>
            </a:custGeom>
            <a:solidFill>
              <a:srgbClr val="3F7819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0"/>
            <p:cNvSpPr/>
            <p:nvPr/>
          </p:nvSpPr>
          <p:spPr>
            <a:xfrm>
              <a:off x="8296275" y="0"/>
              <a:ext cx="847725" cy="6858000"/>
            </a:xfrm>
            <a:custGeom>
              <a:avLst/>
              <a:gdLst/>
              <a:ahLst/>
              <a:cxnLst/>
              <a:rect l="l" t="t" r="r" b="b"/>
              <a:pathLst>
                <a:path w="847725" h="6858000">
                  <a:moveTo>
                    <a:pt x="847725" y="0"/>
                  </a:moveTo>
                  <a:lnTo>
                    <a:pt x="675987" y="0"/>
                  </a:lnTo>
                  <a:lnTo>
                    <a:pt x="0" y="6857999"/>
                  </a:lnTo>
                  <a:lnTo>
                    <a:pt x="847725" y="6857999"/>
                  </a:lnTo>
                  <a:lnTo>
                    <a:pt x="847725" y="0"/>
                  </a:lnTo>
                  <a:close/>
                </a:path>
              </a:pathLst>
            </a:custGeom>
            <a:solidFill>
              <a:srgbClr val="C0E474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1"/>
            <p:cNvSpPr/>
            <p:nvPr/>
          </p:nvSpPr>
          <p:spPr>
            <a:xfrm>
              <a:off x="8078285" y="0"/>
              <a:ext cx="1066165" cy="6858000"/>
            </a:xfrm>
            <a:custGeom>
              <a:avLst/>
              <a:gdLst/>
              <a:ahLst/>
              <a:cxnLst/>
              <a:rect l="l" t="t" r="r" b="b"/>
              <a:pathLst>
                <a:path w="1066165" h="6858000">
                  <a:moveTo>
                    <a:pt x="1051280" y="0"/>
                  </a:moveTo>
                  <a:lnTo>
                    <a:pt x="0" y="0"/>
                  </a:lnTo>
                  <a:lnTo>
                    <a:pt x="937521" y="6857999"/>
                  </a:lnTo>
                  <a:lnTo>
                    <a:pt x="1065511" y="6857999"/>
                  </a:lnTo>
                  <a:lnTo>
                    <a:pt x="1065667" y="6654335"/>
                  </a:lnTo>
                  <a:lnTo>
                    <a:pt x="1065668" y="6247129"/>
                  </a:lnTo>
                  <a:lnTo>
                    <a:pt x="1065478" y="5992701"/>
                  </a:lnTo>
                  <a:lnTo>
                    <a:pt x="1065077" y="5687457"/>
                  </a:lnTo>
                  <a:lnTo>
                    <a:pt x="1064400" y="5331421"/>
                  </a:lnTo>
                  <a:lnTo>
                    <a:pt x="1063394" y="4924615"/>
                  </a:lnTo>
                  <a:lnTo>
                    <a:pt x="1061534" y="4314547"/>
                  </a:lnTo>
                  <a:lnTo>
                    <a:pt x="1055097" y="2484681"/>
                  </a:lnTo>
                  <a:lnTo>
                    <a:pt x="1053545" y="1976291"/>
                  </a:lnTo>
                  <a:lnTo>
                    <a:pt x="1052511" y="1569496"/>
                  </a:lnTo>
                  <a:lnTo>
                    <a:pt x="1051893" y="1264338"/>
                  </a:lnTo>
                  <a:lnTo>
                    <a:pt x="1051434" y="959116"/>
                  </a:lnTo>
                  <a:lnTo>
                    <a:pt x="1051190" y="704710"/>
                  </a:lnTo>
                  <a:lnTo>
                    <a:pt x="1051109" y="246636"/>
                  </a:lnTo>
                  <a:lnTo>
                    <a:pt x="1051280" y="0"/>
                  </a:lnTo>
                  <a:close/>
                </a:path>
              </a:pathLst>
            </a:custGeom>
            <a:solidFill>
              <a:srgbClr val="90C226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2"/>
            <p:cNvSpPr/>
            <p:nvPr/>
          </p:nvSpPr>
          <p:spPr>
            <a:xfrm>
              <a:off x="8059737" y="4905104"/>
              <a:ext cx="1084580" cy="1953260"/>
            </a:xfrm>
            <a:custGeom>
              <a:avLst/>
              <a:gdLst/>
              <a:ahLst/>
              <a:cxnLst/>
              <a:rect l="l" t="t" r="r" b="b"/>
              <a:pathLst>
                <a:path w="1084579" h="1953259">
                  <a:moveTo>
                    <a:pt x="1084262" y="0"/>
                  </a:moveTo>
                  <a:lnTo>
                    <a:pt x="0" y="1952895"/>
                  </a:lnTo>
                  <a:lnTo>
                    <a:pt x="1084262" y="1947859"/>
                  </a:lnTo>
                  <a:lnTo>
                    <a:pt x="1084262" y="0"/>
                  </a:lnTo>
                  <a:close/>
                </a:path>
              </a:pathLst>
            </a:custGeom>
            <a:solidFill>
              <a:srgbClr val="90C226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533400" y="1720840"/>
            <a:ext cx="792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Фізичні  ризики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– це матеріали, які можуть спричинити травми або удушення, їх необхідно оцінювати на кожному молокозаводі. 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Приклади фізичних ризиків, що розглядаються під час аналізу ризику включають: газ, пластмасу або металеві уламки – особливо від пакувальних матеріалів і об ладнання для технологічної обробки. 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Характер роботи працівників також може вплинути на види фізичних небезпечних ризиків, які необхідно взяти до уваги на підприємстві.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804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/>
          <p:cNvGrpSpPr/>
          <p:nvPr/>
        </p:nvGrpSpPr>
        <p:grpSpPr>
          <a:xfrm>
            <a:off x="0" y="0"/>
            <a:ext cx="9149080" cy="6867525"/>
            <a:chOff x="0" y="0"/>
            <a:chExt cx="9149080" cy="6867525"/>
          </a:xfrm>
        </p:grpSpPr>
        <p:sp>
          <p:nvSpPr>
            <p:cNvPr id="3" name="object 4"/>
            <p:cNvSpPr/>
            <p:nvPr/>
          </p:nvSpPr>
          <p:spPr>
            <a:xfrm>
              <a:off x="5130800" y="4181485"/>
              <a:ext cx="4013200" cy="2676525"/>
            </a:xfrm>
            <a:custGeom>
              <a:avLst/>
              <a:gdLst/>
              <a:ahLst/>
              <a:cxnLst/>
              <a:rect l="l" t="t" r="r" b="b"/>
              <a:pathLst>
                <a:path w="4013200" h="2676525">
                  <a:moveTo>
                    <a:pt x="0" y="2676514"/>
                  </a:moveTo>
                  <a:lnTo>
                    <a:pt x="40132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5"/>
            <p:cNvSpPr/>
            <p:nvPr/>
          </p:nvSpPr>
          <p:spPr>
            <a:xfrm>
              <a:off x="7042150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3"/>
                  </a:lnTo>
                </a:path>
              </a:pathLst>
            </a:custGeom>
            <a:ln w="952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6"/>
            <p:cNvSpPr/>
            <p:nvPr/>
          </p:nvSpPr>
          <p:spPr>
            <a:xfrm>
              <a:off x="6891337" y="0"/>
              <a:ext cx="2252980" cy="6858000"/>
            </a:xfrm>
            <a:custGeom>
              <a:avLst/>
              <a:gdLst/>
              <a:ahLst/>
              <a:cxnLst/>
              <a:rect l="l" t="t" r="r" b="b"/>
              <a:pathLst>
                <a:path w="2252979" h="6858000">
                  <a:moveTo>
                    <a:pt x="2024138" y="0"/>
                  </a:moveTo>
                  <a:lnTo>
                    <a:pt x="0" y="6857472"/>
                  </a:lnTo>
                  <a:lnTo>
                    <a:pt x="141479" y="6858000"/>
                  </a:lnTo>
                  <a:lnTo>
                    <a:pt x="2252662" y="6858000"/>
                  </a:lnTo>
                  <a:lnTo>
                    <a:pt x="2252662" y="8162"/>
                  </a:lnTo>
                  <a:lnTo>
                    <a:pt x="2024138" y="0"/>
                  </a:lnTo>
                  <a:close/>
                </a:path>
              </a:pathLst>
            </a:custGeom>
            <a:solidFill>
              <a:srgbClr val="90C226">
                <a:alpha val="3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7"/>
            <p:cNvSpPr/>
            <p:nvPr/>
          </p:nvSpPr>
          <p:spPr>
            <a:xfrm>
              <a:off x="720705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47" y="0"/>
                  </a:moveTo>
                  <a:lnTo>
                    <a:pt x="0" y="0"/>
                  </a:lnTo>
                  <a:lnTo>
                    <a:pt x="1200703" y="6857999"/>
                  </a:lnTo>
                  <a:lnTo>
                    <a:pt x="1936947" y="6857999"/>
                  </a:lnTo>
                  <a:lnTo>
                    <a:pt x="1936947" y="0"/>
                  </a:lnTo>
                  <a:close/>
                </a:path>
              </a:pathLst>
            </a:custGeom>
            <a:solidFill>
              <a:srgbClr val="90C22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8"/>
            <p:cNvSpPr/>
            <p:nvPr/>
          </p:nvSpPr>
          <p:spPr>
            <a:xfrm>
              <a:off x="6638925" y="3921190"/>
              <a:ext cx="2505075" cy="2936875"/>
            </a:xfrm>
            <a:custGeom>
              <a:avLst/>
              <a:gdLst/>
              <a:ahLst/>
              <a:cxnLst/>
              <a:rect l="l" t="t" r="r" b="b"/>
              <a:pathLst>
                <a:path w="2505075" h="2936875">
                  <a:moveTo>
                    <a:pt x="2505075" y="0"/>
                  </a:moveTo>
                  <a:lnTo>
                    <a:pt x="0" y="2936809"/>
                  </a:lnTo>
                  <a:lnTo>
                    <a:pt x="2505075" y="2936809"/>
                  </a:lnTo>
                  <a:lnTo>
                    <a:pt x="2505075" y="0"/>
                  </a:lnTo>
                  <a:close/>
                </a:path>
              </a:pathLst>
            </a:custGeom>
            <a:solidFill>
              <a:srgbClr val="54A021">
                <a:alpha val="721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9"/>
            <p:cNvSpPr/>
            <p:nvPr/>
          </p:nvSpPr>
          <p:spPr>
            <a:xfrm>
              <a:off x="7012547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453" y="0"/>
                  </a:moveTo>
                  <a:lnTo>
                    <a:pt x="0" y="0"/>
                  </a:lnTo>
                  <a:lnTo>
                    <a:pt x="1854809" y="6857999"/>
                  </a:lnTo>
                  <a:lnTo>
                    <a:pt x="2131453" y="6849815"/>
                  </a:lnTo>
                  <a:lnTo>
                    <a:pt x="2131453" y="0"/>
                  </a:lnTo>
                  <a:close/>
                </a:path>
              </a:pathLst>
            </a:custGeom>
            <a:solidFill>
              <a:srgbClr val="3F7819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0"/>
            <p:cNvSpPr/>
            <p:nvPr/>
          </p:nvSpPr>
          <p:spPr>
            <a:xfrm>
              <a:off x="8296275" y="0"/>
              <a:ext cx="847725" cy="6858000"/>
            </a:xfrm>
            <a:custGeom>
              <a:avLst/>
              <a:gdLst/>
              <a:ahLst/>
              <a:cxnLst/>
              <a:rect l="l" t="t" r="r" b="b"/>
              <a:pathLst>
                <a:path w="847725" h="6858000">
                  <a:moveTo>
                    <a:pt x="847725" y="0"/>
                  </a:moveTo>
                  <a:lnTo>
                    <a:pt x="675987" y="0"/>
                  </a:lnTo>
                  <a:lnTo>
                    <a:pt x="0" y="6857999"/>
                  </a:lnTo>
                  <a:lnTo>
                    <a:pt x="847725" y="6857999"/>
                  </a:lnTo>
                  <a:lnTo>
                    <a:pt x="847725" y="0"/>
                  </a:lnTo>
                  <a:close/>
                </a:path>
              </a:pathLst>
            </a:custGeom>
            <a:solidFill>
              <a:srgbClr val="C0E474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1"/>
            <p:cNvSpPr/>
            <p:nvPr/>
          </p:nvSpPr>
          <p:spPr>
            <a:xfrm>
              <a:off x="8078285" y="0"/>
              <a:ext cx="1066165" cy="6858000"/>
            </a:xfrm>
            <a:custGeom>
              <a:avLst/>
              <a:gdLst/>
              <a:ahLst/>
              <a:cxnLst/>
              <a:rect l="l" t="t" r="r" b="b"/>
              <a:pathLst>
                <a:path w="1066165" h="6858000">
                  <a:moveTo>
                    <a:pt x="1051280" y="0"/>
                  </a:moveTo>
                  <a:lnTo>
                    <a:pt x="0" y="0"/>
                  </a:lnTo>
                  <a:lnTo>
                    <a:pt x="937521" y="6857999"/>
                  </a:lnTo>
                  <a:lnTo>
                    <a:pt x="1065511" y="6857999"/>
                  </a:lnTo>
                  <a:lnTo>
                    <a:pt x="1065667" y="6654335"/>
                  </a:lnTo>
                  <a:lnTo>
                    <a:pt x="1065668" y="6247129"/>
                  </a:lnTo>
                  <a:lnTo>
                    <a:pt x="1065478" y="5992701"/>
                  </a:lnTo>
                  <a:lnTo>
                    <a:pt x="1065077" y="5687457"/>
                  </a:lnTo>
                  <a:lnTo>
                    <a:pt x="1064400" y="5331421"/>
                  </a:lnTo>
                  <a:lnTo>
                    <a:pt x="1063394" y="4924615"/>
                  </a:lnTo>
                  <a:lnTo>
                    <a:pt x="1061534" y="4314547"/>
                  </a:lnTo>
                  <a:lnTo>
                    <a:pt x="1055097" y="2484681"/>
                  </a:lnTo>
                  <a:lnTo>
                    <a:pt x="1053545" y="1976291"/>
                  </a:lnTo>
                  <a:lnTo>
                    <a:pt x="1052511" y="1569496"/>
                  </a:lnTo>
                  <a:lnTo>
                    <a:pt x="1051893" y="1264338"/>
                  </a:lnTo>
                  <a:lnTo>
                    <a:pt x="1051434" y="959116"/>
                  </a:lnTo>
                  <a:lnTo>
                    <a:pt x="1051190" y="704710"/>
                  </a:lnTo>
                  <a:lnTo>
                    <a:pt x="1051109" y="246636"/>
                  </a:lnTo>
                  <a:lnTo>
                    <a:pt x="1051280" y="0"/>
                  </a:lnTo>
                  <a:close/>
                </a:path>
              </a:pathLst>
            </a:custGeom>
            <a:solidFill>
              <a:srgbClr val="90C226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2"/>
            <p:cNvSpPr/>
            <p:nvPr/>
          </p:nvSpPr>
          <p:spPr>
            <a:xfrm>
              <a:off x="8059737" y="4905104"/>
              <a:ext cx="1084580" cy="1953260"/>
            </a:xfrm>
            <a:custGeom>
              <a:avLst/>
              <a:gdLst/>
              <a:ahLst/>
              <a:cxnLst/>
              <a:rect l="l" t="t" r="r" b="b"/>
              <a:pathLst>
                <a:path w="1084579" h="1953259">
                  <a:moveTo>
                    <a:pt x="1084262" y="0"/>
                  </a:moveTo>
                  <a:lnTo>
                    <a:pt x="0" y="1952895"/>
                  </a:lnTo>
                  <a:lnTo>
                    <a:pt x="1084262" y="1947859"/>
                  </a:lnTo>
                  <a:lnTo>
                    <a:pt x="1084262" y="0"/>
                  </a:lnTo>
                  <a:close/>
                </a:path>
              </a:pathLst>
            </a:custGeom>
            <a:solidFill>
              <a:srgbClr val="90C226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381000" y="474345"/>
            <a:ext cx="8458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Тверді або гострі сторонні предмети в харчових продуктах можуть призвести до травмування, включаючи розрив або перфорацію тканин рота, язика, горла, шлунку й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кишківника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до пошкодження зубів і ясен. 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Менше шкоди здоров’ю завдадуть тверді або гострі природні компоненти їжі: кістки в морепродуктах, шкаралупа в горіхових продуктах. - споживач знає, що компонент – натуральний і невід’ємний складник певного продукту. </a:t>
            </a: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Коли на етикетці зазначено, що важкий або гострий компонент було видалено з продукту, наприклад, «оливки без кісточок». 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Наявність природних твердих або гострих предметів у таких ситуаціях (кісточки в оливках без кісточок) може бути непередбаченим і призвести до травмування.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804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/>
          <p:cNvGrpSpPr/>
          <p:nvPr/>
        </p:nvGrpSpPr>
        <p:grpSpPr>
          <a:xfrm>
            <a:off x="0" y="0"/>
            <a:ext cx="9149080" cy="6867525"/>
            <a:chOff x="0" y="0"/>
            <a:chExt cx="9149080" cy="6867525"/>
          </a:xfrm>
        </p:grpSpPr>
        <p:sp>
          <p:nvSpPr>
            <p:cNvPr id="3" name="object 4"/>
            <p:cNvSpPr/>
            <p:nvPr/>
          </p:nvSpPr>
          <p:spPr>
            <a:xfrm>
              <a:off x="5130800" y="4181485"/>
              <a:ext cx="4013200" cy="2676525"/>
            </a:xfrm>
            <a:custGeom>
              <a:avLst/>
              <a:gdLst/>
              <a:ahLst/>
              <a:cxnLst/>
              <a:rect l="l" t="t" r="r" b="b"/>
              <a:pathLst>
                <a:path w="4013200" h="2676525">
                  <a:moveTo>
                    <a:pt x="0" y="2676514"/>
                  </a:moveTo>
                  <a:lnTo>
                    <a:pt x="40132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5"/>
            <p:cNvSpPr/>
            <p:nvPr/>
          </p:nvSpPr>
          <p:spPr>
            <a:xfrm>
              <a:off x="7042150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3"/>
                  </a:lnTo>
                </a:path>
              </a:pathLst>
            </a:custGeom>
            <a:ln w="952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6"/>
            <p:cNvSpPr/>
            <p:nvPr/>
          </p:nvSpPr>
          <p:spPr>
            <a:xfrm>
              <a:off x="6891337" y="0"/>
              <a:ext cx="2252980" cy="6858000"/>
            </a:xfrm>
            <a:custGeom>
              <a:avLst/>
              <a:gdLst/>
              <a:ahLst/>
              <a:cxnLst/>
              <a:rect l="l" t="t" r="r" b="b"/>
              <a:pathLst>
                <a:path w="2252979" h="6858000">
                  <a:moveTo>
                    <a:pt x="2024138" y="0"/>
                  </a:moveTo>
                  <a:lnTo>
                    <a:pt x="0" y="6857472"/>
                  </a:lnTo>
                  <a:lnTo>
                    <a:pt x="141479" y="6858000"/>
                  </a:lnTo>
                  <a:lnTo>
                    <a:pt x="2252662" y="6858000"/>
                  </a:lnTo>
                  <a:lnTo>
                    <a:pt x="2252662" y="8162"/>
                  </a:lnTo>
                  <a:lnTo>
                    <a:pt x="2024138" y="0"/>
                  </a:lnTo>
                  <a:close/>
                </a:path>
              </a:pathLst>
            </a:custGeom>
            <a:solidFill>
              <a:srgbClr val="90C226">
                <a:alpha val="3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7"/>
            <p:cNvSpPr/>
            <p:nvPr/>
          </p:nvSpPr>
          <p:spPr>
            <a:xfrm>
              <a:off x="720705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47" y="0"/>
                  </a:moveTo>
                  <a:lnTo>
                    <a:pt x="0" y="0"/>
                  </a:lnTo>
                  <a:lnTo>
                    <a:pt x="1200703" y="6857999"/>
                  </a:lnTo>
                  <a:lnTo>
                    <a:pt x="1936947" y="6857999"/>
                  </a:lnTo>
                  <a:lnTo>
                    <a:pt x="1936947" y="0"/>
                  </a:lnTo>
                  <a:close/>
                </a:path>
              </a:pathLst>
            </a:custGeom>
            <a:solidFill>
              <a:srgbClr val="90C22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8"/>
            <p:cNvSpPr/>
            <p:nvPr/>
          </p:nvSpPr>
          <p:spPr>
            <a:xfrm>
              <a:off x="6638925" y="3921190"/>
              <a:ext cx="2505075" cy="2936875"/>
            </a:xfrm>
            <a:custGeom>
              <a:avLst/>
              <a:gdLst/>
              <a:ahLst/>
              <a:cxnLst/>
              <a:rect l="l" t="t" r="r" b="b"/>
              <a:pathLst>
                <a:path w="2505075" h="2936875">
                  <a:moveTo>
                    <a:pt x="2505075" y="0"/>
                  </a:moveTo>
                  <a:lnTo>
                    <a:pt x="0" y="2936809"/>
                  </a:lnTo>
                  <a:lnTo>
                    <a:pt x="2505075" y="2936809"/>
                  </a:lnTo>
                  <a:lnTo>
                    <a:pt x="2505075" y="0"/>
                  </a:lnTo>
                  <a:close/>
                </a:path>
              </a:pathLst>
            </a:custGeom>
            <a:solidFill>
              <a:srgbClr val="54A021">
                <a:alpha val="721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9"/>
            <p:cNvSpPr/>
            <p:nvPr/>
          </p:nvSpPr>
          <p:spPr>
            <a:xfrm>
              <a:off x="7012547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453" y="0"/>
                  </a:moveTo>
                  <a:lnTo>
                    <a:pt x="0" y="0"/>
                  </a:lnTo>
                  <a:lnTo>
                    <a:pt x="1854809" y="6857999"/>
                  </a:lnTo>
                  <a:lnTo>
                    <a:pt x="2131453" y="6849815"/>
                  </a:lnTo>
                  <a:lnTo>
                    <a:pt x="2131453" y="0"/>
                  </a:lnTo>
                  <a:close/>
                </a:path>
              </a:pathLst>
            </a:custGeom>
            <a:solidFill>
              <a:srgbClr val="3F7819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0"/>
            <p:cNvSpPr/>
            <p:nvPr/>
          </p:nvSpPr>
          <p:spPr>
            <a:xfrm>
              <a:off x="8296275" y="0"/>
              <a:ext cx="847725" cy="6858000"/>
            </a:xfrm>
            <a:custGeom>
              <a:avLst/>
              <a:gdLst/>
              <a:ahLst/>
              <a:cxnLst/>
              <a:rect l="l" t="t" r="r" b="b"/>
              <a:pathLst>
                <a:path w="847725" h="6858000">
                  <a:moveTo>
                    <a:pt x="847725" y="0"/>
                  </a:moveTo>
                  <a:lnTo>
                    <a:pt x="675987" y="0"/>
                  </a:lnTo>
                  <a:lnTo>
                    <a:pt x="0" y="6857999"/>
                  </a:lnTo>
                  <a:lnTo>
                    <a:pt x="847725" y="6857999"/>
                  </a:lnTo>
                  <a:lnTo>
                    <a:pt x="847725" y="0"/>
                  </a:lnTo>
                  <a:close/>
                </a:path>
              </a:pathLst>
            </a:custGeom>
            <a:solidFill>
              <a:srgbClr val="C0E474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1"/>
            <p:cNvSpPr/>
            <p:nvPr/>
          </p:nvSpPr>
          <p:spPr>
            <a:xfrm>
              <a:off x="8078285" y="0"/>
              <a:ext cx="1066165" cy="6858000"/>
            </a:xfrm>
            <a:custGeom>
              <a:avLst/>
              <a:gdLst/>
              <a:ahLst/>
              <a:cxnLst/>
              <a:rect l="l" t="t" r="r" b="b"/>
              <a:pathLst>
                <a:path w="1066165" h="6858000">
                  <a:moveTo>
                    <a:pt x="1051280" y="0"/>
                  </a:moveTo>
                  <a:lnTo>
                    <a:pt x="0" y="0"/>
                  </a:lnTo>
                  <a:lnTo>
                    <a:pt x="937521" y="6857999"/>
                  </a:lnTo>
                  <a:lnTo>
                    <a:pt x="1065511" y="6857999"/>
                  </a:lnTo>
                  <a:lnTo>
                    <a:pt x="1065667" y="6654335"/>
                  </a:lnTo>
                  <a:lnTo>
                    <a:pt x="1065668" y="6247129"/>
                  </a:lnTo>
                  <a:lnTo>
                    <a:pt x="1065478" y="5992701"/>
                  </a:lnTo>
                  <a:lnTo>
                    <a:pt x="1065077" y="5687457"/>
                  </a:lnTo>
                  <a:lnTo>
                    <a:pt x="1064400" y="5331421"/>
                  </a:lnTo>
                  <a:lnTo>
                    <a:pt x="1063394" y="4924615"/>
                  </a:lnTo>
                  <a:lnTo>
                    <a:pt x="1061534" y="4314547"/>
                  </a:lnTo>
                  <a:lnTo>
                    <a:pt x="1055097" y="2484681"/>
                  </a:lnTo>
                  <a:lnTo>
                    <a:pt x="1053545" y="1976291"/>
                  </a:lnTo>
                  <a:lnTo>
                    <a:pt x="1052511" y="1569496"/>
                  </a:lnTo>
                  <a:lnTo>
                    <a:pt x="1051893" y="1264338"/>
                  </a:lnTo>
                  <a:lnTo>
                    <a:pt x="1051434" y="959116"/>
                  </a:lnTo>
                  <a:lnTo>
                    <a:pt x="1051190" y="704710"/>
                  </a:lnTo>
                  <a:lnTo>
                    <a:pt x="1051109" y="246636"/>
                  </a:lnTo>
                  <a:lnTo>
                    <a:pt x="1051280" y="0"/>
                  </a:lnTo>
                  <a:close/>
                </a:path>
              </a:pathLst>
            </a:custGeom>
            <a:solidFill>
              <a:srgbClr val="90C226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2"/>
            <p:cNvSpPr/>
            <p:nvPr/>
          </p:nvSpPr>
          <p:spPr>
            <a:xfrm>
              <a:off x="8059737" y="4905104"/>
              <a:ext cx="1084580" cy="1953260"/>
            </a:xfrm>
            <a:custGeom>
              <a:avLst/>
              <a:gdLst/>
              <a:ahLst/>
              <a:cxnLst/>
              <a:rect l="l" t="t" r="r" b="b"/>
              <a:pathLst>
                <a:path w="1084579" h="1953259">
                  <a:moveTo>
                    <a:pt x="1084262" y="0"/>
                  </a:moveTo>
                  <a:lnTo>
                    <a:pt x="0" y="1952895"/>
                  </a:lnTo>
                  <a:lnTo>
                    <a:pt x="1084262" y="1947859"/>
                  </a:lnTo>
                  <a:lnTo>
                    <a:pt x="1084262" y="0"/>
                  </a:lnTo>
                  <a:close/>
                </a:path>
              </a:pathLst>
            </a:custGeom>
            <a:solidFill>
              <a:srgbClr val="90C226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533401" y="335846"/>
            <a:ext cx="81867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Правила  від Управління з контролю за харчовими продуктами і лікарськими засобами про розмір твердого або стороннього предмету, який небезпечний для здоров’я людини: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Якщо продукт містить сторонній предмет завдовжки 7-25 мм і готовий до споживання або відповідно до вказівок чи інших правил або вимог потребує мінімальних етапів підготовки, наприклад, підігріву, що не знищить, не ослабить і не нейтралізує небезпечні фізичні компоненти до споживання.</a:t>
            </a:r>
          </a:p>
          <a:p>
            <a:pPr marL="914400" lvl="1" indent="-457200" algn="just"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Якщо продукт містить твердий або гострий сторонній предмет завдовжки менше 7 мм, він належить до групи особливих ризиків.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buAutoNum type="arabicPeriod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Якщо продукт містить твердий або гострий сторонній предмет завдовжки понад 25 мм.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804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/>
          <p:cNvGrpSpPr/>
          <p:nvPr/>
        </p:nvGrpSpPr>
        <p:grpSpPr>
          <a:xfrm>
            <a:off x="0" y="0"/>
            <a:ext cx="9149080" cy="6867525"/>
            <a:chOff x="0" y="0"/>
            <a:chExt cx="9149080" cy="6867525"/>
          </a:xfrm>
        </p:grpSpPr>
        <p:sp>
          <p:nvSpPr>
            <p:cNvPr id="3" name="object 4"/>
            <p:cNvSpPr/>
            <p:nvPr/>
          </p:nvSpPr>
          <p:spPr>
            <a:xfrm>
              <a:off x="5130800" y="4181485"/>
              <a:ext cx="4013200" cy="2676525"/>
            </a:xfrm>
            <a:custGeom>
              <a:avLst/>
              <a:gdLst/>
              <a:ahLst/>
              <a:cxnLst/>
              <a:rect l="l" t="t" r="r" b="b"/>
              <a:pathLst>
                <a:path w="4013200" h="2676525">
                  <a:moveTo>
                    <a:pt x="0" y="2676514"/>
                  </a:moveTo>
                  <a:lnTo>
                    <a:pt x="40132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5"/>
            <p:cNvSpPr/>
            <p:nvPr/>
          </p:nvSpPr>
          <p:spPr>
            <a:xfrm>
              <a:off x="7042150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3"/>
                  </a:lnTo>
                </a:path>
              </a:pathLst>
            </a:custGeom>
            <a:ln w="952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6"/>
            <p:cNvSpPr/>
            <p:nvPr/>
          </p:nvSpPr>
          <p:spPr>
            <a:xfrm>
              <a:off x="6891337" y="0"/>
              <a:ext cx="2252980" cy="6858000"/>
            </a:xfrm>
            <a:custGeom>
              <a:avLst/>
              <a:gdLst/>
              <a:ahLst/>
              <a:cxnLst/>
              <a:rect l="l" t="t" r="r" b="b"/>
              <a:pathLst>
                <a:path w="2252979" h="6858000">
                  <a:moveTo>
                    <a:pt x="2024138" y="0"/>
                  </a:moveTo>
                  <a:lnTo>
                    <a:pt x="0" y="6857472"/>
                  </a:lnTo>
                  <a:lnTo>
                    <a:pt x="141479" y="6858000"/>
                  </a:lnTo>
                  <a:lnTo>
                    <a:pt x="2252662" y="6858000"/>
                  </a:lnTo>
                  <a:lnTo>
                    <a:pt x="2252662" y="8162"/>
                  </a:lnTo>
                  <a:lnTo>
                    <a:pt x="2024138" y="0"/>
                  </a:lnTo>
                  <a:close/>
                </a:path>
              </a:pathLst>
            </a:custGeom>
            <a:solidFill>
              <a:srgbClr val="90C226">
                <a:alpha val="3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7"/>
            <p:cNvSpPr/>
            <p:nvPr/>
          </p:nvSpPr>
          <p:spPr>
            <a:xfrm>
              <a:off x="720705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47" y="0"/>
                  </a:moveTo>
                  <a:lnTo>
                    <a:pt x="0" y="0"/>
                  </a:lnTo>
                  <a:lnTo>
                    <a:pt x="1200703" y="6857999"/>
                  </a:lnTo>
                  <a:lnTo>
                    <a:pt x="1936947" y="6857999"/>
                  </a:lnTo>
                  <a:lnTo>
                    <a:pt x="1936947" y="0"/>
                  </a:lnTo>
                  <a:close/>
                </a:path>
              </a:pathLst>
            </a:custGeom>
            <a:solidFill>
              <a:srgbClr val="90C22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8"/>
            <p:cNvSpPr/>
            <p:nvPr/>
          </p:nvSpPr>
          <p:spPr>
            <a:xfrm>
              <a:off x="6638925" y="3921190"/>
              <a:ext cx="2505075" cy="2936875"/>
            </a:xfrm>
            <a:custGeom>
              <a:avLst/>
              <a:gdLst/>
              <a:ahLst/>
              <a:cxnLst/>
              <a:rect l="l" t="t" r="r" b="b"/>
              <a:pathLst>
                <a:path w="2505075" h="2936875">
                  <a:moveTo>
                    <a:pt x="2505075" y="0"/>
                  </a:moveTo>
                  <a:lnTo>
                    <a:pt x="0" y="2936809"/>
                  </a:lnTo>
                  <a:lnTo>
                    <a:pt x="2505075" y="2936809"/>
                  </a:lnTo>
                  <a:lnTo>
                    <a:pt x="2505075" y="0"/>
                  </a:lnTo>
                  <a:close/>
                </a:path>
              </a:pathLst>
            </a:custGeom>
            <a:solidFill>
              <a:srgbClr val="54A021">
                <a:alpha val="721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9"/>
            <p:cNvSpPr/>
            <p:nvPr/>
          </p:nvSpPr>
          <p:spPr>
            <a:xfrm>
              <a:off x="7012547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453" y="0"/>
                  </a:moveTo>
                  <a:lnTo>
                    <a:pt x="0" y="0"/>
                  </a:lnTo>
                  <a:lnTo>
                    <a:pt x="1854809" y="6857999"/>
                  </a:lnTo>
                  <a:lnTo>
                    <a:pt x="2131453" y="6849815"/>
                  </a:lnTo>
                  <a:lnTo>
                    <a:pt x="2131453" y="0"/>
                  </a:lnTo>
                  <a:close/>
                </a:path>
              </a:pathLst>
            </a:custGeom>
            <a:solidFill>
              <a:srgbClr val="3F7819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0"/>
            <p:cNvSpPr/>
            <p:nvPr/>
          </p:nvSpPr>
          <p:spPr>
            <a:xfrm>
              <a:off x="8296275" y="0"/>
              <a:ext cx="847725" cy="6858000"/>
            </a:xfrm>
            <a:custGeom>
              <a:avLst/>
              <a:gdLst/>
              <a:ahLst/>
              <a:cxnLst/>
              <a:rect l="l" t="t" r="r" b="b"/>
              <a:pathLst>
                <a:path w="847725" h="6858000">
                  <a:moveTo>
                    <a:pt x="847725" y="0"/>
                  </a:moveTo>
                  <a:lnTo>
                    <a:pt x="675987" y="0"/>
                  </a:lnTo>
                  <a:lnTo>
                    <a:pt x="0" y="6857999"/>
                  </a:lnTo>
                  <a:lnTo>
                    <a:pt x="847725" y="6857999"/>
                  </a:lnTo>
                  <a:lnTo>
                    <a:pt x="847725" y="0"/>
                  </a:lnTo>
                  <a:close/>
                </a:path>
              </a:pathLst>
            </a:custGeom>
            <a:solidFill>
              <a:srgbClr val="C0E474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1"/>
            <p:cNvSpPr/>
            <p:nvPr/>
          </p:nvSpPr>
          <p:spPr>
            <a:xfrm>
              <a:off x="8078285" y="0"/>
              <a:ext cx="1066165" cy="6858000"/>
            </a:xfrm>
            <a:custGeom>
              <a:avLst/>
              <a:gdLst/>
              <a:ahLst/>
              <a:cxnLst/>
              <a:rect l="l" t="t" r="r" b="b"/>
              <a:pathLst>
                <a:path w="1066165" h="6858000">
                  <a:moveTo>
                    <a:pt x="1051280" y="0"/>
                  </a:moveTo>
                  <a:lnTo>
                    <a:pt x="0" y="0"/>
                  </a:lnTo>
                  <a:lnTo>
                    <a:pt x="937521" y="6857999"/>
                  </a:lnTo>
                  <a:lnTo>
                    <a:pt x="1065511" y="6857999"/>
                  </a:lnTo>
                  <a:lnTo>
                    <a:pt x="1065667" y="6654335"/>
                  </a:lnTo>
                  <a:lnTo>
                    <a:pt x="1065668" y="6247129"/>
                  </a:lnTo>
                  <a:lnTo>
                    <a:pt x="1065478" y="5992701"/>
                  </a:lnTo>
                  <a:lnTo>
                    <a:pt x="1065077" y="5687457"/>
                  </a:lnTo>
                  <a:lnTo>
                    <a:pt x="1064400" y="5331421"/>
                  </a:lnTo>
                  <a:lnTo>
                    <a:pt x="1063394" y="4924615"/>
                  </a:lnTo>
                  <a:lnTo>
                    <a:pt x="1061534" y="4314547"/>
                  </a:lnTo>
                  <a:lnTo>
                    <a:pt x="1055097" y="2484681"/>
                  </a:lnTo>
                  <a:lnTo>
                    <a:pt x="1053545" y="1976291"/>
                  </a:lnTo>
                  <a:lnTo>
                    <a:pt x="1052511" y="1569496"/>
                  </a:lnTo>
                  <a:lnTo>
                    <a:pt x="1051893" y="1264338"/>
                  </a:lnTo>
                  <a:lnTo>
                    <a:pt x="1051434" y="959116"/>
                  </a:lnTo>
                  <a:lnTo>
                    <a:pt x="1051190" y="704710"/>
                  </a:lnTo>
                  <a:lnTo>
                    <a:pt x="1051109" y="246636"/>
                  </a:lnTo>
                  <a:lnTo>
                    <a:pt x="1051280" y="0"/>
                  </a:lnTo>
                  <a:close/>
                </a:path>
              </a:pathLst>
            </a:custGeom>
            <a:solidFill>
              <a:srgbClr val="90C226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2"/>
            <p:cNvSpPr/>
            <p:nvPr/>
          </p:nvSpPr>
          <p:spPr>
            <a:xfrm>
              <a:off x="8059737" y="4905104"/>
              <a:ext cx="1084580" cy="1953260"/>
            </a:xfrm>
            <a:custGeom>
              <a:avLst/>
              <a:gdLst/>
              <a:ahLst/>
              <a:cxnLst/>
              <a:rect l="l" t="t" r="r" b="b"/>
              <a:pathLst>
                <a:path w="1084579" h="1953259">
                  <a:moveTo>
                    <a:pt x="1084262" y="0"/>
                  </a:moveTo>
                  <a:lnTo>
                    <a:pt x="0" y="1952895"/>
                  </a:lnTo>
                  <a:lnTo>
                    <a:pt x="1084262" y="1947859"/>
                  </a:lnTo>
                  <a:lnTo>
                    <a:pt x="1084262" y="0"/>
                  </a:lnTo>
                  <a:close/>
                </a:path>
              </a:pathLst>
            </a:custGeom>
            <a:solidFill>
              <a:srgbClr val="90C226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281619"/>
              </p:ext>
            </p:extLst>
          </p:nvPr>
        </p:nvGraphicFramePr>
        <p:xfrm>
          <a:off x="346072" y="2372392"/>
          <a:ext cx="8255954" cy="34058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7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7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71755"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уламки</a:t>
                      </a:r>
                      <a:r>
                        <a:rPr lang="uk-UA" sz="1600" spc="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скла</a:t>
                      </a:r>
                      <a:endParaRPr lang="ru-RU" sz="1600" dirty="0">
                        <a:effectLst/>
                        <a:latin typeface="Times New Roman" pitchFamily="18" charset="0"/>
                        <a:ea typeface="Trebuchet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інші</a:t>
                      </a:r>
                      <a:r>
                        <a:rPr lang="uk-UA" sz="1600" spc="-4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сторонні</a:t>
                      </a:r>
                      <a:r>
                        <a:rPr lang="uk-UA" sz="1600" spc="-4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речовини</a:t>
                      </a:r>
                      <a:endParaRPr lang="ru-RU" sz="1600">
                        <a:effectLst/>
                        <a:latin typeface="Times New Roman" pitchFamily="18" charset="0"/>
                        <a:ea typeface="Trebuchet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175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uk-UA" sz="1600" spc="-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уламки</a:t>
                      </a:r>
                      <a:r>
                        <a:rPr lang="uk-UA" sz="1600" spc="-7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spc="-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дерева</a:t>
                      </a:r>
                      <a:endParaRPr lang="ru-RU" sz="1600">
                        <a:effectLst/>
                        <a:latin typeface="Times New Roman" pitchFamily="18" charset="0"/>
                        <a:ea typeface="Trebuchet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98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730" algn="l"/>
                        </a:tabLs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Шкаралупа</a:t>
                      </a:r>
                      <a:r>
                        <a:rPr lang="uk-UA" sz="1600" spc="6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горіхів</a:t>
                      </a:r>
                      <a:endParaRPr lang="ru-RU" sz="1600">
                        <a:effectLst/>
                        <a:latin typeface="Times New Roman" pitchFamily="18" charset="0"/>
                        <a:ea typeface="Trebuchet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93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730" algn="l"/>
                        </a:tabLs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Фруктові</a:t>
                      </a:r>
                      <a:r>
                        <a:rPr lang="uk-UA" sz="1600" spc="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кісточки</a:t>
                      </a:r>
                      <a:r>
                        <a:rPr lang="uk-UA" sz="1600" spc="3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(вишня, персик)</a:t>
                      </a:r>
                      <a:endParaRPr lang="ru-RU" sz="1600">
                        <a:effectLst/>
                        <a:latin typeface="Times New Roman" pitchFamily="18" charset="0"/>
                        <a:ea typeface="Trebuchet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1755"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уламки</a:t>
                      </a:r>
                      <a:r>
                        <a:rPr lang="uk-UA" sz="1600" spc="4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пластмаси</a:t>
                      </a:r>
                      <a:endParaRPr lang="ru-RU" sz="1600">
                        <a:effectLst/>
                        <a:latin typeface="Times New Roman" pitchFamily="18" charset="0"/>
                        <a:ea typeface="Trebuchet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940"/>
                        </a:lnSpc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730" algn="l"/>
                        </a:tabLs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Фруктові</a:t>
                      </a:r>
                      <a:r>
                        <a:rPr lang="uk-UA" sz="1600" spc="4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матеріали</a:t>
                      </a:r>
                      <a:r>
                        <a:rPr lang="uk-UA" sz="1600" spc="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(плодоніжки, шляпки,</a:t>
                      </a:r>
                      <a:r>
                        <a:rPr lang="uk-UA" sz="1600" spc="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зерна)</a:t>
                      </a:r>
                      <a:endParaRPr lang="ru-RU" sz="1600">
                        <a:effectLst/>
                        <a:latin typeface="Times New Roman" pitchFamily="18" charset="0"/>
                        <a:ea typeface="Trebuchet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1755"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uk-UA" sz="1600" spc="-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уламки</a:t>
                      </a:r>
                      <a:r>
                        <a:rPr lang="uk-UA" sz="1600" spc="-6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spc="-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металу,</a:t>
                      </a:r>
                      <a:r>
                        <a:rPr lang="uk-UA" sz="1600" spc="-5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такі</a:t>
                      </a:r>
                      <a:r>
                        <a:rPr lang="uk-UA" sz="1600" spc="-5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як: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095" algn="l"/>
                        </a:tabLs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гвинти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lnSpc>
                          <a:spcPts val="98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095" algn="l"/>
                        </a:tabLs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гайки</a:t>
                      </a:r>
                      <a:endParaRPr lang="ru-RU" sz="1600">
                        <a:effectLst/>
                        <a:latin typeface="Times New Roman" pitchFamily="18" charset="0"/>
                        <a:ea typeface="Trebuchet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025"/>
                        </a:lnSpc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730" algn="l"/>
                        </a:tabLs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прокладки,</a:t>
                      </a:r>
                      <a:r>
                        <a:rPr lang="uk-UA" sz="1600" spc="-5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кільцеві ущільнення і</a:t>
                      </a:r>
                      <a:r>
                        <a:rPr lang="uk-UA" sz="1600" spc="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 д.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Bef>
                          <a:spcPts val="10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730" algn="l"/>
                        </a:tabLs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частини</a:t>
                      </a:r>
                      <a:r>
                        <a:rPr lang="uk-UA" sz="1600" spc="-5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комах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730" algn="l"/>
                        </a:tabLs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інше</a:t>
                      </a:r>
                      <a:endParaRPr lang="ru-RU" sz="1600">
                        <a:effectLst/>
                        <a:latin typeface="Times New Roman" pitchFamily="18" charset="0"/>
                        <a:ea typeface="Trebuchet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98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095" algn="l"/>
                        </a:tabLs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скріпки/замки</a:t>
                      </a:r>
                      <a:r>
                        <a:rPr lang="uk-UA" sz="1600" spc="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</a:t>
                      </a:r>
                      <a:r>
                        <a:rPr lang="uk-UA" sz="1600" spc="1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мішків</a:t>
                      </a:r>
                      <a:endParaRPr lang="ru-RU" sz="1600">
                        <a:effectLst/>
                        <a:latin typeface="Times New Roman" pitchFamily="18" charset="0"/>
                        <a:ea typeface="Trebuchet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Trebuchet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2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095" algn="l"/>
                        </a:tabLs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тирса</a:t>
                      </a:r>
                      <a:endParaRPr lang="ru-RU" sz="1600">
                        <a:effectLst/>
                        <a:latin typeface="Times New Roman" pitchFamily="18" charset="0"/>
                        <a:ea typeface="Trebuchet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Trebuchet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1755"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особисті</a:t>
                      </a:r>
                      <a:r>
                        <a:rPr lang="uk-UA" sz="1600" spc="-2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речі,</a:t>
                      </a:r>
                      <a:r>
                        <a:rPr lang="uk-UA" sz="1600" spc="-5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такі</a:t>
                      </a:r>
                      <a:r>
                        <a:rPr lang="uk-UA" sz="1600" spc="-2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як:</a:t>
                      </a:r>
                      <a:endParaRPr lang="ru-RU" sz="1600" dirty="0">
                        <a:effectLst/>
                        <a:latin typeface="Times New Roman" pitchFamily="18" charset="0"/>
                        <a:ea typeface="Trebuchet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itchFamily="18" charset="0"/>
                        <a:ea typeface="Trebuchet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7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095" algn="l"/>
                        </a:tabLs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ювелірні</a:t>
                      </a:r>
                      <a:r>
                        <a:rPr lang="uk-UA" sz="1600" spc="-4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вироби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095" algn="l"/>
                        </a:tabLs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сережки</a:t>
                      </a:r>
                      <a:endParaRPr lang="ru-RU" sz="16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095" algn="l"/>
                        </a:tabLst>
                      </a:pP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кнопки</a:t>
                      </a:r>
                      <a:endParaRPr lang="ru-RU" sz="1600">
                        <a:effectLst/>
                        <a:latin typeface="Times New Roman" pitchFamily="18" charset="0"/>
                        <a:ea typeface="Trebuchet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7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730" algn="l"/>
                        </a:tabLs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ручки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730" algn="l"/>
                        </a:tabLs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бинти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730" algn="l"/>
                        </a:tabLs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накладні</a:t>
                      </a:r>
                      <a:r>
                        <a:rPr lang="uk-UA" sz="1600" spc="-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нігті</a:t>
                      </a:r>
                      <a:endParaRPr lang="ru-RU" sz="1600" dirty="0">
                        <a:effectLst/>
                        <a:latin typeface="Times New Roman" pitchFamily="18" charset="0"/>
                        <a:ea typeface="Trebuchet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46075" y="76200"/>
            <a:ext cx="79152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413" algn="l"/>
              </a:tabLst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Фізичні предмети, які не відповідають вищезазначеним критеріям, відносять до класу «небажаних забруднюючих речовин», а не до «фізичних небезпечних компонентів».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413" algn="l"/>
              </a:tabLst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231F2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413" algn="l"/>
              </a:tabLst>
            </a:pP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Потенційні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фізичні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небезпечні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компоненти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804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776" y="1491997"/>
            <a:ext cx="8660130" cy="136969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106680">
              <a:lnSpc>
                <a:spcPct val="100499"/>
              </a:lnSpc>
              <a:spcBef>
                <a:spcPts val="70"/>
              </a:spcBef>
              <a:tabLst>
                <a:tab pos="2529205" algn="l"/>
                <a:tab pos="3227705" algn="l"/>
              </a:tabLst>
            </a:pPr>
            <a:r>
              <a:rPr sz="4400" spc="-10" dirty="0">
                <a:solidFill>
                  <a:srgbClr val="AD4D12"/>
                </a:solidFill>
                <a:latin typeface="Times New Roman"/>
                <a:cs typeface="Times New Roman"/>
              </a:rPr>
              <a:t>РОЗРОБКА </a:t>
            </a:r>
            <a:r>
              <a:rPr sz="4400" dirty="0">
                <a:solidFill>
                  <a:srgbClr val="AD4D12"/>
                </a:solidFill>
                <a:latin typeface="Times New Roman"/>
                <a:cs typeface="Times New Roman"/>
              </a:rPr>
              <a:t>І </a:t>
            </a:r>
            <a:r>
              <a:rPr sz="4400" spc="-30" dirty="0">
                <a:solidFill>
                  <a:srgbClr val="AD4D12"/>
                </a:solidFill>
                <a:latin typeface="Times New Roman"/>
                <a:cs typeface="Times New Roman"/>
              </a:rPr>
              <a:t>ВПРОВАДЖЕННЯ  </a:t>
            </a:r>
            <a:r>
              <a:rPr sz="4400" spc="-50" dirty="0">
                <a:solidFill>
                  <a:srgbClr val="AD4D12"/>
                </a:solidFill>
                <a:latin typeface="Times New Roman"/>
                <a:cs typeface="Times New Roman"/>
              </a:rPr>
              <a:t>НАССР</a:t>
            </a:r>
            <a:r>
              <a:rPr sz="4400" spc="5" dirty="0">
                <a:solidFill>
                  <a:srgbClr val="AD4D12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AD4D12"/>
                </a:solidFill>
                <a:latin typeface="Times New Roman"/>
                <a:cs typeface="Times New Roman"/>
              </a:rPr>
              <a:t>–	12	</a:t>
            </a:r>
            <a:r>
              <a:rPr sz="4400" spc="-5" dirty="0">
                <a:solidFill>
                  <a:srgbClr val="AD4D12"/>
                </a:solidFill>
                <a:latin typeface="Times New Roman"/>
                <a:cs typeface="Times New Roman"/>
              </a:rPr>
              <a:t>ЛОГІЧНИХ</a:t>
            </a:r>
            <a:r>
              <a:rPr sz="4400" spc="-55" dirty="0">
                <a:solidFill>
                  <a:srgbClr val="AD4D12"/>
                </a:solidFill>
                <a:latin typeface="Times New Roman"/>
                <a:cs typeface="Times New Roman"/>
              </a:rPr>
              <a:t> </a:t>
            </a:r>
            <a:r>
              <a:rPr sz="4400" spc="-10" dirty="0">
                <a:solidFill>
                  <a:srgbClr val="AD4D12"/>
                </a:solidFill>
                <a:latin typeface="Times New Roman"/>
                <a:cs typeface="Times New Roman"/>
              </a:rPr>
              <a:t>КРОКІВ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333500" cy="517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65337" y="3573462"/>
            <a:ext cx="5013325" cy="2905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2604" y="208789"/>
            <a:ext cx="5629275" cy="149161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065" marR="5080" algn="ctr">
              <a:lnSpc>
                <a:spcPts val="3790"/>
              </a:lnSpc>
              <a:spcBef>
                <a:spcPts val="265"/>
              </a:spcBef>
            </a:pPr>
            <a:r>
              <a:rPr sz="3200" spc="-5" dirty="0">
                <a:solidFill>
                  <a:srgbClr val="AD4D12"/>
                </a:solidFill>
                <a:latin typeface="Times New Roman"/>
                <a:cs typeface="Times New Roman"/>
              </a:rPr>
              <a:t>ЛОГІЧНА</a:t>
            </a:r>
            <a:r>
              <a:rPr sz="3200" spc="-75" dirty="0">
                <a:solidFill>
                  <a:srgbClr val="AD4D12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AD4D12"/>
                </a:solidFill>
                <a:latin typeface="Times New Roman"/>
                <a:cs typeface="Times New Roman"/>
              </a:rPr>
              <a:t>ПОСЛІДОВНІСТЬ  </a:t>
            </a:r>
            <a:r>
              <a:rPr sz="3200" spc="-25" dirty="0">
                <a:solidFill>
                  <a:srgbClr val="AD4D12"/>
                </a:solidFill>
                <a:latin typeface="Times New Roman"/>
                <a:cs typeface="Times New Roman"/>
              </a:rPr>
              <a:t>ВПРОВАДЖЕННЯ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ts val="3795"/>
              </a:lnSpc>
            </a:pPr>
            <a:r>
              <a:rPr sz="3200" spc="-5" dirty="0">
                <a:solidFill>
                  <a:srgbClr val="AD4D12"/>
                </a:solidFill>
                <a:latin typeface="Times New Roman"/>
                <a:cs typeface="Times New Roman"/>
              </a:rPr>
              <a:t>HACCP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127" y="1669796"/>
            <a:ext cx="8442960" cy="4786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15" dirty="0">
                <a:latin typeface="Times New Roman"/>
                <a:cs typeface="Times New Roman"/>
              </a:rPr>
              <a:t>Організувати </a:t>
            </a:r>
            <a:r>
              <a:rPr sz="2400" spc="-10" dirty="0">
                <a:latin typeface="Times New Roman"/>
                <a:cs typeface="Times New Roman"/>
              </a:rPr>
              <a:t>групу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HACCP.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Times New Roman"/>
                <a:cs typeface="Times New Roman"/>
              </a:rPr>
              <a:t>Описати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продукт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15" dirty="0">
                <a:latin typeface="Times New Roman"/>
                <a:cs typeface="Times New Roman"/>
              </a:rPr>
              <a:t>Ідентифікувати </a:t>
            </a:r>
            <a:r>
              <a:rPr sz="2400" spc="-10" dirty="0">
                <a:latin typeface="Times New Roman"/>
                <a:cs typeface="Times New Roman"/>
              </a:rPr>
              <a:t>призначене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використання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400" spc="-10" dirty="0">
                <a:latin typeface="Times New Roman"/>
                <a:cs typeface="Times New Roman"/>
              </a:rPr>
              <a:t>Розробити </a:t>
            </a:r>
            <a:r>
              <a:rPr sz="2400" spc="-20" dirty="0">
                <a:latin typeface="Times New Roman"/>
                <a:cs typeface="Times New Roman"/>
              </a:rPr>
              <a:t>блок-схему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процесу.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ts val="2845"/>
              </a:lnSpc>
              <a:spcBef>
                <a:spcPts val="2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-5" dirty="0">
                <a:latin typeface="Times New Roman"/>
                <a:cs typeface="Times New Roman"/>
              </a:rPr>
              <a:t>Перевірити </a:t>
            </a:r>
            <a:r>
              <a:rPr sz="2400" spc="-20" dirty="0">
                <a:latin typeface="Times New Roman"/>
                <a:cs typeface="Times New Roman"/>
              </a:rPr>
              <a:t>блок-схему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процесу.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ts val="2845"/>
              </a:lnSpc>
              <a:buAutoNum type="arabicPeriod"/>
              <a:tabLst>
                <a:tab pos="469265" algn="l"/>
                <a:tab pos="469900" algn="l"/>
                <a:tab pos="1812289" algn="l"/>
              </a:tabLst>
            </a:pPr>
            <a:r>
              <a:rPr sz="2400" dirty="0">
                <a:latin typeface="Times New Roman"/>
                <a:cs typeface="Times New Roman"/>
              </a:rPr>
              <a:t>Принцип	1. </a:t>
            </a:r>
            <a:r>
              <a:rPr sz="2400" spc="-15" dirty="0">
                <a:latin typeface="Times New Roman"/>
                <a:cs typeface="Times New Roman"/>
              </a:rPr>
              <a:t>Аналізувати </a:t>
            </a:r>
            <a:r>
              <a:rPr sz="2400" spc="-10" dirty="0">
                <a:latin typeface="Times New Roman"/>
                <a:cs typeface="Times New Roman"/>
              </a:rPr>
              <a:t>небезпечні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фактори.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469265" algn="l"/>
                <a:tab pos="469900" algn="l"/>
                <a:tab pos="1812289" algn="l"/>
              </a:tabLst>
            </a:pPr>
            <a:r>
              <a:rPr sz="2400" dirty="0">
                <a:latin typeface="Times New Roman"/>
                <a:cs typeface="Times New Roman"/>
              </a:rPr>
              <a:t>Принцип	2. Встановити критичні </a:t>
            </a:r>
            <a:r>
              <a:rPr sz="2400" spc="-15" dirty="0">
                <a:latin typeface="Times New Roman"/>
                <a:cs typeface="Times New Roman"/>
              </a:rPr>
              <a:t>контрольні</a:t>
            </a:r>
            <a:r>
              <a:rPr sz="2400" spc="-20" dirty="0">
                <a:latin typeface="Times New Roman"/>
                <a:cs typeface="Times New Roman"/>
              </a:rPr>
              <a:t> точки.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469265" algn="l"/>
                <a:tab pos="469900" algn="l"/>
                <a:tab pos="1812289" algn="l"/>
              </a:tabLst>
            </a:pPr>
            <a:r>
              <a:rPr sz="2400" dirty="0">
                <a:latin typeface="Times New Roman"/>
                <a:cs typeface="Times New Roman"/>
              </a:rPr>
              <a:t>Принцип	3. Встановити критичні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межі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  <a:tab pos="1812289" algn="l"/>
              </a:tabLst>
            </a:pPr>
            <a:r>
              <a:rPr sz="2400" dirty="0">
                <a:latin typeface="Times New Roman"/>
                <a:cs typeface="Times New Roman"/>
              </a:rPr>
              <a:t>Принцип	4. Встановити </a:t>
            </a:r>
            <a:r>
              <a:rPr sz="2400" spc="-10" dirty="0">
                <a:latin typeface="Times New Roman"/>
                <a:cs typeface="Times New Roman"/>
              </a:rPr>
              <a:t>процедуру </a:t>
            </a:r>
            <a:r>
              <a:rPr sz="2400" spc="-5" dirty="0">
                <a:latin typeface="Times New Roman"/>
                <a:cs typeface="Times New Roman"/>
              </a:rPr>
              <a:t>моніторингу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ts val="2845"/>
              </a:lnSpc>
              <a:spcBef>
                <a:spcPts val="20"/>
              </a:spcBef>
              <a:buAutoNum type="arabicPeriod"/>
              <a:tabLst>
                <a:tab pos="469900" algn="l"/>
                <a:tab pos="1812289" algn="l"/>
              </a:tabLst>
            </a:pPr>
            <a:r>
              <a:rPr sz="2400" dirty="0">
                <a:latin typeface="Times New Roman"/>
                <a:cs typeface="Times New Roman"/>
              </a:rPr>
              <a:t>Принцип	5. Встановити </a:t>
            </a:r>
            <a:r>
              <a:rPr sz="2400" spc="-15" dirty="0">
                <a:latin typeface="Times New Roman"/>
                <a:cs typeface="Times New Roman"/>
              </a:rPr>
              <a:t>коригувальні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дії</a:t>
            </a:r>
            <a:endParaRPr sz="2400">
              <a:latin typeface="Times New Roman"/>
              <a:cs typeface="Times New Roman"/>
            </a:endParaRPr>
          </a:p>
          <a:p>
            <a:pPr marL="458470" indent="-446405">
              <a:lnSpc>
                <a:spcPts val="2845"/>
              </a:lnSpc>
              <a:buAutoNum type="arabicPeriod"/>
              <a:tabLst>
                <a:tab pos="459105" algn="l"/>
                <a:tab pos="1801495" algn="l"/>
              </a:tabLst>
            </a:pPr>
            <a:r>
              <a:rPr sz="2400" dirty="0">
                <a:latin typeface="Times New Roman"/>
                <a:cs typeface="Times New Roman"/>
              </a:rPr>
              <a:t>Принцип	6. Встановити </a:t>
            </a:r>
            <a:r>
              <a:rPr sz="2400" spc="-5" dirty="0">
                <a:latin typeface="Times New Roman"/>
                <a:cs typeface="Times New Roman"/>
              </a:rPr>
              <a:t>процедури</a:t>
            </a:r>
            <a:r>
              <a:rPr sz="2400" spc="-10" dirty="0">
                <a:latin typeface="Times New Roman"/>
                <a:cs typeface="Times New Roman"/>
              </a:rPr>
              <a:t> верифікації</a:t>
            </a:r>
            <a:endParaRPr sz="24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469900" algn="l"/>
                <a:tab pos="1812289" algn="l"/>
              </a:tabLst>
            </a:pPr>
            <a:r>
              <a:rPr sz="2400" dirty="0">
                <a:latin typeface="Times New Roman"/>
                <a:cs typeface="Times New Roman"/>
              </a:rPr>
              <a:t>Принцип	7. </a:t>
            </a:r>
            <a:r>
              <a:rPr sz="2400" spc="-5" dirty="0">
                <a:latin typeface="Times New Roman"/>
                <a:cs typeface="Times New Roman"/>
              </a:rPr>
              <a:t>Впровадити </a:t>
            </a:r>
            <a:r>
              <a:rPr sz="2400" spc="-15" dirty="0">
                <a:latin typeface="Times New Roman"/>
                <a:cs typeface="Times New Roman"/>
              </a:rPr>
              <a:t>документування </a:t>
            </a:r>
            <a:r>
              <a:rPr sz="2400" spc="-5" dirty="0">
                <a:latin typeface="Times New Roman"/>
                <a:cs typeface="Times New Roman"/>
              </a:rPr>
              <a:t>всіх процедур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та</a:t>
            </a:r>
            <a:endParaRPr sz="2400">
              <a:latin typeface="Times New Roman"/>
              <a:cs typeface="Times New Roman"/>
            </a:endParaRPr>
          </a:p>
          <a:p>
            <a:pPr marL="7023100">
              <a:lnSpc>
                <a:spcPct val="100000"/>
              </a:lnSpc>
              <a:spcBef>
                <a:spcPts val="25"/>
              </a:spcBef>
            </a:pPr>
            <a:r>
              <a:rPr sz="2400" dirty="0">
                <a:latin typeface="Times New Roman"/>
                <a:cs typeface="Times New Roman"/>
              </a:rPr>
              <a:t>пр</a:t>
            </a:r>
            <a:r>
              <a:rPr sz="2400" spc="-35" dirty="0">
                <a:latin typeface="Times New Roman"/>
                <a:cs typeface="Times New Roman"/>
              </a:rPr>
              <a:t>от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-130" dirty="0">
                <a:latin typeface="Times New Roman"/>
                <a:cs typeface="Times New Roman"/>
              </a:rPr>
              <a:t>к</a:t>
            </a:r>
            <a:r>
              <a:rPr sz="2400" spc="-3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л</a:t>
            </a:r>
            <a:r>
              <a:rPr sz="2400" spc="-5" dirty="0">
                <a:latin typeface="Times New Roman"/>
                <a:cs typeface="Times New Roman"/>
              </a:rPr>
              <a:t>і</a:t>
            </a:r>
            <a:r>
              <a:rPr sz="2400" dirty="0">
                <a:latin typeface="Times New Roman"/>
                <a:cs typeface="Times New Roman"/>
              </a:rPr>
              <a:t>в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333500" cy="517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72225" y="1268412"/>
            <a:ext cx="2552700" cy="23352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indent="1872614">
              <a:lnSpc>
                <a:spcPct val="101000"/>
              </a:lnSpc>
              <a:spcBef>
                <a:spcPts val="65"/>
              </a:spcBef>
              <a:tabLst>
                <a:tab pos="2343150" algn="l"/>
                <a:tab pos="3214370" algn="l"/>
                <a:tab pos="4363720" algn="l"/>
                <a:tab pos="6130925" algn="l"/>
                <a:tab pos="6725284" algn="l"/>
              </a:tabLst>
            </a:pPr>
            <a:r>
              <a:rPr dirty="0">
                <a:solidFill>
                  <a:srgbClr val="AD4D12"/>
                </a:solidFill>
                <a:latin typeface="Times New Roman"/>
                <a:cs typeface="Times New Roman"/>
              </a:rPr>
              <a:t>1. </a:t>
            </a:r>
            <a:r>
              <a:rPr spc="-5" dirty="0">
                <a:solidFill>
                  <a:srgbClr val="AD4D12"/>
                </a:solidFill>
                <a:latin typeface="Times New Roman"/>
                <a:cs typeface="Times New Roman"/>
              </a:rPr>
              <a:t>Організація </a:t>
            </a:r>
            <a:r>
              <a:rPr spc="-10" dirty="0">
                <a:solidFill>
                  <a:srgbClr val="AD4D12"/>
                </a:solidFill>
                <a:latin typeface="Times New Roman"/>
                <a:cs typeface="Times New Roman"/>
              </a:rPr>
              <a:t>групи </a:t>
            </a:r>
            <a:r>
              <a:rPr spc="-5" dirty="0">
                <a:solidFill>
                  <a:srgbClr val="AD4D12"/>
                </a:solidFill>
                <a:latin typeface="Times New Roman"/>
                <a:cs typeface="Times New Roman"/>
              </a:rPr>
              <a:t>HACCP </a:t>
            </a:r>
            <a:r>
              <a:rPr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Ба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г</a:t>
            </a:r>
            <a:r>
              <a:rPr sz="2400" b="0" spc="-65" dirty="0">
                <a:solidFill>
                  <a:srgbClr val="000000"/>
                </a:solidFill>
                <a:latin typeface="Times New Roman"/>
                <a:cs typeface="Times New Roman"/>
              </a:rPr>
              <a:t>а</a:t>
            </a:r>
            <a:r>
              <a:rPr sz="2400" b="0" spc="-35" dirty="0">
                <a:solidFill>
                  <a:srgbClr val="000000"/>
                </a:solidFill>
                <a:latin typeface="Times New Roman"/>
                <a:cs typeface="Times New Roman"/>
              </a:rPr>
              <a:t>т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опро</a:t>
            </a:r>
            <a:r>
              <a:rPr sz="2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ф</a:t>
            </a:r>
            <a:r>
              <a:rPr sz="2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і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л</a:t>
            </a:r>
            <a:r>
              <a:rPr sz="24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ь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на	г</a:t>
            </a:r>
            <a:r>
              <a:rPr sz="2400" b="0" spc="-35" dirty="0">
                <a:solidFill>
                  <a:srgbClr val="000000"/>
                </a:solidFill>
                <a:latin typeface="Times New Roman"/>
                <a:cs typeface="Times New Roman"/>
              </a:rPr>
              <a:t>р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упа	Н</a:t>
            </a:r>
            <a:r>
              <a:rPr sz="2400" b="0" spc="-120" dirty="0">
                <a:solidFill>
                  <a:srgbClr val="000000"/>
                </a:solidFill>
                <a:latin typeface="Times New Roman"/>
                <a:cs typeface="Times New Roman"/>
              </a:rPr>
              <a:t>А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ССР	</a:t>
            </a:r>
            <a:r>
              <a:rPr sz="2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с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т</a:t>
            </a:r>
            <a:r>
              <a:rPr sz="24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ор</a:t>
            </a:r>
            <a:r>
              <a:rPr sz="2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ю</a:t>
            </a:r>
            <a:r>
              <a:rPr sz="2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є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т</a:t>
            </a:r>
            <a:r>
              <a:rPr sz="24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ь</a:t>
            </a:r>
            <a:r>
              <a:rPr sz="2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с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я	для	розро</a:t>
            </a:r>
            <a:r>
              <a:rPr sz="2400" b="0" spc="-60" dirty="0">
                <a:solidFill>
                  <a:srgbClr val="000000"/>
                </a:solidFill>
                <a:latin typeface="Times New Roman"/>
                <a:cs typeface="Times New Roman"/>
              </a:rPr>
              <a:t>б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л</a:t>
            </a:r>
            <a:r>
              <a:rPr sz="2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е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нн</a:t>
            </a:r>
            <a:r>
              <a:rPr sz="2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я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,  </a:t>
            </a:r>
            <a:r>
              <a:rPr sz="2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встановлення, </a:t>
            </a:r>
            <a:r>
              <a:rPr sz="2400" b="0" dirty="0">
                <a:solidFill>
                  <a:srgbClr val="000000"/>
                </a:solidFill>
                <a:latin typeface="Times New Roman"/>
                <a:cs typeface="Times New Roman"/>
              </a:rPr>
              <a:t>підтримання і </a:t>
            </a:r>
            <a:r>
              <a:rPr sz="24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аналізу</a:t>
            </a:r>
            <a:r>
              <a:rPr sz="24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системи.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3052" y="1435100"/>
            <a:ext cx="8448040" cy="30200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00800"/>
              </a:lnSpc>
              <a:spcBef>
                <a:spcPts val="75"/>
              </a:spcBef>
            </a:pPr>
            <a:r>
              <a:rPr sz="2400" spc="-40" dirty="0">
                <a:latin typeface="Times New Roman"/>
                <a:cs typeface="Times New Roman"/>
              </a:rPr>
              <a:t>Група </a:t>
            </a:r>
            <a:r>
              <a:rPr sz="2400" dirty="0">
                <a:latin typeface="Times New Roman"/>
                <a:cs typeface="Times New Roman"/>
              </a:rPr>
              <a:t>повинна </a:t>
            </a:r>
            <a:r>
              <a:rPr sz="2400" spc="-25" dirty="0">
                <a:latin typeface="Times New Roman"/>
                <a:cs typeface="Times New Roman"/>
              </a:rPr>
              <a:t>мати </a:t>
            </a:r>
            <a:r>
              <a:rPr sz="2400" spc="-5" dirty="0">
                <a:latin typeface="Times New Roman"/>
                <a:cs typeface="Times New Roman"/>
              </a:rPr>
              <a:t>знання </a:t>
            </a:r>
            <a:r>
              <a:rPr sz="2400" dirty="0">
                <a:latin typeface="Times New Roman"/>
                <a:cs typeface="Times New Roman"/>
              </a:rPr>
              <a:t>і </a:t>
            </a:r>
            <a:r>
              <a:rPr sz="2400" spc="5" dirty="0">
                <a:latin typeface="Times New Roman"/>
                <a:cs typeface="Times New Roman"/>
              </a:rPr>
              <a:t>досвід </a:t>
            </a:r>
            <a:r>
              <a:rPr sz="2400" dirty="0">
                <a:latin typeface="Times New Roman"/>
                <a:cs typeface="Times New Roman"/>
              </a:rPr>
              <a:t>стосовно </a:t>
            </a:r>
            <a:r>
              <a:rPr sz="2400" spc="-10" dirty="0">
                <a:latin typeface="Times New Roman"/>
                <a:cs typeface="Times New Roman"/>
              </a:rPr>
              <a:t>продукції, </a:t>
            </a:r>
            <a:r>
              <a:rPr sz="2400" spc="-15" dirty="0">
                <a:latin typeface="Times New Roman"/>
                <a:cs typeface="Times New Roman"/>
              </a:rPr>
              <a:t>яка  виготовляється </a:t>
            </a:r>
            <a:r>
              <a:rPr sz="2400" spc="-5" dirty="0">
                <a:latin typeface="Times New Roman"/>
                <a:cs typeface="Times New Roman"/>
              </a:rPr>
              <a:t>організацією, </a:t>
            </a:r>
            <a:r>
              <a:rPr sz="2400" spc="5" dirty="0">
                <a:latin typeface="Times New Roman"/>
                <a:cs typeface="Times New Roman"/>
              </a:rPr>
              <a:t>процесів </a:t>
            </a:r>
            <a:r>
              <a:rPr sz="2400" dirty="0">
                <a:latin typeface="Times New Roman"/>
                <a:cs typeface="Times New Roman"/>
              </a:rPr>
              <a:t>і </a:t>
            </a:r>
            <a:r>
              <a:rPr sz="2400" spc="-5" dirty="0">
                <a:latin typeface="Times New Roman"/>
                <a:cs typeface="Times New Roman"/>
              </a:rPr>
              <a:t>ризиків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5" dirty="0">
                <a:latin typeface="Times New Roman"/>
                <a:cs typeface="Times New Roman"/>
              </a:rPr>
              <a:t>межах </a:t>
            </a:r>
            <a:r>
              <a:rPr sz="2400" dirty="0">
                <a:latin typeface="Times New Roman"/>
                <a:cs typeface="Times New Roman"/>
              </a:rPr>
              <a:t>сфери  </a:t>
            </a:r>
            <a:r>
              <a:rPr sz="2400" spc="-10" dirty="0">
                <a:latin typeface="Times New Roman"/>
                <a:cs typeface="Times New Roman"/>
              </a:rPr>
              <a:t>використання.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800"/>
              </a:lnSpc>
            </a:pPr>
            <a:r>
              <a:rPr sz="2400" spc="-5" dirty="0">
                <a:latin typeface="Times New Roman"/>
                <a:cs typeface="Times New Roman"/>
              </a:rPr>
              <a:t>Якщо </a:t>
            </a:r>
            <a:r>
              <a:rPr sz="2400" dirty="0">
                <a:latin typeface="Times New Roman"/>
                <a:cs typeface="Times New Roman"/>
              </a:rPr>
              <a:t>для </a:t>
            </a:r>
            <a:r>
              <a:rPr sz="2400" spc="-10" dirty="0">
                <a:latin typeface="Times New Roman"/>
                <a:cs typeface="Times New Roman"/>
              </a:rPr>
              <a:t>роботи </a:t>
            </a:r>
            <a:r>
              <a:rPr sz="2400" spc="-5" dirty="0">
                <a:latin typeface="Times New Roman"/>
                <a:cs typeface="Times New Roman"/>
              </a:rPr>
              <a:t>системи потрібна </a:t>
            </a:r>
            <a:r>
              <a:rPr sz="2400" spc="-10" dirty="0">
                <a:latin typeface="Times New Roman"/>
                <a:cs typeface="Times New Roman"/>
              </a:rPr>
              <a:t>допомога </a:t>
            </a:r>
            <a:r>
              <a:rPr sz="2400" spc="-5" dirty="0">
                <a:latin typeface="Times New Roman"/>
                <a:cs typeface="Times New Roman"/>
              </a:rPr>
              <a:t>зовнішніх  </a:t>
            </a:r>
            <a:r>
              <a:rPr sz="2400" spc="-15" dirty="0">
                <a:latin typeface="Times New Roman"/>
                <a:cs typeface="Times New Roman"/>
              </a:rPr>
              <a:t>експертів, </a:t>
            </a:r>
            <a:r>
              <a:rPr sz="2400" spc="-20" dirty="0">
                <a:latin typeface="Times New Roman"/>
                <a:cs typeface="Times New Roman"/>
              </a:rPr>
              <a:t>то </a:t>
            </a:r>
            <a:r>
              <a:rPr sz="2400" spc="-5" dirty="0">
                <a:latin typeface="Times New Roman"/>
                <a:cs typeface="Times New Roman"/>
              </a:rPr>
              <a:t>їх </a:t>
            </a:r>
            <a:r>
              <a:rPr sz="2400" spc="-20" dirty="0">
                <a:latin typeface="Times New Roman"/>
                <a:cs typeface="Times New Roman"/>
              </a:rPr>
              <a:t>включають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15" dirty="0">
                <a:latin typeface="Times New Roman"/>
                <a:cs typeface="Times New Roman"/>
              </a:rPr>
              <a:t>якості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консультантів.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ts val="2785"/>
              </a:lnSpc>
            </a:pPr>
            <a:r>
              <a:rPr sz="2400" spc="-5" dirty="0">
                <a:latin typeface="Times New Roman"/>
                <a:cs typeface="Times New Roman"/>
              </a:rPr>
              <a:t>Кількість учасників </a:t>
            </a:r>
            <a:r>
              <a:rPr sz="2400" dirty="0">
                <a:latin typeface="Times New Roman"/>
                <a:cs typeface="Times New Roman"/>
              </a:rPr>
              <a:t>– залежно </a:t>
            </a:r>
            <a:r>
              <a:rPr sz="2400" spc="-5" dirty="0">
                <a:latin typeface="Times New Roman"/>
                <a:cs typeface="Times New Roman"/>
              </a:rPr>
              <a:t>від розмірів підприємства,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але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25"/>
              </a:spcBef>
            </a:pPr>
            <a:r>
              <a:rPr sz="2400" spc="5" dirty="0">
                <a:latin typeface="Times New Roman"/>
                <a:cs typeface="Times New Roman"/>
              </a:rPr>
              <a:t>так, </a:t>
            </a:r>
            <a:r>
              <a:rPr sz="2400" dirty="0">
                <a:latin typeface="Times New Roman"/>
                <a:cs typeface="Times New Roman"/>
              </a:rPr>
              <a:t>щоб </a:t>
            </a:r>
            <a:r>
              <a:rPr sz="2400" spc="-5" dirty="0">
                <a:latin typeface="Times New Roman"/>
                <a:cs typeface="Times New Roman"/>
              </a:rPr>
              <a:t>їх </a:t>
            </a:r>
            <a:r>
              <a:rPr sz="2400" dirty="0">
                <a:latin typeface="Times New Roman"/>
                <a:cs typeface="Times New Roman"/>
              </a:rPr>
              <a:t>раціонально </a:t>
            </a:r>
            <a:r>
              <a:rPr sz="2400" spc="-15" dirty="0">
                <a:latin typeface="Times New Roman"/>
                <a:cs typeface="Times New Roman"/>
              </a:rPr>
              <a:t>можна </a:t>
            </a:r>
            <a:r>
              <a:rPr sz="2400" spc="-50" dirty="0">
                <a:latin typeface="Times New Roman"/>
                <a:cs typeface="Times New Roman"/>
              </a:rPr>
              <a:t>було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організувати.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30"/>
              </a:spcBef>
            </a:pPr>
            <a:r>
              <a:rPr sz="2800" spc="10" dirty="0">
                <a:latin typeface="Times New Roman"/>
                <a:cs typeface="Times New Roman"/>
              </a:rPr>
              <a:t>Посади: </a:t>
            </a:r>
            <a:r>
              <a:rPr sz="2800" spc="-10" dirty="0">
                <a:latin typeface="Times New Roman"/>
                <a:cs typeface="Times New Roman"/>
              </a:rPr>
              <a:t>керівник, </a:t>
            </a:r>
            <a:r>
              <a:rPr sz="2800" dirty="0">
                <a:latin typeface="Times New Roman"/>
                <a:cs typeface="Times New Roman"/>
              </a:rPr>
              <a:t>секретар, </a:t>
            </a:r>
            <a:r>
              <a:rPr sz="2800" spc="-5" dirty="0">
                <a:latin typeface="Times New Roman"/>
                <a:cs typeface="Times New Roman"/>
              </a:rPr>
              <a:t>члени</a:t>
            </a:r>
            <a:r>
              <a:rPr sz="2800" spc="-10" dirty="0">
                <a:latin typeface="Times New Roman"/>
                <a:cs typeface="Times New Roman"/>
              </a:rPr>
              <a:t> групи.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333500" cy="517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00312" y="4572000"/>
            <a:ext cx="6143625" cy="20462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07208" y="424178"/>
            <a:ext cx="45288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AD4D12"/>
                </a:solidFill>
                <a:latin typeface="Times New Roman"/>
                <a:cs typeface="Times New Roman"/>
              </a:rPr>
              <a:t>2. </a:t>
            </a:r>
            <a:r>
              <a:rPr spc="-10" dirty="0">
                <a:solidFill>
                  <a:srgbClr val="AD4D12"/>
                </a:solidFill>
                <a:latin typeface="Times New Roman"/>
                <a:cs typeface="Times New Roman"/>
              </a:rPr>
              <a:t>Описати </a:t>
            </a:r>
            <a:r>
              <a:rPr spc="-35" dirty="0">
                <a:solidFill>
                  <a:srgbClr val="AD4D12"/>
                </a:solidFill>
                <a:latin typeface="Times New Roman"/>
                <a:cs typeface="Times New Roman"/>
              </a:rPr>
              <a:t>готовий</a:t>
            </a:r>
            <a:r>
              <a:rPr spc="-65" dirty="0">
                <a:solidFill>
                  <a:srgbClr val="AD4D12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AD4D12"/>
                </a:solidFill>
                <a:latin typeface="Times New Roman"/>
                <a:cs typeface="Times New Roman"/>
              </a:rPr>
              <a:t>продукт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8127" y="855979"/>
            <a:ext cx="8543290" cy="1851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33400">
              <a:lnSpc>
                <a:spcPct val="99700"/>
              </a:lnSpc>
              <a:spcBef>
                <a:spcPts val="105"/>
              </a:spcBef>
            </a:pPr>
            <a:r>
              <a:rPr sz="2400" spc="-10" dirty="0">
                <a:latin typeface="Times New Roman"/>
                <a:cs typeface="Times New Roman"/>
              </a:rPr>
              <a:t>Назва, </a:t>
            </a:r>
            <a:r>
              <a:rPr sz="2400" spc="-5" dirty="0">
                <a:latin typeface="Times New Roman"/>
                <a:cs typeface="Times New Roman"/>
              </a:rPr>
              <a:t>склад, хімічні/фізичні/мікробіологічні </a:t>
            </a:r>
            <a:r>
              <a:rPr sz="2400" spc="-10" dirty="0">
                <a:latin typeface="Times New Roman"/>
                <a:cs typeface="Times New Roman"/>
              </a:rPr>
              <a:t>характеристики  </a:t>
            </a:r>
            <a:r>
              <a:rPr sz="2400" dirty="0">
                <a:latin typeface="Times New Roman"/>
                <a:cs typeface="Times New Roman"/>
              </a:rPr>
              <a:t>вид </a:t>
            </a:r>
            <a:r>
              <a:rPr sz="2400" spc="-10" dirty="0">
                <a:latin typeface="Times New Roman"/>
                <a:cs typeface="Times New Roman"/>
              </a:rPr>
              <a:t>оброблення, пакування, маркування, термін </a:t>
            </a:r>
            <a:r>
              <a:rPr sz="2400" spc="15" dirty="0">
                <a:latin typeface="Times New Roman"/>
                <a:cs typeface="Times New Roman"/>
              </a:rPr>
              <a:t>та </a:t>
            </a:r>
            <a:r>
              <a:rPr sz="2400" spc="-10" dirty="0">
                <a:latin typeface="Times New Roman"/>
                <a:cs typeface="Times New Roman"/>
              </a:rPr>
              <a:t>умови  </a:t>
            </a:r>
            <a:r>
              <a:rPr sz="2400" spc="-5" dirty="0">
                <a:latin typeface="Times New Roman"/>
                <a:cs typeface="Times New Roman"/>
              </a:rPr>
              <a:t>зберігання, </a:t>
            </a:r>
            <a:r>
              <a:rPr sz="2400" spc="-10" dirty="0">
                <a:latin typeface="Times New Roman"/>
                <a:cs typeface="Times New Roman"/>
              </a:rPr>
              <a:t>транспортування, </a:t>
            </a:r>
            <a:r>
              <a:rPr sz="2400" spc="5" dirty="0">
                <a:latin typeface="Times New Roman"/>
                <a:cs typeface="Times New Roman"/>
              </a:rPr>
              <a:t>спосіб </a:t>
            </a:r>
            <a:r>
              <a:rPr sz="2400" spc="-10" dirty="0">
                <a:latin typeface="Times New Roman"/>
                <a:cs typeface="Times New Roman"/>
              </a:rPr>
              <a:t>споживання, </a:t>
            </a:r>
            <a:r>
              <a:rPr sz="2400" spc="5" dirty="0">
                <a:latin typeface="Times New Roman"/>
                <a:cs typeface="Times New Roman"/>
              </a:rPr>
              <a:t>спосіб  </a:t>
            </a:r>
            <a:r>
              <a:rPr sz="2400" dirty="0">
                <a:latin typeface="Times New Roman"/>
                <a:cs typeface="Times New Roman"/>
              </a:rPr>
              <a:t>реалізації, </a:t>
            </a:r>
            <a:r>
              <a:rPr sz="2400" spc="-15" dirty="0">
                <a:latin typeface="Times New Roman"/>
                <a:cs typeface="Times New Roman"/>
              </a:rPr>
              <a:t>передбачуваний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споживач.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5" dirty="0">
                <a:latin typeface="Times New Roman"/>
                <a:cs typeface="Times New Roman"/>
              </a:rPr>
              <a:t>Описувати </a:t>
            </a:r>
            <a:r>
              <a:rPr sz="2400" spc="-20" dirty="0">
                <a:latin typeface="Times New Roman"/>
                <a:cs typeface="Times New Roman"/>
              </a:rPr>
              <a:t>продукт </a:t>
            </a:r>
            <a:r>
              <a:rPr sz="2400" spc="-45" dirty="0">
                <a:latin typeface="Times New Roman"/>
                <a:cs typeface="Times New Roman"/>
              </a:rPr>
              <a:t>будемо </a:t>
            </a:r>
            <a:r>
              <a:rPr sz="2400" spc="-25" dirty="0">
                <a:latin typeface="Times New Roman"/>
                <a:cs typeface="Times New Roman"/>
              </a:rPr>
              <a:t>методом </a:t>
            </a:r>
            <a:r>
              <a:rPr sz="2400" spc="-15" dirty="0">
                <a:latin typeface="Times New Roman"/>
                <a:cs typeface="Times New Roman"/>
              </a:rPr>
              <a:t>поділу </a:t>
            </a:r>
            <a:r>
              <a:rPr sz="2400" dirty="0">
                <a:latin typeface="Times New Roman"/>
                <a:cs typeface="Times New Roman"/>
              </a:rPr>
              <a:t>меню на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групи!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333500" cy="517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33862" y="3257550"/>
            <a:ext cx="4659312" cy="32178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6237" y="3257550"/>
            <a:ext cx="3521075" cy="33575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333500" cy="517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94683" y="948434"/>
            <a:ext cx="7394575" cy="1069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AD4D12"/>
                </a:solidFill>
                <a:latin typeface="Times New Roman"/>
                <a:cs typeface="Times New Roman"/>
              </a:rPr>
              <a:t>3. </a:t>
            </a:r>
            <a:r>
              <a:rPr spc="-15" dirty="0">
                <a:solidFill>
                  <a:srgbClr val="AD4D12"/>
                </a:solidFill>
                <a:latin typeface="Times New Roman"/>
                <a:cs typeface="Times New Roman"/>
              </a:rPr>
              <a:t>Ідентифікувати призначене</a:t>
            </a:r>
            <a:r>
              <a:rPr spc="-20" dirty="0">
                <a:solidFill>
                  <a:srgbClr val="AD4D12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AD4D12"/>
                </a:solidFill>
                <a:latin typeface="Times New Roman"/>
                <a:cs typeface="Times New Roman"/>
              </a:rPr>
              <a:t>використання</a:t>
            </a:r>
          </a:p>
          <a:p>
            <a:pPr marL="2202815" marR="5080" indent="-1991995">
              <a:lnSpc>
                <a:spcPct val="100000"/>
              </a:lnSpc>
              <a:spcBef>
                <a:spcPts val="55"/>
              </a:spcBef>
            </a:pPr>
            <a:r>
              <a:rPr sz="20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Призначення </a:t>
            </a:r>
            <a:r>
              <a:rPr sz="20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для </a:t>
            </a:r>
            <a:r>
              <a:rPr sz="20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споживачів, </a:t>
            </a:r>
            <a:r>
              <a:rPr sz="20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чутливі </a:t>
            </a:r>
            <a:r>
              <a:rPr sz="20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групи </a:t>
            </a:r>
            <a:r>
              <a:rPr sz="20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споживачів, </a:t>
            </a:r>
            <a:r>
              <a:rPr sz="20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ймовірне  неправильне</a:t>
            </a:r>
            <a:r>
              <a:rPr sz="20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 споживання.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14875" y="2357437"/>
            <a:ext cx="4214812" cy="40719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4312" y="2357437"/>
            <a:ext cx="4343400" cy="3990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93602" y="3199585"/>
            <a:ext cx="2171700" cy="796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150"/>
              </a:lnSpc>
            </a:pPr>
            <a:r>
              <a:rPr sz="5400" dirty="0">
                <a:solidFill>
                  <a:srgbClr val="90C226"/>
                </a:solidFill>
                <a:latin typeface="Trebuchet MS"/>
                <a:cs typeface="Trebuchet MS"/>
              </a:rPr>
              <a:t>сп</a:t>
            </a:r>
            <a:r>
              <a:rPr sz="5400" spc="-5" dirty="0">
                <a:solidFill>
                  <a:srgbClr val="90C226"/>
                </a:solidFill>
                <a:latin typeface="Trebuchet MS"/>
                <a:cs typeface="Trebuchet MS"/>
              </a:rPr>
              <a:t>о</a:t>
            </a:r>
            <a:r>
              <a:rPr sz="5400" dirty="0">
                <a:solidFill>
                  <a:srgbClr val="90C226"/>
                </a:solidFill>
                <a:latin typeface="Trebuchet MS"/>
                <a:cs typeface="Trebuchet MS"/>
              </a:rPr>
              <a:t>с</a:t>
            </a:r>
            <a:r>
              <a:rPr sz="5400" spc="-5" dirty="0">
                <a:solidFill>
                  <a:srgbClr val="90C226"/>
                </a:solidFill>
                <a:latin typeface="Trebuchet MS"/>
                <a:cs typeface="Trebuchet MS"/>
              </a:rPr>
              <a:t>об</a:t>
            </a:r>
            <a:endParaRPr sz="54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98713" y="497331"/>
            <a:ext cx="52743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AD4D12"/>
                </a:solidFill>
                <a:latin typeface="Times New Roman"/>
                <a:cs typeface="Times New Roman"/>
              </a:rPr>
              <a:t>4. </a:t>
            </a:r>
            <a:r>
              <a:rPr spc="-10" dirty="0">
                <a:solidFill>
                  <a:srgbClr val="AD4D12"/>
                </a:solidFill>
                <a:latin typeface="Times New Roman"/>
                <a:cs typeface="Times New Roman"/>
              </a:rPr>
              <a:t>Розробити </a:t>
            </a:r>
            <a:r>
              <a:rPr spc="-20" dirty="0">
                <a:solidFill>
                  <a:srgbClr val="AD4D12"/>
                </a:solidFill>
                <a:latin typeface="Times New Roman"/>
                <a:cs typeface="Times New Roman"/>
              </a:rPr>
              <a:t>блок-схему</a:t>
            </a:r>
            <a:r>
              <a:rPr spc="-65" dirty="0">
                <a:solidFill>
                  <a:srgbClr val="AD4D12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AD4D12"/>
                </a:solidFill>
                <a:latin typeface="Times New Roman"/>
                <a:cs typeface="Times New Roman"/>
              </a:rPr>
              <a:t>процесу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8127" y="929132"/>
            <a:ext cx="8109584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0" dirty="0">
                <a:latin typeface="Times New Roman"/>
                <a:cs typeface="Times New Roman"/>
              </a:rPr>
              <a:t>Усі </a:t>
            </a:r>
            <a:r>
              <a:rPr sz="2400" spc="-10" dirty="0">
                <a:latin typeface="Times New Roman"/>
                <a:cs typeface="Times New Roman"/>
              </a:rPr>
              <a:t>технологічні </a:t>
            </a:r>
            <a:r>
              <a:rPr sz="2400" spc="-5" dirty="0">
                <a:latin typeface="Times New Roman"/>
                <a:cs typeface="Times New Roman"/>
              </a:rPr>
              <a:t>етапи, які </a:t>
            </a:r>
            <a:r>
              <a:rPr sz="2400" spc="-10" dirty="0">
                <a:latin typeface="Times New Roman"/>
                <a:cs typeface="Times New Roman"/>
              </a:rPr>
              <a:t>можуть </a:t>
            </a:r>
            <a:r>
              <a:rPr sz="2400" spc="-25" dirty="0">
                <a:latin typeface="Times New Roman"/>
                <a:cs typeface="Times New Roman"/>
              </a:rPr>
              <a:t>мати </a:t>
            </a:r>
            <a:r>
              <a:rPr sz="2400" dirty="0">
                <a:latin typeface="Times New Roman"/>
                <a:cs typeface="Times New Roman"/>
              </a:rPr>
              <a:t>вплив на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безпечність:</a:t>
            </a:r>
            <a:endParaRPr sz="2400">
              <a:latin typeface="Times New Roman"/>
              <a:cs typeface="Times New Roman"/>
            </a:endParaRPr>
          </a:p>
          <a:p>
            <a:pPr marL="266700" indent="-177800">
              <a:lnSpc>
                <a:spcPts val="2830"/>
              </a:lnSpc>
              <a:spcBef>
                <a:spcPts val="25"/>
              </a:spcBef>
              <a:buChar char="-"/>
              <a:tabLst>
                <a:tab pos="266700" algn="l"/>
              </a:tabLst>
            </a:pPr>
            <a:r>
              <a:rPr sz="2400" dirty="0">
                <a:latin typeface="Times New Roman"/>
                <a:cs typeface="Times New Roman"/>
              </a:rPr>
              <a:t>назви </a:t>
            </a:r>
            <a:r>
              <a:rPr sz="2400" spc="-10" dirty="0">
                <a:latin typeface="Times New Roman"/>
                <a:cs typeface="Times New Roman"/>
              </a:rPr>
              <a:t>технологічних </a:t>
            </a:r>
            <a:r>
              <a:rPr sz="2400" spc="5" dirty="0">
                <a:latin typeface="Times New Roman"/>
                <a:cs typeface="Times New Roman"/>
              </a:rPr>
              <a:t>процесів, </a:t>
            </a:r>
            <a:r>
              <a:rPr sz="2400" dirty="0">
                <a:latin typeface="Times New Roman"/>
                <a:cs typeface="Times New Roman"/>
              </a:rPr>
              <a:t>а не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обладнання;</a:t>
            </a:r>
            <a:endParaRPr sz="2400">
              <a:latin typeface="Times New Roman"/>
              <a:cs typeface="Times New Roman"/>
            </a:endParaRPr>
          </a:p>
          <a:p>
            <a:pPr marL="266700" indent="-177800">
              <a:lnSpc>
                <a:spcPts val="2830"/>
              </a:lnSpc>
              <a:buChar char="-"/>
              <a:tabLst>
                <a:tab pos="266700" algn="l"/>
              </a:tabLst>
            </a:pPr>
            <a:r>
              <a:rPr sz="2400" spc="-5" dirty="0">
                <a:latin typeface="Times New Roman"/>
                <a:cs typeface="Times New Roman"/>
              </a:rPr>
              <a:t>нумерація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процесів;</a:t>
            </a:r>
            <a:endParaRPr sz="2400">
              <a:latin typeface="Times New Roman"/>
              <a:cs typeface="Times New Roman"/>
            </a:endParaRPr>
          </a:p>
          <a:p>
            <a:pPr marL="266700" indent="-177800">
              <a:lnSpc>
                <a:spcPct val="100000"/>
              </a:lnSpc>
              <a:spcBef>
                <a:spcPts val="20"/>
              </a:spcBef>
              <a:buChar char="-"/>
              <a:tabLst>
                <a:tab pos="266700" algn="l"/>
              </a:tabLst>
            </a:pPr>
            <a:r>
              <a:rPr sz="2400" spc="-5" dirty="0">
                <a:latin typeface="Times New Roman"/>
                <a:cs typeface="Times New Roman"/>
              </a:rPr>
              <a:t>вхід сировини;</a:t>
            </a:r>
            <a:endParaRPr sz="2400">
              <a:latin typeface="Times New Roman"/>
              <a:cs typeface="Times New Roman"/>
            </a:endParaRPr>
          </a:p>
          <a:p>
            <a:pPr marL="266700" indent="-177800">
              <a:lnSpc>
                <a:spcPct val="100000"/>
              </a:lnSpc>
              <a:spcBef>
                <a:spcPts val="25"/>
              </a:spcBef>
              <a:buChar char="-"/>
              <a:tabLst>
                <a:tab pos="266700" algn="l"/>
              </a:tabLst>
            </a:pPr>
            <a:r>
              <a:rPr sz="2400" dirty="0">
                <a:latin typeface="Times New Roman"/>
                <a:cs typeface="Times New Roman"/>
              </a:rPr>
              <a:t>видалення </a:t>
            </a:r>
            <a:r>
              <a:rPr sz="2400" spc="-25" dirty="0">
                <a:latin typeface="Times New Roman"/>
                <a:cs typeface="Times New Roman"/>
              </a:rPr>
              <a:t>відходів </a:t>
            </a:r>
            <a:r>
              <a:rPr sz="2400" spc="15" dirty="0">
                <a:latin typeface="Times New Roman"/>
                <a:cs typeface="Times New Roman"/>
              </a:rPr>
              <a:t>та </a:t>
            </a:r>
            <a:r>
              <a:rPr sz="2400" spc="-5" dirty="0">
                <a:latin typeface="Times New Roman"/>
                <a:cs typeface="Times New Roman"/>
              </a:rPr>
              <a:t>пакувальних</a:t>
            </a:r>
            <a:r>
              <a:rPr sz="2400" spc="-10" dirty="0">
                <a:latin typeface="Times New Roman"/>
                <a:cs typeface="Times New Roman"/>
              </a:rPr>
              <a:t> матеріалів;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dirty="0">
                <a:latin typeface="Times New Roman"/>
                <a:cs typeface="Times New Roman"/>
              </a:rPr>
              <a:t>- </a:t>
            </a:r>
            <a:r>
              <a:rPr sz="2400" spc="-10" dirty="0">
                <a:latin typeface="Times New Roman"/>
                <a:cs typeface="Times New Roman"/>
              </a:rPr>
              <a:t>пакування, </a:t>
            </a:r>
            <a:r>
              <a:rPr sz="2400" spc="-5" dirty="0">
                <a:latin typeface="Times New Roman"/>
                <a:cs typeface="Times New Roman"/>
              </a:rPr>
              <a:t>зберігання, </a:t>
            </a:r>
            <a:r>
              <a:rPr sz="2400" spc="-10" dirty="0">
                <a:latin typeface="Times New Roman"/>
                <a:cs typeface="Times New Roman"/>
              </a:rPr>
              <a:t>споживання,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транспортування.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333500" cy="517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32337" y="3387725"/>
            <a:ext cx="3921125" cy="28844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2987" y="3190875"/>
            <a:ext cx="3494087" cy="34940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3889" y="735075"/>
            <a:ext cx="7426959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solidFill>
                  <a:srgbClr val="AD4D12"/>
                </a:solidFill>
                <a:latin typeface="Times New Roman"/>
                <a:cs typeface="Times New Roman"/>
              </a:rPr>
              <a:t>Підприємство </a:t>
            </a:r>
            <a:r>
              <a:rPr sz="4000" b="1" spc="-20" dirty="0">
                <a:solidFill>
                  <a:srgbClr val="AD4D12"/>
                </a:solidFill>
                <a:latin typeface="Times New Roman"/>
                <a:cs typeface="Times New Roman"/>
              </a:rPr>
              <a:t>повинно </a:t>
            </a:r>
            <a:r>
              <a:rPr sz="4000" b="1" spc="-35" dirty="0">
                <a:solidFill>
                  <a:srgbClr val="AD4D12"/>
                </a:solidFill>
                <a:latin typeface="Times New Roman"/>
                <a:cs typeface="Times New Roman"/>
              </a:rPr>
              <a:t>мати  </a:t>
            </a:r>
            <a:r>
              <a:rPr sz="4000" b="1" spc="-50" dirty="0">
                <a:solidFill>
                  <a:srgbClr val="AD4D12"/>
                </a:solidFill>
                <a:latin typeface="Times New Roman"/>
                <a:cs typeface="Times New Roman"/>
              </a:rPr>
              <a:t>документ, </a:t>
            </a:r>
            <a:r>
              <a:rPr sz="4000" b="1" spc="-5" dirty="0">
                <a:solidFill>
                  <a:srgbClr val="AD4D12"/>
                </a:solidFill>
                <a:latin typeface="Times New Roman"/>
                <a:cs typeface="Times New Roman"/>
              </a:rPr>
              <a:t>який </a:t>
            </a:r>
            <a:r>
              <a:rPr sz="4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підтверджує</a:t>
            </a:r>
            <a:r>
              <a:rPr sz="4000" b="1" spc="-10" dirty="0">
                <a:solidFill>
                  <a:srgbClr val="AD4D12"/>
                </a:solidFill>
                <a:latin typeface="Times New Roman"/>
                <a:cs typeface="Times New Roman"/>
              </a:rPr>
              <a:t>, </a:t>
            </a:r>
            <a:r>
              <a:rPr sz="4000" b="1" spc="-5" dirty="0">
                <a:solidFill>
                  <a:srgbClr val="AD4D12"/>
                </a:solidFill>
                <a:latin typeface="Times New Roman"/>
                <a:cs typeface="Times New Roman"/>
              </a:rPr>
              <a:t>що  </a:t>
            </a:r>
            <a:r>
              <a:rPr sz="4000" b="1" spc="-30" dirty="0">
                <a:solidFill>
                  <a:srgbClr val="AD4D12"/>
                </a:solidFill>
                <a:latin typeface="Times New Roman"/>
                <a:cs typeface="Times New Roman"/>
              </a:rPr>
              <a:t>один</a:t>
            </a:r>
            <a:r>
              <a:rPr sz="4000" b="1" spc="-10" dirty="0">
                <a:solidFill>
                  <a:srgbClr val="AD4D12"/>
                </a:solidFill>
                <a:latin typeface="Times New Roman"/>
                <a:cs typeface="Times New Roman"/>
              </a:rPr>
              <a:t> </a:t>
            </a:r>
            <a:r>
              <a:rPr sz="4000" b="1" spc="-20" dirty="0">
                <a:solidFill>
                  <a:srgbClr val="AD4D12"/>
                </a:solidFill>
                <a:latin typeface="Times New Roman"/>
                <a:cs typeface="Times New Roman"/>
              </a:rPr>
              <a:t>або</a:t>
            </a:r>
            <a:endParaRPr sz="4000">
              <a:latin typeface="Times New Roman"/>
              <a:cs typeface="Times New Roman"/>
            </a:endParaRPr>
          </a:p>
          <a:p>
            <a:pPr marL="377190" marR="241935" indent="-128270" algn="ctr">
              <a:lnSpc>
                <a:spcPct val="100000"/>
              </a:lnSpc>
            </a:pPr>
            <a:r>
              <a:rPr sz="4000" b="1" spc="-10" dirty="0">
                <a:solidFill>
                  <a:srgbClr val="AD4D12"/>
                </a:solidFill>
                <a:latin typeface="Times New Roman"/>
                <a:cs typeface="Times New Roman"/>
              </a:rPr>
              <a:t>декілька </a:t>
            </a:r>
            <a:r>
              <a:rPr sz="4000" b="1" spc="-5" dirty="0">
                <a:solidFill>
                  <a:srgbClr val="AD4D12"/>
                </a:solidFill>
                <a:latin typeface="Times New Roman"/>
                <a:cs typeface="Times New Roman"/>
              </a:rPr>
              <a:t>співробітників  </a:t>
            </a: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пройшли </a:t>
            </a:r>
            <a:r>
              <a:rPr sz="4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навчання </a:t>
            </a:r>
            <a:r>
              <a:rPr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з</a:t>
            </a:r>
            <a:r>
              <a:rPr sz="4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HACCP.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333500" cy="517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57750" y="3857625"/>
            <a:ext cx="3619500" cy="2714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2937" y="3875087"/>
            <a:ext cx="3571875" cy="2679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3408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333500" cy="517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8940" y="5206491"/>
            <a:ext cx="3535679" cy="11938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1750" marR="5080" indent="156210">
              <a:lnSpc>
                <a:spcPct val="101400"/>
              </a:lnSpc>
              <a:spcBef>
                <a:spcPts val="50"/>
              </a:spcBef>
            </a:pPr>
            <a:r>
              <a:rPr sz="2800" b="1" dirty="0">
                <a:solidFill>
                  <a:srgbClr val="AD4D12"/>
                </a:solidFill>
                <a:latin typeface="Times New Roman"/>
                <a:cs typeface="Times New Roman"/>
              </a:rPr>
              <a:t>5. </a:t>
            </a:r>
            <a:r>
              <a:rPr sz="2800" b="1" spc="-5" dirty="0">
                <a:solidFill>
                  <a:srgbClr val="AD4D12"/>
                </a:solidFill>
                <a:latin typeface="Times New Roman"/>
                <a:cs typeface="Times New Roman"/>
              </a:rPr>
              <a:t>Перевірити </a:t>
            </a:r>
            <a:r>
              <a:rPr sz="2800" b="1" spc="-15" dirty="0">
                <a:solidFill>
                  <a:srgbClr val="AD4D12"/>
                </a:solidFill>
                <a:latin typeface="Times New Roman"/>
                <a:cs typeface="Times New Roman"/>
              </a:rPr>
              <a:t>блок-  </a:t>
            </a:r>
            <a:r>
              <a:rPr sz="2800" b="1" spc="-25" dirty="0">
                <a:solidFill>
                  <a:srgbClr val="AD4D12"/>
                </a:solidFill>
                <a:latin typeface="Times New Roman"/>
                <a:cs typeface="Times New Roman"/>
              </a:rPr>
              <a:t>схему </a:t>
            </a:r>
            <a:r>
              <a:rPr sz="2800" b="1" spc="-5" dirty="0">
                <a:solidFill>
                  <a:srgbClr val="AD4D12"/>
                </a:solidFill>
                <a:latin typeface="Times New Roman"/>
                <a:cs typeface="Times New Roman"/>
              </a:rPr>
              <a:t>на</a:t>
            </a:r>
            <a:r>
              <a:rPr sz="2800" b="1" spc="-30" dirty="0">
                <a:solidFill>
                  <a:srgbClr val="AD4D12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AD4D12"/>
                </a:solidFill>
                <a:latin typeface="Times New Roman"/>
                <a:cs typeface="Times New Roman"/>
              </a:rPr>
              <a:t>виробництві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39975" y="65088"/>
            <a:ext cx="6173787" cy="6727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4490" y="1733803"/>
            <a:ext cx="855726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  <a:tabLst>
                <a:tab pos="2183130" algn="l"/>
                <a:tab pos="2658745" algn="l"/>
                <a:tab pos="3689985" algn="l"/>
                <a:tab pos="5850255" algn="l"/>
                <a:tab pos="7085330" algn="l"/>
                <a:tab pos="7414895" algn="l"/>
              </a:tabLst>
            </a:pPr>
            <a:r>
              <a:rPr sz="2400" dirty="0">
                <a:latin typeface="Times New Roman"/>
                <a:cs typeface="Times New Roman"/>
              </a:rPr>
              <a:t>Ід</a:t>
            </a:r>
            <a:r>
              <a:rPr sz="2400" spc="-5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нти</a:t>
            </a:r>
            <a:r>
              <a:rPr sz="2400" spc="-10" dirty="0">
                <a:latin typeface="Times New Roman"/>
                <a:cs typeface="Times New Roman"/>
              </a:rPr>
              <a:t>ф</a:t>
            </a:r>
            <a:r>
              <a:rPr sz="2400" spc="-5" dirty="0">
                <a:latin typeface="Times New Roman"/>
                <a:cs typeface="Times New Roman"/>
              </a:rPr>
              <a:t>і</a:t>
            </a:r>
            <a:r>
              <a:rPr sz="2400" spc="-40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-30" dirty="0">
                <a:latin typeface="Times New Roman"/>
                <a:cs typeface="Times New Roman"/>
              </a:rPr>
              <a:t>в</a:t>
            </a:r>
            <a:r>
              <a:rPr sz="2400" spc="-65" dirty="0">
                <a:latin typeface="Times New Roman"/>
                <a:cs typeface="Times New Roman"/>
              </a:rPr>
              <a:t>а</a:t>
            </a:r>
            <a:r>
              <a:rPr sz="2400" dirty="0">
                <a:latin typeface="Times New Roman"/>
                <a:cs typeface="Times New Roman"/>
              </a:rPr>
              <a:t>ти	на	</a:t>
            </a:r>
            <a:r>
              <a:rPr sz="2400" spc="-5" dirty="0">
                <a:latin typeface="Times New Roman"/>
                <a:cs typeface="Times New Roman"/>
              </a:rPr>
              <a:t>е</a:t>
            </a:r>
            <a:r>
              <a:rPr sz="2400" spc="30" dirty="0">
                <a:latin typeface="Times New Roman"/>
                <a:cs typeface="Times New Roman"/>
              </a:rPr>
              <a:t>т</a:t>
            </a:r>
            <a:r>
              <a:rPr sz="2400" spc="-35" dirty="0">
                <a:latin typeface="Times New Roman"/>
                <a:cs typeface="Times New Roman"/>
              </a:rPr>
              <a:t>а</a:t>
            </a:r>
            <a:r>
              <a:rPr sz="2400" dirty="0">
                <a:latin typeface="Times New Roman"/>
                <a:cs typeface="Times New Roman"/>
              </a:rPr>
              <a:t>п</a:t>
            </a:r>
            <a:r>
              <a:rPr sz="2400" spc="-5" dirty="0">
                <a:latin typeface="Times New Roman"/>
                <a:cs typeface="Times New Roman"/>
              </a:rPr>
              <a:t>а</a:t>
            </a:r>
            <a:r>
              <a:rPr sz="2400" dirty="0">
                <a:latin typeface="Times New Roman"/>
                <a:cs typeface="Times New Roman"/>
              </a:rPr>
              <a:t>х	т</a:t>
            </a:r>
            <a:r>
              <a:rPr sz="2400" spc="-35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хн</a:t>
            </a:r>
            <a:r>
              <a:rPr sz="2400" spc="-3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лог</a:t>
            </a:r>
            <a:r>
              <a:rPr sz="2400" spc="-5" dirty="0">
                <a:latin typeface="Times New Roman"/>
                <a:cs typeface="Times New Roman"/>
              </a:rPr>
              <a:t>і</a:t>
            </a:r>
            <a:r>
              <a:rPr sz="2400" spc="5" dirty="0">
                <a:latin typeface="Times New Roman"/>
                <a:cs typeface="Times New Roman"/>
              </a:rPr>
              <a:t>ч</a:t>
            </a:r>
            <a:r>
              <a:rPr sz="2400" dirty="0">
                <a:latin typeface="Times New Roman"/>
                <a:cs typeface="Times New Roman"/>
              </a:rPr>
              <a:t>но</a:t>
            </a:r>
            <a:r>
              <a:rPr sz="2400" spc="-60" dirty="0">
                <a:latin typeface="Times New Roman"/>
                <a:cs typeface="Times New Roman"/>
              </a:rPr>
              <a:t>г</a:t>
            </a:r>
            <a:r>
              <a:rPr sz="2400" dirty="0">
                <a:latin typeface="Times New Roman"/>
                <a:cs typeface="Times New Roman"/>
              </a:rPr>
              <a:t>о	проц</a:t>
            </a:r>
            <a:r>
              <a:rPr sz="2400" spc="55" dirty="0">
                <a:latin typeface="Times New Roman"/>
                <a:cs typeface="Times New Roman"/>
              </a:rPr>
              <a:t>е</a:t>
            </a:r>
            <a:r>
              <a:rPr sz="2400" spc="-35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у	у	пр</a:t>
            </a:r>
            <a:r>
              <a:rPr sz="2400" spc="-70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ду</a:t>
            </a:r>
            <a:r>
              <a:rPr sz="2400" spc="-40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ті  </a:t>
            </a:r>
            <a:r>
              <a:rPr sz="2400" spc="-10" dirty="0">
                <a:latin typeface="Times New Roman"/>
                <a:cs typeface="Times New Roman"/>
              </a:rPr>
              <a:t>небезпечні </a:t>
            </a:r>
            <a:r>
              <a:rPr sz="2400" spc="-15" dirty="0">
                <a:latin typeface="Times New Roman"/>
                <a:cs typeface="Times New Roman"/>
              </a:rPr>
              <a:t>фактори.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85841" y="2471420"/>
            <a:ext cx="3834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73250" algn="l"/>
                <a:tab pos="3237865" algn="l"/>
                <a:tab pos="3585845" algn="l"/>
              </a:tabLst>
            </a:pPr>
            <a:r>
              <a:rPr sz="2400" dirty="0">
                <a:latin typeface="Times New Roman"/>
                <a:cs typeface="Times New Roman"/>
              </a:rPr>
              <a:t>н</a:t>
            </a:r>
            <a:r>
              <a:rPr sz="2400" spc="-5" dirty="0">
                <a:latin typeface="Times New Roman"/>
                <a:cs typeface="Times New Roman"/>
              </a:rPr>
              <a:t>е</a:t>
            </a:r>
            <a:r>
              <a:rPr sz="2400" spc="-30" dirty="0">
                <a:latin typeface="Times New Roman"/>
                <a:cs typeface="Times New Roman"/>
              </a:rPr>
              <a:t>б</a:t>
            </a:r>
            <a:r>
              <a:rPr sz="2400" spc="25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зп</a:t>
            </a:r>
            <a:r>
              <a:rPr sz="2400" spc="-65" dirty="0">
                <a:latin typeface="Times New Roman"/>
                <a:cs typeface="Times New Roman"/>
              </a:rPr>
              <a:t>е</a:t>
            </a:r>
            <a:r>
              <a:rPr sz="2400" spc="5" dirty="0">
                <a:latin typeface="Times New Roman"/>
                <a:cs typeface="Times New Roman"/>
              </a:rPr>
              <a:t>ч</a:t>
            </a:r>
            <a:r>
              <a:rPr sz="2400" dirty="0">
                <a:latin typeface="Times New Roman"/>
                <a:cs typeface="Times New Roman"/>
              </a:rPr>
              <a:t>них	</a:t>
            </a:r>
            <a:r>
              <a:rPr sz="2400" spc="-10" dirty="0">
                <a:latin typeface="Times New Roman"/>
                <a:cs typeface="Times New Roman"/>
              </a:rPr>
              <a:t>ф</a:t>
            </a:r>
            <a:r>
              <a:rPr sz="2400" spc="-5" dirty="0">
                <a:latin typeface="Times New Roman"/>
                <a:cs typeface="Times New Roman"/>
              </a:rPr>
              <a:t>а</a:t>
            </a:r>
            <a:r>
              <a:rPr sz="2400" spc="-40" dirty="0">
                <a:latin typeface="Times New Roman"/>
                <a:cs typeface="Times New Roman"/>
              </a:rPr>
              <a:t>к</a:t>
            </a:r>
            <a:r>
              <a:rPr sz="2400" spc="-35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ор</a:t>
            </a:r>
            <a:r>
              <a:rPr sz="2400" spc="-5" dirty="0">
                <a:latin typeface="Times New Roman"/>
                <a:cs typeface="Times New Roman"/>
              </a:rPr>
              <a:t>і</a:t>
            </a:r>
            <a:r>
              <a:rPr sz="2400" dirty="0">
                <a:latin typeface="Times New Roman"/>
                <a:cs typeface="Times New Roman"/>
              </a:rPr>
              <a:t>в	з	</a:t>
            </a:r>
            <a:r>
              <a:rPr sz="2400" spc="-5" dirty="0">
                <a:latin typeface="Times New Roman"/>
                <a:cs typeface="Times New Roman"/>
              </a:rPr>
              <a:t>їх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4490" y="2471420"/>
            <a:ext cx="4520565" cy="148272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  <a:tabLst>
                <a:tab pos="2381250" algn="l"/>
                <a:tab pos="3609975" algn="l"/>
              </a:tabLst>
            </a:pPr>
            <a:r>
              <a:rPr sz="2400" spc="-30" dirty="0">
                <a:solidFill>
                  <a:srgbClr val="FF0000"/>
                </a:solidFill>
                <a:latin typeface="Times New Roman"/>
                <a:cs typeface="Times New Roman"/>
              </a:rPr>
              <a:t>Р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е</a:t>
            </a:r>
            <a:r>
              <a:rPr sz="2400" spc="-130" dirty="0">
                <a:solidFill>
                  <a:srgbClr val="FF0000"/>
                </a:solidFill>
                <a:latin typeface="Times New Roman"/>
                <a:cs typeface="Times New Roman"/>
              </a:rPr>
              <a:t>к</a:t>
            </a:r>
            <a:r>
              <a:rPr sz="2400" spc="-50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м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е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нду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є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т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ь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ся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:	</a:t>
            </a:r>
            <a:r>
              <a:rPr sz="2400" spc="-5" dirty="0">
                <a:latin typeface="Times New Roman"/>
                <a:cs typeface="Times New Roman"/>
              </a:rPr>
              <a:t>ск</a:t>
            </a:r>
            <a:r>
              <a:rPr sz="2400" dirty="0">
                <a:latin typeface="Times New Roman"/>
                <a:cs typeface="Times New Roman"/>
              </a:rPr>
              <a:t>л</a:t>
            </a:r>
            <a:r>
              <a:rPr sz="2400" spc="-5" dirty="0">
                <a:latin typeface="Times New Roman"/>
                <a:cs typeface="Times New Roman"/>
              </a:rPr>
              <a:t>ас</a:t>
            </a:r>
            <a:r>
              <a:rPr sz="2400" dirty="0">
                <a:latin typeface="Times New Roman"/>
                <a:cs typeface="Times New Roman"/>
              </a:rPr>
              <a:t>ти	</a:t>
            </a:r>
            <a:r>
              <a:rPr sz="2400" spc="-5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пи</a:t>
            </a:r>
            <a:r>
              <a:rPr sz="2400" spc="-5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ок  </a:t>
            </a:r>
            <a:r>
              <a:rPr sz="2400" spc="-10" dirty="0">
                <a:latin typeface="Times New Roman"/>
                <a:cs typeface="Times New Roman"/>
              </a:rPr>
              <a:t>характеристиками.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785"/>
              </a:lnSpc>
            </a:pPr>
            <a:r>
              <a:rPr sz="2400" dirty="0">
                <a:latin typeface="Times New Roman"/>
                <a:cs typeface="Times New Roman"/>
              </a:rPr>
              <a:t>Встановити </a:t>
            </a:r>
            <a:r>
              <a:rPr sz="2400" spc="-15" dirty="0">
                <a:latin typeface="Times New Roman"/>
                <a:cs typeface="Times New Roman"/>
              </a:rPr>
              <a:t>контрольні</a:t>
            </a:r>
            <a:r>
              <a:rPr sz="2400" spc="-25" dirty="0">
                <a:latin typeface="Times New Roman"/>
                <a:cs typeface="Times New Roman"/>
              </a:rPr>
              <a:t> заходи.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spc="-5" dirty="0">
                <a:latin typeface="Times New Roman"/>
                <a:cs typeface="Times New Roman"/>
              </a:rPr>
              <a:t>Оцінити </a:t>
            </a:r>
            <a:r>
              <a:rPr sz="2400" dirty="0">
                <a:latin typeface="Times New Roman"/>
                <a:cs typeface="Times New Roman"/>
              </a:rPr>
              <a:t>серйозність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ризику.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26565" y="377444"/>
            <a:ext cx="6076315" cy="1120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310"/>
              </a:lnSpc>
              <a:spcBef>
                <a:spcPts val="100"/>
              </a:spcBef>
            </a:pPr>
            <a:r>
              <a:rPr sz="3600" spc="-5" dirty="0">
                <a:solidFill>
                  <a:srgbClr val="AD4D12"/>
                </a:solidFill>
                <a:latin typeface="Times New Roman"/>
                <a:cs typeface="Times New Roman"/>
              </a:rPr>
              <a:t>Принцип </a:t>
            </a:r>
            <a:r>
              <a:rPr sz="3600" dirty="0">
                <a:solidFill>
                  <a:srgbClr val="AD4D12"/>
                </a:solidFill>
                <a:latin typeface="Times New Roman"/>
                <a:cs typeface="Times New Roman"/>
              </a:rPr>
              <a:t>1:</a:t>
            </a:r>
            <a:endParaRPr sz="3600">
              <a:latin typeface="Times New Roman"/>
              <a:cs typeface="Times New Roman"/>
            </a:endParaRPr>
          </a:p>
          <a:p>
            <a:pPr algn="ctr">
              <a:lnSpc>
                <a:spcPts val="4310"/>
              </a:lnSpc>
            </a:pPr>
            <a:r>
              <a:rPr sz="3600" spc="5" dirty="0">
                <a:solidFill>
                  <a:srgbClr val="AD4D12"/>
                </a:solidFill>
                <a:latin typeface="Times New Roman"/>
                <a:cs typeface="Times New Roman"/>
              </a:rPr>
              <a:t>Аналіз </a:t>
            </a:r>
            <a:r>
              <a:rPr sz="3600" spc="-15" dirty="0">
                <a:solidFill>
                  <a:srgbClr val="AD4D12"/>
                </a:solidFill>
                <a:latin typeface="Times New Roman"/>
                <a:cs typeface="Times New Roman"/>
              </a:rPr>
              <a:t>небезпечних</a:t>
            </a:r>
            <a:r>
              <a:rPr sz="3600" spc="-80" dirty="0">
                <a:solidFill>
                  <a:srgbClr val="AD4D12"/>
                </a:solidFill>
                <a:latin typeface="Times New Roman"/>
                <a:cs typeface="Times New Roman"/>
              </a:rPr>
              <a:t> </a:t>
            </a:r>
            <a:r>
              <a:rPr sz="3600" spc="-10" dirty="0">
                <a:solidFill>
                  <a:srgbClr val="AD4D12"/>
                </a:solidFill>
                <a:latin typeface="Times New Roman"/>
                <a:cs typeface="Times New Roman"/>
              </a:rPr>
              <a:t>факторів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333500" cy="517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43500" y="3143250"/>
            <a:ext cx="3517900" cy="3517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0062" y="4143375"/>
            <a:ext cx="4000500" cy="25003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6108" y="447547"/>
            <a:ext cx="791273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2335" marR="5080" indent="-890269">
              <a:lnSpc>
                <a:spcPct val="100000"/>
              </a:lnSpc>
              <a:spcBef>
                <a:spcPts val="100"/>
              </a:spcBef>
            </a:pPr>
            <a:r>
              <a:rPr sz="3600" spc="-30" dirty="0">
                <a:solidFill>
                  <a:srgbClr val="AD4D12"/>
                </a:solidFill>
                <a:latin typeface="Times New Roman"/>
                <a:cs typeface="Times New Roman"/>
              </a:rPr>
              <a:t>ПОРЯДОК </a:t>
            </a:r>
            <a:r>
              <a:rPr sz="3600" spc="-10" dirty="0">
                <a:solidFill>
                  <a:srgbClr val="AD4D12"/>
                </a:solidFill>
                <a:latin typeface="Times New Roman"/>
                <a:cs typeface="Times New Roman"/>
              </a:rPr>
              <a:t>ПРОВЕДЕННЯ </a:t>
            </a:r>
            <a:r>
              <a:rPr sz="3600" spc="-15" dirty="0">
                <a:solidFill>
                  <a:srgbClr val="AD4D12"/>
                </a:solidFill>
                <a:latin typeface="Times New Roman"/>
                <a:cs typeface="Times New Roman"/>
              </a:rPr>
              <a:t>АНАЛІЗУ  </a:t>
            </a:r>
            <a:r>
              <a:rPr sz="3600" spc="-5" dirty="0">
                <a:solidFill>
                  <a:srgbClr val="AD4D12"/>
                </a:solidFill>
                <a:latin typeface="Times New Roman"/>
                <a:cs typeface="Times New Roman"/>
              </a:rPr>
              <a:t>НЕБЕЗПЕЧНИХ </a:t>
            </a:r>
            <a:r>
              <a:rPr sz="3600" spc="-40" dirty="0">
                <a:solidFill>
                  <a:srgbClr val="AD4D12"/>
                </a:solidFill>
                <a:latin typeface="Times New Roman"/>
                <a:cs typeface="Times New Roman"/>
              </a:rPr>
              <a:t>ФАКТОРІВ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333500" cy="517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54502" y="1811196"/>
          <a:ext cx="8609965" cy="44315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1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4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94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4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100" b="1" spc="75" dirty="0">
                          <a:latin typeface="Times New Roman"/>
                          <a:cs typeface="Times New Roman"/>
                        </a:rPr>
                        <a:t>Тяжкість </a:t>
                      </a:r>
                      <a:r>
                        <a:rPr sz="1100" b="1" spc="65" dirty="0">
                          <a:latin typeface="Times New Roman"/>
                          <a:cs typeface="Times New Roman"/>
                        </a:rPr>
                        <a:t>наслідків </a:t>
                      </a:r>
                      <a:r>
                        <a:rPr sz="1100" b="1" spc="70" dirty="0">
                          <a:latin typeface="Times New Roman"/>
                          <a:cs typeface="Times New Roman"/>
                        </a:rPr>
                        <a:t>небезпечного</a:t>
                      </a:r>
                      <a:r>
                        <a:rPr sz="11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75" dirty="0">
                          <a:latin typeface="Times New Roman"/>
                          <a:cs typeface="Times New Roman"/>
                        </a:rPr>
                        <a:t>фактору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9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39700" marR="20320" indent="-113664">
                        <a:lnSpc>
                          <a:spcPts val="1300"/>
                        </a:lnSpc>
                      </a:pPr>
                      <a:r>
                        <a:rPr sz="1100" b="1" spc="75" dirty="0">
                          <a:latin typeface="Times New Roman"/>
                          <a:cs typeface="Times New Roman"/>
                        </a:rPr>
                        <a:t>Ймовірність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75" dirty="0">
                          <a:latin typeface="Times New Roman"/>
                          <a:cs typeface="Times New Roman"/>
                        </a:rPr>
                        <a:t>виникнення  </a:t>
                      </a:r>
                      <a:r>
                        <a:rPr sz="1100" b="1" spc="70" dirty="0">
                          <a:latin typeface="Times New Roman"/>
                          <a:cs typeface="Times New Roman"/>
                        </a:rPr>
                        <a:t>небезпечного</a:t>
                      </a:r>
                      <a:r>
                        <a:rPr sz="11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75" dirty="0">
                          <a:latin typeface="Times New Roman"/>
                          <a:cs typeface="Times New Roman"/>
                        </a:rPr>
                        <a:t>фактору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88265" marR="80645" algn="ctr">
                        <a:lnSpc>
                          <a:spcPct val="97900"/>
                        </a:lnSpc>
                      </a:pPr>
                      <a:r>
                        <a:rPr sz="1100" spc="70" dirty="0">
                          <a:latin typeface="Times New Roman"/>
                          <a:cs typeface="Times New Roman"/>
                        </a:rPr>
                        <a:t>Ніякого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75" dirty="0">
                          <a:latin typeface="Times New Roman"/>
                          <a:cs typeface="Times New Roman"/>
                        </a:rPr>
                        <a:t>впливу  </a:t>
                      </a:r>
                      <a:r>
                        <a:rPr sz="1100" spc="70" dirty="0">
                          <a:latin typeface="Times New Roman"/>
                          <a:cs typeface="Times New Roman"/>
                        </a:rPr>
                        <a:t>на здоров’я  </a:t>
                      </a:r>
                      <a:r>
                        <a:rPr sz="1100" spc="80" dirty="0">
                          <a:latin typeface="Times New Roman"/>
                          <a:cs typeface="Times New Roman"/>
                        </a:rPr>
                        <a:t>людини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30175" marR="123189" algn="ctr">
                        <a:lnSpc>
                          <a:spcPts val="1300"/>
                        </a:lnSpc>
                        <a:spcBef>
                          <a:spcPts val="695"/>
                        </a:spcBef>
                      </a:pPr>
                      <a:r>
                        <a:rPr sz="1100" spc="70" dirty="0">
                          <a:latin typeface="Times New Roman"/>
                          <a:cs typeface="Times New Roman"/>
                        </a:rPr>
                        <a:t>Легке </a:t>
                      </a:r>
                      <a:r>
                        <a:rPr sz="1100" spc="75" dirty="0">
                          <a:latin typeface="Times New Roman"/>
                          <a:cs typeface="Times New Roman"/>
                        </a:rPr>
                        <a:t>ураження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75" dirty="0">
                          <a:latin typeface="Times New Roman"/>
                          <a:cs typeface="Times New Roman"/>
                        </a:rPr>
                        <a:t>–  нездужання  протягом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75" dirty="0">
                          <a:latin typeface="Times New Roman"/>
                          <a:cs typeface="Times New Roman"/>
                        </a:rPr>
                        <a:t>1дня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810">
                        <a:lnSpc>
                          <a:spcPct val="100000"/>
                        </a:lnSpc>
                      </a:pPr>
                      <a:r>
                        <a:rPr sz="1100" spc="80" dirty="0">
                          <a:latin typeface="Times New Roman"/>
                          <a:cs typeface="Times New Roman"/>
                        </a:rPr>
                        <a:t>Ураження </a:t>
                      </a:r>
                      <a:r>
                        <a:rPr sz="1100" spc="65" dirty="0">
                          <a:latin typeface="Times New Roman"/>
                          <a:cs typeface="Times New Roman"/>
                        </a:rPr>
                        <a:t>середньої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70" dirty="0">
                          <a:latin typeface="Times New Roman"/>
                          <a:cs typeface="Times New Roman"/>
                        </a:rPr>
                        <a:t>тяжкості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810" marR="193675">
                        <a:lnSpc>
                          <a:spcPct val="102600"/>
                        </a:lnSpc>
                      </a:pPr>
                      <a:r>
                        <a:rPr sz="1100" spc="75" dirty="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sz="1100" spc="65" dirty="0">
                          <a:latin typeface="Times New Roman"/>
                          <a:cs typeface="Times New Roman"/>
                        </a:rPr>
                        <a:t>втрата працездатності </a:t>
                      </a:r>
                      <a:r>
                        <a:rPr sz="1100" spc="7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100" spc="-1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75" dirty="0">
                          <a:latin typeface="Times New Roman"/>
                          <a:cs typeface="Times New Roman"/>
                        </a:rPr>
                        <a:t>1  тиждень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943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b="1" spc="75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85" dirty="0">
                          <a:latin typeface="Times New Roman"/>
                          <a:cs typeface="Times New Roman"/>
                        </a:rPr>
                        <a:t>бали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207010" marR="172720" indent="-182880">
                        <a:lnSpc>
                          <a:spcPct val="102600"/>
                        </a:lnSpc>
                      </a:pPr>
                      <a:r>
                        <a:rPr sz="1100" spc="75" dirty="0">
                          <a:latin typeface="Times New Roman"/>
                          <a:cs typeface="Times New Roman"/>
                        </a:rPr>
                        <a:t>Тяжке </a:t>
                      </a:r>
                      <a:r>
                        <a:rPr sz="1100" spc="70" dirty="0">
                          <a:latin typeface="Times New Roman"/>
                          <a:cs typeface="Times New Roman"/>
                        </a:rPr>
                        <a:t>ураження </a:t>
                      </a:r>
                      <a:r>
                        <a:rPr sz="1100" spc="50" dirty="0"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sz="1100" spc="65" dirty="0">
                          <a:latin typeface="Times New Roman"/>
                          <a:cs typeface="Times New Roman"/>
                        </a:rPr>
                        <a:t>втрата  працездатності до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75" dirty="0">
                          <a:latin typeface="Times New Roman"/>
                          <a:cs typeface="Times New Roman"/>
                        </a:rPr>
                        <a:t>1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0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53035" algn="ctr">
                        <a:lnSpc>
                          <a:spcPts val="1200"/>
                        </a:lnSpc>
                      </a:pPr>
                      <a:r>
                        <a:rPr sz="1100" spc="70" dirty="0">
                          <a:latin typeface="Times New Roman"/>
                          <a:cs typeface="Times New Roman"/>
                        </a:rPr>
                        <a:t>місяця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6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35"/>
                        </a:lnSpc>
                      </a:pPr>
                      <a:r>
                        <a:rPr sz="1100" b="1" spc="7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1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85" dirty="0">
                          <a:latin typeface="Times New Roman"/>
                          <a:cs typeface="Times New Roman"/>
                        </a:rPr>
                        <a:t>бал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100" b="1" spc="7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1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85" dirty="0">
                          <a:latin typeface="Times New Roman"/>
                          <a:cs typeface="Times New Roman"/>
                        </a:rPr>
                        <a:t>бали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00" b="1" spc="75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100" b="1" spc="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85" dirty="0">
                          <a:latin typeface="Times New Roman"/>
                          <a:cs typeface="Times New Roman"/>
                        </a:rPr>
                        <a:t>бали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9525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3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8580" marR="177800" indent="-1905" algn="ctr">
                        <a:lnSpc>
                          <a:spcPct val="102600"/>
                        </a:lnSpc>
                      </a:pPr>
                      <a:r>
                        <a:rPr sz="1100" spc="80" dirty="0">
                          <a:latin typeface="Times New Roman"/>
                          <a:cs typeface="Times New Roman"/>
                        </a:rPr>
                        <a:t>Неможливо </a:t>
                      </a:r>
                      <a:r>
                        <a:rPr sz="1100" spc="55" dirty="0">
                          <a:latin typeface="Times New Roman"/>
                          <a:cs typeface="Times New Roman"/>
                        </a:rPr>
                        <a:t>(за </a:t>
                      </a:r>
                      <a:r>
                        <a:rPr sz="1100" spc="70" dirty="0">
                          <a:latin typeface="Times New Roman"/>
                          <a:cs typeface="Times New Roman"/>
                        </a:rPr>
                        <a:t>час  роботи </a:t>
                      </a:r>
                      <a:r>
                        <a:rPr sz="1100" spc="65" dirty="0">
                          <a:latin typeface="Times New Roman"/>
                          <a:cs typeface="Times New Roman"/>
                        </a:rPr>
                        <a:t>підприємства</a:t>
                      </a:r>
                      <a:r>
                        <a:rPr sz="11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70" dirty="0">
                          <a:latin typeface="Times New Roman"/>
                          <a:cs typeface="Times New Roman"/>
                        </a:rPr>
                        <a:t>не  </a:t>
                      </a:r>
                      <a:r>
                        <a:rPr sz="1100" spc="65" dirty="0">
                          <a:latin typeface="Times New Roman"/>
                          <a:cs typeface="Times New Roman"/>
                        </a:rPr>
                        <a:t>фіксувалося)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250825" marR="239395" indent="85725">
                        <a:lnSpc>
                          <a:spcPct val="66700"/>
                        </a:lnSpc>
                      </a:pPr>
                      <a:r>
                        <a:rPr sz="1100" spc="75" dirty="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sz="1100" spc="85" dirty="0">
                          <a:latin typeface="Times New Roman"/>
                          <a:cs typeface="Times New Roman"/>
                        </a:rPr>
                        <a:t>можна 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іг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100" spc="75" dirty="0">
                          <a:latin typeface="Times New Roman"/>
                          <a:cs typeface="Times New Roman"/>
                        </a:rPr>
                        <a:t>2 </a:t>
                      </a:r>
                      <a:r>
                        <a:rPr sz="1100" spc="85" dirty="0">
                          <a:latin typeface="Times New Roman"/>
                          <a:cs typeface="Times New Roman"/>
                        </a:rPr>
                        <a:t>можна</a:t>
                      </a:r>
                      <a:r>
                        <a:rPr sz="11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70" dirty="0">
                          <a:latin typeface="Times New Roman"/>
                          <a:cs typeface="Times New Roman"/>
                        </a:rPr>
                        <a:t>ігнорувати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100" spc="75" dirty="0">
                          <a:latin typeface="Times New Roman"/>
                          <a:cs typeface="Times New Roman"/>
                        </a:rPr>
                        <a:t>3 </a:t>
                      </a:r>
                      <a:r>
                        <a:rPr sz="1100" spc="85" dirty="0">
                          <a:latin typeface="Times New Roman"/>
                          <a:cs typeface="Times New Roman"/>
                        </a:rPr>
                        <a:t>можна</a:t>
                      </a:r>
                      <a:r>
                        <a:rPr sz="11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70" dirty="0">
                          <a:latin typeface="Times New Roman"/>
                          <a:cs typeface="Times New Roman"/>
                        </a:rPr>
                        <a:t>ігнорувати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95275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100" spc="75" dirty="0">
                          <a:latin typeface="Times New Roman"/>
                          <a:cs typeface="Times New Roman"/>
                        </a:rPr>
                        <a:t>4 </a:t>
                      </a:r>
                      <a:r>
                        <a:rPr sz="1100" spc="85" dirty="0">
                          <a:latin typeface="Times New Roman"/>
                          <a:cs typeface="Times New Roman"/>
                        </a:rPr>
                        <a:t>можна</a:t>
                      </a:r>
                      <a:r>
                        <a:rPr sz="11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70" dirty="0">
                          <a:latin typeface="Times New Roman"/>
                          <a:cs typeface="Times New Roman"/>
                        </a:rPr>
                        <a:t>ігнорувати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881">
                <a:tc>
                  <a:txBody>
                    <a:bodyPr/>
                    <a:lstStyle/>
                    <a:p>
                      <a:pPr marR="109220" algn="ctr">
                        <a:lnSpc>
                          <a:spcPts val="1285"/>
                        </a:lnSpc>
                      </a:pPr>
                      <a:r>
                        <a:rPr sz="1100" b="1" spc="7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85" dirty="0">
                          <a:latin typeface="Times New Roman"/>
                          <a:cs typeface="Times New Roman"/>
                        </a:rPr>
                        <a:t>бал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446">
                <a:tc>
                  <a:txBody>
                    <a:bodyPr/>
                    <a:lstStyle/>
                    <a:p>
                      <a:pPr marL="299085" marR="28511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85" dirty="0">
                          <a:latin typeface="Times New Roman"/>
                          <a:cs typeface="Times New Roman"/>
                        </a:rPr>
                        <a:t>Майже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75" dirty="0">
                          <a:latin typeface="Times New Roman"/>
                          <a:cs typeface="Times New Roman"/>
                        </a:rPr>
                        <a:t>неможливо  </a:t>
                      </a:r>
                      <a:r>
                        <a:rPr sz="1100" spc="55" dirty="0">
                          <a:latin typeface="Times New Roman"/>
                          <a:cs typeface="Times New Roman"/>
                        </a:rPr>
                        <a:t>(1 </a:t>
                      </a:r>
                      <a:r>
                        <a:rPr sz="1100" spc="70" dirty="0">
                          <a:latin typeface="Times New Roman"/>
                          <a:cs typeface="Times New Roman"/>
                        </a:rPr>
                        <a:t>раз на</a:t>
                      </a:r>
                      <a:r>
                        <a:rPr sz="11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60" dirty="0">
                          <a:latin typeface="Times New Roman"/>
                          <a:cs typeface="Times New Roman"/>
                        </a:rPr>
                        <a:t>рік)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5720" algn="ctr">
                        <a:lnSpc>
                          <a:spcPts val="1190"/>
                        </a:lnSpc>
                      </a:pPr>
                      <a:r>
                        <a:rPr sz="1100" b="1" spc="7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1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75" dirty="0">
                          <a:latin typeface="Times New Roman"/>
                          <a:cs typeface="Times New Roman"/>
                        </a:rPr>
                        <a:t>бали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239395" indent="85725">
                        <a:lnSpc>
                          <a:spcPct val="67700"/>
                        </a:lnSpc>
                        <a:spcBef>
                          <a:spcPts val="475"/>
                        </a:spcBef>
                      </a:pPr>
                      <a:r>
                        <a:rPr sz="1100" spc="75" dirty="0">
                          <a:latin typeface="Times New Roman"/>
                          <a:cs typeface="Times New Roman"/>
                        </a:rPr>
                        <a:t>2 </a:t>
                      </a:r>
                      <a:r>
                        <a:rPr sz="1100" spc="85" dirty="0">
                          <a:latin typeface="Times New Roman"/>
                          <a:cs typeface="Times New Roman"/>
                        </a:rPr>
                        <a:t>можна 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іг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03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75" dirty="0">
                          <a:latin typeface="Times New Roman"/>
                          <a:cs typeface="Times New Roman"/>
                        </a:rPr>
                        <a:t>4 </a:t>
                      </a:r>
                      <a:r>
                        <a:rPr sz="1100" spc="85" dirty="0">
                          <a:latin typeface="Times New Roman"/>
                          <a:cs typeface="Times New Roman"/>
                        </a:rPr>
                        <a:t>можна</a:t>
                      </a:r>
                      <a:r>
                        <a:rPr sz="11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70" dirty="0">
                          <a:latin typeface="Times New Roman"/>
                          <a:cs typeface="Times New Roman"/>
                        </a:rPr>
                        <a:t>ігнорувати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75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70" dirty="0">
                          <a:latin typeface="Times New Roman"/>
                          <a:cs typeface="Times New Roman"/>
                        </a:rPr>
                        <a:t>допустимий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4D69B"/>
                    </a:solidFill>
                  </a:tcPr>
                </a:tc>
                <a:tc>
                  <a:txBody>
                    <a:bodyPr/>
                    <a:lstStyle/>
                    <a:p>
                      <a:pPr marL="60960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75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25" dirty="0">
                          <a:latin typeface="Times New Roman"/>
                          <a:cs typeface="Times New Roman"/>
                        </a:rPr>
                        <a:t>помірний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7538">
                <a:tc>
                  <a:txBody>
                    <a:bodyPr/>
                    <a:lstStyle/>
                    <a:p>
                      <a:pPr marL="340995" marR="330200" indent="97790">
                        <a:lnSpc>
                          <a:spcPts val="1300"/>
                        </a:lnSpc>
                        <a:spcBef>
                          <a:spcPts val="125"/>
                        </a:spcBef>
                      </a:pPr>
                      <a:r>
                        <a:rPr sz="1100" spc="70" dirty="0">
                          <a:latin typeface="Times New Roman"/>
                          <a:cs typeface="Times New Roman"/>
                        </a:rPr>
                        <a:t>Малоймовірно  </a:t>
                      </a:r>
                      <a:r>
                        <a:rPr sz="1100" spc="60" dirty="0">
                          <a:latin typeface="Times New Roman"/>
                          <a:cs typeface="Times New Roman"/>
                        </a:rPr>
                        <a:t>(1 </a:t>
                      </a:r>
                      <a:r>
                        <a:rPr sz="1100" spc="70" dirty="0">
                          <a:latin typeface="Times New Roman"/>
                          <a:cs typeface="Times New Roman"/>
                        </a:rPr>
                        <a:t>раз на</a:t>
                      </a:r>
                      <a:r>
                        <a:rPr sz="1100" spc="-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65" dirty="0">
                          <a:latin typeface="Times New Roman"/>
                          <a:cs typeface="Times New Roman"/>
                        </a:rPr>
                        <a:t>квартал)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08025">
                        <a:lnSpc>
                          <a:spcPts val="1170"/>
                        </a:lnSpc>
                      </a:pPr>
                      <a:r>
                        <a:rPr sz="1100" b="1" spc="75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11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80" dirty="0">
                          <a:latin typeface="Times New Roman"/>
                          <a:cs typeface="Times New Roman"/>
                        </a:rPr>
                        <a:t>бали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158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239395" indent="85725">
                        <a:lnSpc>
                          <a:spcPct val="65800"/>
                        </a:lnSpc>
                        <a:spcBef>
                          <a:spcPts val="515"/>
                        </a:spcBef>
                      </a:pPr>
                      <a:r>
                        <a:rPr sz="1100" spc="75" dirty="0">
                          <a:latin typeface="Times New Roman"/>
                          <a:cs typeface="Times New Roman"/>
                        </a:rPr>
                        <a:t>3 </a:t>
                      </a:r>
                      <a:r>
                        <a:rPr sz="1100" spc="85" dirty="0">
                          <a:latin typeface="Times New Roman"/>
                          <a:cs typeface="Times New Roman"/>
                        </a:rPr>
                        <a:t>можна 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іг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54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75" dirty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70" dirty="0">
                          <a:latin typeface="Times New Roman"/>
                          <a:cs typeface="Times New Roman"/>
                        </a:rPr>
                        <a:t>допустимий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4D69B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75" dirty="0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70" dirty="0">
                          <a:latin typeface="Times New Roman"/>
                          <a:cs typeface="Times New Roman"/>
                        </a:rPr>
                        <a:t>помірний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435609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100" spc="75" dirty="0">
                          <a:latin typeface="Times New Roman"/>
                          <a:cs typeface="Times New Roman"/>
                        </a:rPr>
                        <a:t>12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70" dirty="0">
                          <a:latin typeface="Times New Roman"/>
                          <a:cs typeface="Times New Roman"/>
                        </a:rPr>
                        <a:t>небезпечний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474">
                <a:tc>
                  <a:txBody>
                    <a:bodyPr/>
                    <a:lstStyle/>
                    <a:p>
                      <a:pPr marL="5715" algn="ctr">
                        <a:lnSpc>
                          <a:spcPts val="1310"/>
                        </a:lnSpc>
                        <a:spcBef>
                          <a:spcPts val="50"/>
                        </a:spcBef>
                      </a:pPr>
                      <a:r>
                        <a:rPr sz="1100" spc="70" dirty="0">
                          <a:latin typeface="Times New Roman"/>
                          <a:cs typeface="Times New Roman"/>
                        </a:rPr>
                        <a:t>Ймовірно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8890" algn="ctr">
                        <a:lnSpc>
                          <a:spcPts val="1305"/>
                        </a:lnSpc>
                      </a:pPr>
                      <a:r>
                        <a:rPr sz="1100" spc="65" dirty="0">
                          <a:latin typeface="Times New Roman"/>
                          <a:cs typeface="Times New Roman"/>
                        </a:rPr>
                        <a:t>(1 </a:t>
                      </a:r>
                      <a:r>
                        <a:rPr sz="1100" spc="70" dirty="0">
                          <a:latin typeface="Times New Roman"/>
                          <a:cs typeface="Times New Roman"/>
                        </a:rPr>
                        <a:t>раз </a:t>
                      </a:r>
                      <a:r>
                        <a:rPr sz="1100" spc="55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100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40" dirty="0">
                          <a:latin typeface="Times New Roman"/>
                          <a:cs typeface="Times New Roman"/>
                        </a:rPr>
                        <a:t>місяць)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ts val="1215"/>
                        </a:lnSpc>
                      </a:pPr>
                      <a:r>
                        <a:rPr sz="1100" b="1" spc="75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1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80" dirty="0">
                          <a:latin typeface="Times New Roman"/>
                          <a:cs typeface="Times New Roman"/>
                        </a:rPr>
                        <a:t>бали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0825" marR="239395" indent="85725">
                        <a:lnSpc>
                          <a:spcPct val="65600"/>
                        </a:lnSpc>
                        <a:spcBef>
                          <a:spcPts val="505"/>
                        </a:spcBef>
                      </a:pPr>
                      <a:r>
                        <a:rPr sz="1100" spc="75" dirty="0">
                          <a:latin typeface="Times New Roman"/>
                          <a:cs typeface="Times New Roman"/>
                        </a:rPr>
                        <a:t>4 </a:t>
                      </a:r>
                      <a:r>
                        <a:rPr sz="1100" spc="85" dirty="0">
                          <a:latin typeface="Times New Roman"/>
                          <a:cs typeface="Times New Roman"/>
                        </a:rPr>
                        <a:t>можна 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іг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41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75" dirty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sz="11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70" dirty="0">
                          <a:latin typeface="Times New Roman"/>
                          <a:cs typeface="Times New Roman"/>
                        </a:rPr>
                        <a:t>помірний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75" dirty="0">
                          <a:latin typeface="Times New Roman"/>
                          <a:cs typeface="Times New Roman"/>
                        </a:rPr>
                        <a:t>12</a:t>
                      </a:r>
                      <a:r>
                        <a:rPr sz="11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70" dirty="0">
                          <a:latin typeface="Times New Roman"/>
                          <a:cs typeface="Times New Roman"/>
                        </a:rPr>
                        <a:t>небезпечний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435609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spc="75" dirty="0">
                          <a:latin typeface="Times New Roman"/>
                          <a:cs typeface="Times New Roman"/>
                        </a:rPr>
                        <a:t>16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70" dirty="0">
                          <a:latin typeface="Times New Roman"/>
                          <a:cs typeface="Times New Roman"/>
                        </a:rPr>
                        <a:t>небезпечний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43786" y="235202"/>
            <a:ext cx="6456045" cy="882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604A7B"/>
                </a:solidFill>
                <a:latin typeface="Times New Roman"/>
                <a:cs typeface="Times New Roman"/>
              </a:rPr>
              <a:t>Принцип</a:t>
            </a:r>
            <a:r>
              <a:rPr spc="-1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604A7B"/>
                </a:solidFill>
                <a:latin typeface="Times New Roman"/>
                <a:cs typeface="Times New Roman"/>
              </a:rPr>
              <a:t>2:</a:t>
            </a: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pc="-10" dirty="0">
                <a:solidFill>
                  <a:srgbClr val="604A7B"/>
                </a:solidFill>
                <a:latin typeface="Times New Roman"/>
                <a:cs typeface="Times New Roman"/>
              </a:rPr>
              <a:t>Встановити </a:t>
            </a:r>
            <a:r>
              <a:rPr spc="-5" dirty="0">
                <a:solidFill>
                  <a:srgbClr val="604A7B"/>
                </a:solidFill>
                <a:latin typeface="Times New Roman"/>
                <a:cs typeface="Times New Roman"/>
              </a:rPr>
              <a:t>критичні </a:t>
            </a:r>
            <a:r>
              <a:rPr spc="-10" dirty="0">
                <a:solidFill>
                  <a:srgbClr val="604A7B"/>
                </a:solidFill>
                <a:latin typeface="Times New Roman"/>
                <a:cs typeface="Times New Roman"/>
              </a:rPr>
              <a:t>контрольні</a:t>
            </a:r>
            <a:r>
              <a:rPr spc="-20" dirty="0">
                <a:solidFill>
                  <a:srgbClr val="604A7B"/>
                </a:solidFill>
                <a:latin typeface="Times New Roman"/>
                <a:cs typeface="Times New Roman"/>
              </a:rPr>
              <a:t> </a:t>
            </a:r>
            <a:r>
              <a:rPr spc="-25" dirty="0">
                <a:solidFill>
                  <a:srgbClr val="604A7B"/>
                </a:solidFill>
                <a:latin typeface="Times New Roman"/>
                <a:cs typeface="Times New Roman"/>
              </a:rPr>
              <a:t>точки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8127" y="1084579"/>
            <a:ext cx="75799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13205" algn="l"/>
                <a:tab pos="3222625" algn="l"/>
                <a:tab pos="4244975" algn="l"/>
                <a:tab pos="5323840" algn="l"/>
                <a:tab pos="5759450" algn="l"/>
                <a:tab pos="6341110" algn="l"/>
                <a:tab pos="7266940" algn="l"/>
              </a:tabLst>
            </a:pPr>
            <a:r>
              <a:rPr sz="2400" spc="-5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рити</a:t>
            </a:r>
            <a:r>
              <a:rPr sz="2400" spc="5" dirty="0">
                <a:latin typeface="Times New Roman"/>
                <a:cs typeface="Times New Roman"/>
              </a:rPr>
              <a:t>ч</a:t>
            </a:r>
            <a:r>
              <a:rPr sz="2400" dirty="0">
                <a:latin typeface="Times New Roman"/>
                <a:cs typeface="Times New Roman"/>
              </a:rPr>
              <a:t>ні	</a:t>
            </a:r>
            <a:r>
              <a:rPr sz="2400" spc="-130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он</a:t>
            </a:r>
            <a:r>
              <a:rPr sz="2400" spc="30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р</a:t>
            </a:r>
            <a:r>
              <a:rPr sz="2400" spc="-3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л</a:t>
            </a:r>
            <a:r>
              <a:rPr sz="2400" spc="5" dirty="0">
                <a:latin typeface="Times New Roman"/>
                <a:cs typeface="Times New Roman"/>
              </a:rPr>
              <a:t>ь</a:t>
            </a:r>
            <a:r>
              <a:rPr sz="2400" dirty="0">
                <a:latin typeface="Times New Roman"/>
                <a:cs typeface="Times New Roman"/>
              </a:rPr>
              <a:t>ні	</a:t>
            </a:r>
            <a:r>
              <a:rPr sz="2400" spc="-35" dirty="0">
                <a:latin typeface="Times New Roman"/>
                <a:cs typeface="Times New Roman"/>
              </a:rPr>
              <a:t>т</a:t>
            </a:r>
            <a:r>
              <a:rPr sz="2400" spc="-65" dirty="0">
                <a:latin typeface="Times New Roman"/>
                <a:cs typeface="Times New Roman"/>
              </a:rPr>
              <a:t>о</a:t>
            </a:r>
            <a:r>
              <a:rPr sz="2400" spc="5" dirty="0">
                <a:latin typeface="Times New Roman"/>
                <a:cs typeface="Times New Roman"/>
              </a:rPr>
              <a:t>ч</a:t>
            </a:r>
            <a:r>
              <a:rPr sz="2400" spc="-5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и	(</a:t>
            </a:r>
            <a:r>
              <a:rPr sz="2400" spc="-5" dirty="0">
                <a:latin typeface="Times New Roman"/>
                <a:cs typeface="Times New Roman"/>
              </a:rPr>
              <a:t>ККТ</a:t>
            </a:r>
            <a:r>
              <a:rPr sz="2400" dirty="0">
                <a:latin typeface="Times New Roman"/>
                <a:cs typeface="Times New Roman"/>
              </a:rPr>
              <a:t>)	–	це	</a:t>
            </a:r>
            <a:r>
              <a:rPr sz="2400" spc="-5" dirty="0">
                <a:latin typeface="Times New Roman"/>
                <a:cs typeface="Times New Roman"/>
              </a:rPr>
              <a:t>е</a:t>
            </a:r>
            <a:r>
              <a:rPr sz="2400" spc="30" dirty="0">
                <a:latin typeface="Times New Roman"/>
                <a:cs typeface="Times New Roman"/>
              </a:rPr>
              <a:t>т</a:t>
            </a:r>
            <a:r>
              <a:rPr sz="2400" spc="-35" dirty="0">
                <a:latin typeface="Times New Roman"/>
                <a:cs typeface="Times New Roman"/>
              </a:rPr>
              <a:t>а</a:t>
            </a:r>
            <a:r>
              <a:rPr sz="2400" dirty="0">
                <a:latin typeface="Times New Roman"/>
                <a:cs typeface="Times New Roman"/>
              </a:rPr>
              <a:t>п,	на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94662" y="1084579"/>
            <a:ext cx="789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я</a:t>
            </a:r>
            <a:r>
              <a:rPr sz="2400" spc="-130" dirty="0">
                <a:latin typeface="Times New Roman"/>
                <a:cs typeface="Times New Roman"/>
              </a:rPr>
              <a:t>к</a:t>
            </a:r>
            <a:r>
              <a:rPr sz="2400" spc="-45" dirty="0">
                <a:latin typeface="Times New Roman"/>
                <a:cs typeface="Times New Roman"/>
              </a:rPr>
              <a:t>о</a:t>
            </a:r>
            <a:r>
              <a:rPr sz="2400" spc="5" dirty="0">
                <a:latin typeface="Times New Roman"/>
                <a:cs typeface="Times New Roman"/>
              </a:rPr>
              <a:t>м</a:t>
            </a:r>
            <a:r>
              <a:rPr sz="2400" dirty="0">
                <a:latin typeface="Times New Roman"/>
                <a:cs typeface="Times New Roman"/>
              </a:rPr>
              <a:t>у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127" y="1453388"/>
            <a:ext cx="8627110" cy="301688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00800"/>
              </a:lnSpc>
              <a:spcBef>
                <a:spcPts val="75"/>
              </a:spcBef>
            </a:pPr>
            <a:r>
              <a:rPr sz="2400" spc="-10" dirty="0">
                <a:latin typeface="Times New Roman"/>
                <a:cs typeface="Times New Roman"/>
              </a:rPr>
              <a:t>застосовується </a:t>
            </a:r>
            <a:r>
              <a:rPr sz="2400" spc="-15" dirty="0">
                <a:latin typeface="Times New Roman"/>
                <a:cs typeface="Times New Roman"/>
              </a:rPr>
              <a:t>контроль,</a:t>
            </a:r>
            <a:r>
              <a:rPr sz="2400" spc="5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який </a:t>
            </a:r>
            <a:r>
              <a:rPr sz="2400" dirty="0">
                <a:latin typeface="Times New Roman"/>
                <a:cs typeface="Times New Roman"/>
              </a:rPr>
              <a:t>є </a:t>
            </a:r>
            <a:r>
              <a:rPr sz="2400" spc="-10" dirty="0">
                <a:latin typeface="Times New Roman"/>
                <a:cs typeface="Times New Roman"/>
              </a:rPr>
              <a:t>необхідним </a:t>
            </a:r>
            <a:r>
              <a:rPr sz="2400" dirty="0">
                <a:latin typeface="Times New Roman"/>
                <a:cs typeface="Times New Roman"/>
              </a:rPr>
              <a:t>для </a:t>
            </a:r>
            <a:r>
              <a:rPr sz="2400" spc="-5" dirty="0">
                <a:latin typeface="Times New Roman"/>
                <a:cs typeface="Times New Roman"/>
              </a:rPr>
              <a:t>запобігання  </a:t>
            </a:r>
            <a:r>
              <a:rPr sz="2400" spc="-10" dirty="0">
                <a:latin typeface="Times New Roman"/>
                <a:cs typeface="Times New Roman"/>
              </a:rPr>
              <a:t>появі </a:t>
            </a:r>
            <a:r>
              <a:rPr sz="2400" spc="-15" dirty="0">
                <a:latin typeface="Times New Roman"/>
                <a:cs typeface="Times New Roman"/>
              </a:rPr>
              <a:t>небезпечного  фактора,</a:t>
            </a:r>
            <a:r>
              <a:rPr sz="2400" spc="5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а </a:t>
            </a:r>
            <a:r>
              <a:rPr sz="2400" spc="-35" dirty="0">
                <a:latin typeface="Times New Roman"/>
                <a:cs typeface="Times New Roman"/>
              </a:rPr>
              <a:t>також </a:t>
            </a:r>
            <a:r>
              <a:rPr sz="2400" dirty="0">
                <a:latin typeface="Times New Roman"/>
                <a:cs typeface="Times New Roman"/>
              </a:rPr>
              <a:t>вилучення </a:t>
            </a:r>
            <a:r>
              <a:rPr sz="2400" spc="-15" dirty="0">
                <a:latin typeface="Times New Roman"/>
                <a:cs typeface="Times New Roman"/>
              </a:rPr>
              <a:t>його</a:t>
            </a:r>
            <a:r>
              <a:rPr sz="2400" spc="57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чи  </a:t>
            </a:r>
            <a:r>
              <a:rPr sz="2400" spc="-5" dirty="0">
                <a:latin typeface="Times New Roman"/>
                <a:cs typeface="Times New Roman"/>
              </a:rPr>
              <a:t>приведення </a:t>
            </a:r>
            <a:r>
              <a:rPr sz="2400" dirty="0">
                <a:latin typeface="Times New Roman"/>
                <a:cs typeface="Times New Roman"/>
              </a:rPr>
              <a:t>до </a:t>
            </a:r>
            <a:r>
              <a:rPr sz="2400" spc="-10" dirty="0">
                <a:latin typeface="Times New Roman"/>
                <a:cs typeface="Times New Roman"/>
              </a:rPr>
              <a:t>прийнятного </a:t>
            </a:r>
            <a:r>
              <a:rPr sz="2400" spc="-5" dirty="0">
                <a:latin typeface="Times New Roman"/>
                <a:cs typeface="Times New Roman"/>
              </a:rPr>
              <a:t>рівня.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ts val="2780"/>
              </a:lnSpc>
              <a:spcBef>
                <a:spcPts val="200"/>
              </a:spcBef>
            </a:pPr>
            <a:r>
              <a:rPr sz="2400" dirty="0">
                <a:latin typeface="Times New Roman"/>
                <a:cs typeface="Times New Roman"/>
              </a:rPr>
              <a:t>Іншими </a:t>
            </a:r>
            <a:r>
              <a:rPr sz="2400" spc="-5" dirty="0">
                <a:latin typeface="Times New Roman"/>
                <a:cs typeface="Times New Roman"/>
              </a:rPr>
              <a:t>словами: якщо </a:t>
            </a:r>
            <a:r>
              <a:rPr sz="2400" dirty="0">
                <a:latin typeface="Times New Roman"/>
                <a:cs typeface="Times New Roman"/>
              </a:rPr>
              <a:t>на </a:t>
            </a:r>
            <a:r>
              <a:rPr sz="2400" spc="-10" dirty="0">
                <a:latin typeface="Times New Roman"/>
                <a:cs typeface="Times New Roman"/>
              </a:rPr>
              <a:t>цьому </a:t>
            </a:r>
            <a:r>
              <a:rPr sz="2400" spc="-5" dirty="0">
                <a:latin typeface="Times New Roman"/>
                <a:cs typeface="Times New Roman"/>
              </a:rPr>
              <a:t>етапі </a:t>
            </a:r>
            <a:r>
              <a:rPr sz="2400" dirty="0">
                <a:latin typeface="Times New Roman"/>
                <a:cs typeface="Times New Roman"/>
              </a:rPr>
              <a:t>не </a:t>
            </a:r>
            <a:r>
              <a:rPr sz="2400" spc="-15" dirty="0">
                <a:latin typeface="Times New Roman"/>
                <a:cs typeface="Times New Roman"/>
              </a:rPr>
              <a:t>застосувати контроль,  </a:t>
            </a:r>
            <a:r>
              <a:rPr sz="2400" spc="-20" dirty="0">
                <a:latin typeface="Times New Roman"/>
                <a:cs typeface="Times New Roman"/>
              </a:rPr>
              <a:t>то </a:t>
            </a:r>
            <a:r>
              <a:rPr sz="2400" dirty="0">
                <a:latin typeface="Times New Roman"/>
                <a:cs typeface="Times New Roman"/>
              </a:rPr>
              <a:t>є </a:t>
            </a:r>
            <a:r>
              <a:rPr sz="2400" spc="-5" dirty="0">
                <a:latin typeface="Times New Roman"/>
                <a:cs typeface="Times New Roman"/>
              </a:rPr>
              <a:t>високий </a:t>
            </a:r>
            <a:r>
              <a:rPr sz="2400" dirty="0">
                <a:latin typeface="Times New Roman"/>
                <a:cs typeface="Times New Roman"/>
              </a:rPr>
              <a:t>ризик </a:t>
            </a:r>
            <a:r>
              <a:rPr sz="2400" spc="-20" dirty="0">
                <a:latin typeface="Times New Roman"/>
                <a:cs typeface="Times New Roman"/>
              </a:rPr>
              <a:t>того, </a:t>
            </a:r>
            <a:r>
              <a:rPr sz="2400" dirty="0">
                <a:latin typeface="Times New Roman"/>
                <a:cs typeface="Times New Roman"/>
              </a:rPr>
              <a:t>що </a:t>
            </a:r>
            <a:r>
              <a:rPr sz="2400" spc="-20" dirty="0">
                <a:latin typeface="Times New Roman"/>
                <a:cs typeface="Times New Roman"/>
              </a:rPr>
              <a:t>продукт </a:t>
            </a:r>
            <a:r>
              <a:rPr sz="2400" spc="-60" dirty="0">
                <a:latin typeface="Times New Roman"/>
                <a:cs typeface="Times New Roman"/>
              </a:rPr>
              <a:t>буде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небезпечним.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ts val="2830"/>
              </a:lnSpc>
            </a:pPr>
            <a:r>
              <a:rPr sz="2400" dirty="0">
                <a:latin typeface="Times New Roman"/>
                <a:cs typeface="Times New Roman"/>
              </a:rPr>
              <a:t>Для </a:t>
            </a:r>
            <a:r>
              <a:rPr sz="2400" spc="-10" dirty="0">
                <a:latin typeface="Times New Roman"/>
                <a:cs typeface="Times New Roman"/>
              </a:rPr>
              <a:t>визначення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ККТ:</a:t>
            </a:r>
            <a:endParaRPr sz="2400">
              <a:latin typeface="Times New Roman"/>
              <a:cs typeface="Times New Roman"/>
            </a:endParaRPr>
          </a:p>
          <a:p>
            <a:pPr marL="194945" indent="-182880" algn="just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195580" algn="l"/>
              </a:tabLst>
            </a:pPr>
            <a:r>
              <a:rPr sz="2400" spc="-25" dirty="0">
                <a:latin typeface="Times New Roman"/>
                <a:cs typeface="Times New Roman"/>
              </a:rPr>
              <a:t>Використовують </a:t>
            </a:r>
            <a:r>
              <a:rPr sz="2400" dirty="0">
                <a:latin typeface="Times New Roman"/>
                <a:cs typeface="Times New Roman"/>
              </a:rPr>
              <a:t>професійне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обґрунтування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333500" cy="517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8512" y="4621212"/>
            <a:ext cx="3078162" cy="20113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43437" y="4622800"/>
            <a:ext cx="3081337" cy="19907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333500" cy="517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125734" y="1577846"/>
            <a:ext cx="4276725" cy="911860"/>
            <a:chOff x="2125734" y="1577846"/>
            <a:chExt cx="4276725" cy="911860"/>
          </a:xfrm>
        </p:grpSpPr>
        <p:sp>
          <p:nvSpPr>
            <p:cNvPr id="5" name="object 5"/>
            <p:cNvSpPr/>
            <p:nvPr/>
          </p:nvSpPr>
          <p:spPr>
            <a:xfrm>
              <a:off x="2134895" y="1591863"/>
              <a:ext cx="4267530" cy="8975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27643" y="1579740"/>
              <a:ext cx="4250067" cy="8698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27639" y="1579751"/>
              <a:ext cx="4250690" cy="869950"/>
            </a:xfrm>
            <a:custGeom>
              <a:avLst/>
              <a:gdLst/>
              <a:ahLst/>
              <a:cxnLst/>
              <a:rect l="l" t="t" r="r" b="b"/>
              <a:pathLst>
                <a:path w="4250690" h="869950">
                  <a:moveTo>
                    <a:pt x="348407" y="869816"/>
                  </a:moveTo>
                  <a:lnTo>
                    <a:pt x="3901669" y="869816"/>
                  </a:lnTo>
                  <a:lnTo>
                    <a:pt x="3945379" y="866427"/>
                  </a:lnTo>
                  <a:lnTo>
                    <a:pt x="3987467" y="856534"/>
                  </a:lnTo>
                  <a:lnTo>
                    <a:pt x="4027607" y="840543"/>
                  </a:lnTo>
                  <a:lnTo>
                    <a:pt x="4065472" y="818863"/>
                  </a:lnTo>
                  <a:lnTo>
                    <a:pt x="4100736" y="791901"/>
                  </a:lnTo>
                  <a:lnTo>
                    <a:pt x="4133074" y="760065"/>
                  </a:lnTo>
                  <a:lnTo>
                    <a:pt x="4162158" y="723762"/>
                  </a:lnTo>
                  <a:lnTo>
                    <a:pt x="4187663" y="683401"/>
                  </a:lnTo>
                  <a:lnTo>
                    <a:pt x="4209262" y="639389"/>
                  </a:lnTo>
                  <a:lnTo>
                    <a:pt x="4226629" y="592133"/>
                  </a:lnTo>
                  <a:lnTo>
                    <a:pt x="4239438" y="542042"/>
                  </a:lnTo>
                  <a:lnTo>
                    <a:pt x="4247363" y="489523"/>
                  </a:lnTo>
                  <a:lnTo>
                    <a:pt x="4250077" y="434984"/>
                  </a:lnTo>
                  <a:lnTo>
                    <a:pt x="4247363" y="380412"/>
                  </a:lnTo>
                  <a:lnTo>
                    <a:pt x="4239438" y="327866"/>
                  </a:lnTo>
                  <a:lnTo>
                    <a:pt x="4226629" y="277752"/>
                  </a:lnTo>
                  <a:lnTo>
                    <a:pt x="4209262" y="230477"/>
                  </a:lnTo>
                  <a:lnTo>
                    <a:pt x="4187663" y="186450"/>
                  </a:lnTo>
                  <a:lnTo>
                    <a:pt x="4162158" y="146077"/>
                  </a:lnTo>
                  <a:lnTo>
                    <a:pt x="4133074" y="109765"/>
                  </a:lnTo>
                  <a:lnTo>
                    <a:pt x="4100736" y="77923"/>
                  </a:lnTo>
                  <a:lnTo>
                    <a:pt x="4065472" y="50957"/>
                  </a:lnTo>
                  <a:lnTo>
                    <a:pt x="4027607" y="29274"/>
                  </a:lnTo>
                  <a:lnTo>
                    <a:pt x="3987467" y="13282"/>
                  </a:lnTo>
                  <a:lnTo>
                    <a:pt x="3945379" y="3388"/>
                  </a:lnTo>
                  <a:lnTo>
                    <a:pt x="3901669" y="0"/>
                  </a:lnTo>
                  <a:lnTo>
                    <a:pt x="348407" y="0"/>
                  </a:lnTo>
                  <a:lnTo>
                    <a:pt x="304697" y="3388"/>
                  </a:lnTo>
                  <a:lnTo>
                    <a:pt x="262609" y="13282"/>
                  </a:lnTo>
                  <a:lnTo>
                    <a:pt x="222469" y="29274"/>
                  </a:lnTo>
                  <a:lnTo>
                    <a:pt x="184604" y="50957"/>
                  </a:lnTo>
                  <a:lnTo>
                    <a:pt x="149340" y="77923"/>
                  </a:lnTo>
                  <a:lnTo>
                    <a:pt x="117002" y="109765"/>
                  </a:lnTo>
                  <a:lnTo>
                    <a:pt x="87918" y="146077"/>
                  </a:lnTo>
                  <a:lnTo>
                    <a:pt x="62413" y="186450"/>
                  </a:lnTo>
                  <a:lnTo>
                    <a:pt x="40814" y="230477"/>
                  </a:lnTo>
                  <a:lnTo>
                    <a:pt x="23447" y="277752"/>
                  </a:lnTo>
                  <a:lnTo>
                    <a:pt x="10638" y="327866"/>
                  </a:lnTo>
                  <a:lnTo>
                    <a:pt x="2714" y="380412"/>
                  </a:lnTo>
                  <a:lnTo>
                    <a:pt x="0" y="434984"/>
                  </a:lnTo>
                  <a:lnTo>
                    <a:pt x="2714" y="489523"/>
                  </a:lnTo>
                  <a:lnTo>
                    <a:pt x="10638" y="542042"/>
                  </a:lnTo>
                  <a:lnTo>
                    <a:pt x="23447" y="592133"/>
                  </a:lnTo>
                  <a:lnTo>
                    <a:pt x="40814" y="639389"/>
                  </a:lnTo>
                  <a:lnTo>
                    <a:pt x="62413" y="683401"/>
                  </a:lnTo>
                  <a:lnTo>
                    <a:pt x="87918" y="723762"/>
                  </a:lnTo>
                  <a:lnTo>
                    <a:pt x="117002" y="760065"/>
                  </a:lnTo>
                  <a:lnTo>
                    <a:pt x="149340" y="791901"/>
                  </a:lnTo>
                  <a:lnTo>
                    <a:pt x="184604" y="818863"/>
                  </a:lnTo>
                  <a:lnTo>
                    <a:pt x="222469" y="840543"/>
                  </a:lnTo>
                  <a:lnTo>
                    <a:pt x="262609" y="856534"/>
                  </a:lnTo>
                  <a:lnTo>
                    <a:pt x="304697" y="866427"/>
                  </a:lnTo>
                  <a:lnTo>
                    <a:pt x="348407" y="869816"/>
                  </a:lnTo>
                  <a:close/>
                </a:path>
              </a:pathLst>
            </a:custGeom>
            <a:ln w="380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240168" y="1588762"/>
            <a:ext cx="4825365" cy="8077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14325">
              <a:lnSpc>
                <a:spcPts val="2035"/>
              </a:lnSpc>
              <a:spcBef>
                <a:spcPts val="125"/>
              </a:spcBef>
              <a:tabLst>
                <a:tab pos="4137025" algn="l"/>
                <a:tab pos="4410710" algn="l"/>
                <a:tab pos="4603750" algn="l"/>
                <a:tab pos="4812030" algn="l"/>
              </a:tabLst>
            </a:pPr>
            <a:r>
              <a:rPr sz="1700" spc="-204" dirty="0">
                <a:latin typeface="Times New Roman"/>
                <a:cs typeface="Times New Roman"/>
              </a:rPr>
              <a:t>Чи  </a:t>
            </a:r>
            <a:r>
              <a:rPr sz="1700" spc="-150" dirty="0">
                <a:latin typeface="Times New Roman"/>
                <a:cs typeface="Times New Roman"/>
              </a:rPr>
              <a:t>існує </a:t>
            </a:r>
            <a:r>
              <a:rPr sz="1700" spc="-165" dirty="0">
                <a:latin typeface="Times New Roman"/>
                <a:cs typeface="Times New Roman"/>
              </a:rPr>
              <a:t>на </a:t>
            </a:r>
            <a:r>
              <a:rPr sz="1700" spc="-180" dirty="0">
                <a:latin typeface="Times New Roman"/>
                <a:cs typeface="Times New Roman"/>
              </a:rPr>
              <a:t>даному </a:t>
            </a:r>
            <a:r>
              <a:rPr sz="1700" spc="-145" dirty="0">
                <a:latin typeface="Times New Roman"/>
                <a:cs typeface="Times New Roman"/>
              </a:rPr>
              <a:t>етапі </a:t>
            </a:r>
            <a:r>
              <a:rPr sz="1700" spc="-185" dirty="0">
                <a:latin typeface="Times New Roman"/>
                <a:cs typeface="Times New Roman"/>
              </a:rPr>
              <a:t>джерело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spc="-180" dirty="0">
                <a:latin typeface="Times New Roman"/>
                <a:cs typeface="Times New Roman"/>
              </a:rPr>
              <a:t>виникнення	</a:t>
            </a:r>
            <a:r>
              <a:rPr sz="1700" u="heavy" spc="-260" dirty="0"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u="heavy" spc="-180" dirty="0"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700" spc="-180" dirty="0">
                <a:latin typeface="Times New Roman"/>
                <a:cs typeface="Times New Roman"/>
              </a:rPr>
              <a:t>	</a:t>
            </a:r>
            <a:r>
              <a:rPr sz="1700" u="heavy" spc="-260" dirty="0"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u="heavy" spc="-180" dirty="0"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	</a:t>
            </a:r>
            <a:endParaRPr sz="1700">
              <a:latin typeface="Times New Roman"/>
              <a:cs typeface="Times New Roman"/>
            </a:endParaRPr>
          </a:p>
          <a:p>
            <a:pPr marL="1255395" marR="794385" indent="-1243330">
              <a:lnSpc>
                <a:spcPts val="2050"/>
              </a:lnSpc>
              <a:spcBef>
                <a:spcPts val="55"/>
              </a:spcBef>
            </a:pPr>
            <a:r>
              <a:rPr sz="1700" spc="-170" dirty="0">
                <a:latin typeface="Times New Roman"/>
                <a:cs typeface="Times New Roman"/>
              </a:rPr>
              <a:t>небезпечного </a:t>
            </a:r>
            <a:r>
              <a:rPr sz="1700" spc="-160" dirty="0">
                <a:latin typeface="Times New Roman"/>
                <a:cs typeface="Times New Roman"/>
              </a:rPr>
              <a:t>фактору, </a:t>
            </a:r>
            <a:r>
              <a:rPr sz="1700" spc="-229" dirty="0">
                <a:latin typeface="Times New Roman"/>
                <a:cs typeface="Times New Roman"/>
              </a:rPr>
              <a:t>що </a:t>
            </a:r>
            <a:r>
              <a:rPr sz="1700" spc="-165" dirty="0">
                <a:latin typeface="Times New Roman"/>
                <a:cs typeface="Times New Roman"/>
              </a:rPr>
              <a:t>не </a:t>
            </a:r>
            <a:r>
              <a:rPr sz="1700" spc="-175" dirty="0">
                <a:latin typeface="Times New Roman"/>
                <a:cs typeface="Times New Roman"/>
              </a:rPr>
              <a:t>охоплено </a:t>
            </a:r>
            <a:r>
              <a:rPr sz="1700" spc="-170" dirty="0">
                <a:latin typeface="Times New Roman"/>
                <a:cs typeface="Times New Roman"/>
              </a:rPr>
              <a:t>застосуванням  </a:t>
            </a:r>
            <a:r>
              <a:rPr sz="1700" spc="-175" dirty="0">
                <a:latin typeface="Times New Roman"/>
                <a:cs typeface="Times New Roman"/>
              </a:rPr>
              <a:t>програм-передумов?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951274" y="2860542"/>
            <a:ext cx="4446905" cy="636270"/>
            <a:chOff x="1951274" y="2860542"/>
            <a:chExt cx="4446905" cy="636270"/>
          </a:xfrm>
        </p:grpSpPr>
        <p:sp>
          <p:nvSpPr>
            <p:cNvPr id="10" name="object 10"/>
            <p:cNvSpPr/>
            <p:nvPr/>
          </p:nvSpPr>
          <p:spPr>
            <a:xfrm>
              <a:off x="1959762" y="2869123"/>
              <a:ext cx="4438103" cy="62716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53501" y="2862757"/>
              <a:ext cx="4424210" cy="60897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53496" y="2862764"/>
              <a:ext cx="4424680" cy="609600"/>
            </a:xfrm>
            <a:custGeom>
              <a:avLst/>
              <a:gdLst/>
              <a:ahLst/>
              <a:cxnLst/>
              <a:rect l="l" t="t" r="r" b="b"/>
              <a:pathLst>
                <a:path w="4424680" h="609600">
                  <a:moveTo>
                    <a:pt x="243823" y="608978"/>
                  </a:moveTo>
                  <a:lnTo>
                    <a:pt x="4180395" y="608978"/>
                  </a:lnTo>
                  <a:lnTo>
                    <a:pt x="4224231" y="604070"/>
                  </a:lnTo>
                  <a:lnTo>
                    <a:pt x="4265486" y="589919"/>
                  </a:lnTo>
                  <a:lnTo>
                    <a:pt x="4303472" y="567386"/>
                  </a:lnTo>
                  <a:lnTo>
                    <a:pt x="4337501" y="537334"/>
                  </a:lnTo>
                  <a:lnTo>
                    <a:pt x="4366885" y="500622"/>
                  </a:lnTo>
                  <a:lnTo>
                    <a:pt x="4390937" y="458113"/>
                  </a:lnTo>
                  <a:lnTo>
                    <a:pt x="4408968" y="410667"/>
                  </a:lnTo>
                  <a:lnTo>
                    <a:pt x="4420291" y="359147"/>
                  </a:lnTo>
                  <a:lnTo>
                    <a:pt x="4424219" y="304412"/>
                  </a:lnTo>
                  <a:lnTo>
                    <a:pt x="4420291" y="249723"/>
                  </a:lnTo>
                  <a:lnTo>
                    <a:pt x="4408968" y="198238"/>
                  </a:lnTo>
                  <a:lnTo>
                    <a:pt x="4390937" y="150819"/>
                  </a:lnTo>
                  <a:lnTo>
                    <a:pt x="4366885" y="108329"/>
                  </a:lnTo>
                  <a:lnTo>
                    <a:pt x="4337501" y="71631"/>
                  </a:lnTo>
                  <a:lnTo>
                    <a:pt x="4303472" y="41586"/>
                  </a:lnTo>
                  <a:lnTo>
                    <a:pt x="4265486" y="19057"/>
                  </a:lnTo>
                  <a:lnTo>
                    <a:pt x="4224231" y="4908"/>
                  </a:lnTo>
                  <a:lnTo>
                    <a:pt x="4180395" y="0"/>
                  </a:lnTo>
                  <a:lnTo>
                    <a:pt x="243823" y="0"/>
                  </a:lnTo>
                  <a:lnTo>
                    <a:pt x="199987" y="4908"/>
                  </a:lnTo>
                  <a:lnTo>
                    <a:pt x="158732" y="19057"/>
                  </a:lnTo>
                  <a:lnTo>
                    <a:pt x="120746" y="41586"/>
                  </a:lnTo>
                  <a:lnTo>
                    <a:pt x="86717" y="71631"/>
                  </a:lnTo>
                  <a:lnTo>
                    <a:pt x="57333" y="108329"/>
                  </a:lnTo>
                  <a:lnTo>
                    <a:pt x="33281" y="150819"/>
                  </a:lnTo>
                  <a:lnTo>
                    <a:pt x="15250" y="198238"/>
                  </a:lnTo>
                  <a:lnTo>
                    <a:pt x="3927" y="249723"/>
                  </a:lnTo>
                  <a:lnTo>
                    <a:pt x="0" y="304412"/>
                  </a:lnTo>
                  <a:lnTo>
                    <a:pt x="3927" y="359147"/>
                  </a:lnTo>
                  <a:lnTo>
                    <a:pt x="15250" y="410667"/>
                  </a:lnTo>
                  <a:lnTo>
                    <a:pt x="33281" y="458113"/>
                  </a:lnTo>
                  <a:lnTo>
                    <a:pt x="57333" y="500622"/>
                  </a:lnTo>
                  <a:lnTo>
                    <a:pt x="86717" y="537334"/>
                  </a:lnTo>
                  <a:lnTo>
                    <a:pt x="120746" y="567386"/>
                  </a:lnTo>
                  <a:lnTo>
                    <a:pt x="158732" y="589919"/>
                  </a:lnTo>
                  <a:lnTo>
                    <a:pt x="199987" y="604070"/>
                  </a:lnTo>
                  <a:lnTo>
                    <a:pt x="243823" y="608978"/>
                  </a:lnTo>
                  <a:close/>
                </a:path>
              </a:pathLst>
            </a:custGeom>
            <a:ln w="3821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081019" y="2873003"/>
            <a:ext cx="4184650" cy="2882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-204" dirty="0">
                <a:latin typeface="Times New Roman"/>
                <a:cs typeface="Times New Roman"/>
              </a:rPr>
              <a:t>Чи </a:t>
            </a:r>
            <a:r>
              <a:rPr sz="1700" spc="-175" dirty="0">
                <a:latin typeface="Times New Roman"/>
                <a:cs typeface="Times New Roman"/>
              </a:rPr>
              <a:t>буде </a:t>
            </a:r>
            <a:r>
              <a:rPr sz="1700" spc="-160" dirty="0">
                <a:latin typeface="Times New Roman"/>
                <a:cs typeface="Times New Roman"/>
              </a:rPr>
              <a:t>розглядатись </a:t>
            </a:r>
            <a:r>
              <a:rPr sz="1700" spc="-175" dirty="0">
                <a:latin typeface="Times New Roman"/>
                <a:cs typeface="Times New Roman"/>
              </a:rPr>
              <a:t>небезпечний фактор </a:t>
            </a:r>
            <a:r>
              <a:rPr sz="1700" spc="-165" dirty="0">
                <a:latin typeface="Times New Roman"/>
                <a:cs typeface="Times New Roman"/>
              </a:rPr>
              <a:t>на</a:t>
            </a:r>
            <a:r>
              <a:rPr sz="1700" spc="-120" dirty="0">
                <a:latin typeface="Times New Roman"/>
                <a:cs typeface="Times New Roman"/>
              </a:rPr>
              <a:t> </a:t>
            </a:r>
            <a:r>
              <a:rPr sz="1700" spc="-175" dirty="0">
                <a:latin typeface="Times New Roman"/>
                <a:cs typeface="Times New Roman"/>
              </a:rPr>
              <a:t>наступних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77375" y="3133840"/>
            <a:ext cx="586740" cy="2882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spc="-180" dirty="0">
                <a:latin typeface="Times New Roman"/>
                <a:cs typeface="Times New Roman"/>
              </a:rPr>
              <a:t>е</a:t>
            </a:r>
            <a:r>
              <a:rPr sz="1700" spc="-165" dirty="0">
                <a:latin typeface="Times New Roman"/>
                <a:cs typeface="Times New Roman"/>
              </a:rPr>
              <a:t>т</a:t>
            </a:r>
            <a:r>
              <a:rPr sz="1700" spc="-110" dirty="0">
                <a:latin typeface="Times New Roman"/>
                <a:cs typeface="Times New Roman"/>
              </a:rPr>
              <a:t>а</a:t>
            </a:r>
            <a:r>
              <a:rPr sz="1700" spc="-190" dirty="0">
                <a:latin typeface="Times New Roman"/>
                <a:cs typeface="Times New Roman"/>
              </a:rPr>
              <a:t>п</a:t>
            </a:r>
            <a:r>
              <a:rPr sz="1700" spc="-180" dirty="0">
                <a:latin typeface="Times New Roman"/>
                <a:cs typeface="Times New Roman"/>
              </a:rPr>
              <a:t>а</a:t>
            </a:r>
            <a:r>
              <a:rPr sz="1700" spc="-165" dirty="0">
                <a:latin typeface="Times New Roman"/>
                <a:cs typeface="Times New Roman"/>
              </a:rPr>
              <a:t>х</a:t>
            </a:r>
            <a:r>
              <a:rPr sz="1700" spc="-145" dirty="0">
                <a:latin typeface="Times New Roman"/>
                <a:cs typeface="Times New Roman"/>
              </a:rPr>
              <a:t>?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125734" y="3752463"/>
            <a:ext cx="4272280" cy="906780"/>
            <a:chOff x="2125734" y="3752463"/>
            <a:chExt cx="4272280" cy="906780"/>
          </a:xfrm>
        </p:grpSpPr>
        <p:sp>
          <p:nvSpPr>
            <p:cNvPr id="16" name="object 16"/>
            <p:cNvSpPr/>
            <p:nvPr/>
          </p:nvSpPr>
          <p:spPr>
            <a:xfrm>
              <a:off x="2134895" y="3766866"/>
              <a:ext cx="4262983" cy="8918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27643" y="3754361"/>
              <a:ext cx="4250067" cy="86982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27639" y="3754368"/>
              <a:ext cx="4250690" cy="869950"/>
            </a:xfrm>
            <a:custGeom>
              <a:avLst/>
              <a:gdLst/>
              <a:ahLst/>
              <a:cxnLst/>
              <a:rect l="l" t="t" r="r" b="b"/>
              <a:pathLst>
                <a:path w="4250690" h="869950">
                  <a:moveTo>
                    <a:pt x="348407" y="869816"/>
                  </a:moveTo>
                  <a:lnTo>
                    <a:pt x="3901669" y="869816"/>
                  </a:lnTo>
                  <a:lnTo>
                    <a:pt x="3945379" y="866427"/>
                  </a:lnTo>
                  <a:lnTo>
                    <a:pt x="3987467" y="856534"/>
                  </a:lnTo>
                  <a:lnTo>
                    <a:pt x="4027607" y="840543"/>
                  </a:lnTo>
                  <a:lnTo>
                    <a:pt x="4065472" y="818863"/>
                  </a:lnTo>
                  <a:lnTo>
                    <a:pt x="4100736" y="791901"/>
                  </a:lnTo>
                  <a:lnTo>
                    <a:pt x="4133074" y="760065"/>
                  </a:lnTo>
                  <a:lnTo>
                    <a:pt x="4162158" y="723762"/>
                  </a:lnTo>
                  <a:lnTo>
                    <a:pt x="4187663" y="683401"/>
                  </a:lnTo>
                  <a:lnTo>
                    <a:pt x="4209262" y="639389"/>
                  </a:lnTo>
                  <a:lnTo>
                    <a:pt x="4226629" y="592133"/>
                  </a:lnTo>
                  <a:lnTo>
                    <a:pt x="4239438" y="542042"/>
                  </a:lnTo>
                  <a:lnTo>
                    <a:pt x="4247363" y="489523"/>
                  </a:lnTo>
                  <a:lnTo>
                    <a:pt x="4250077" y="434984"/>
                  </a:lnTo>
                  <a:lnTo>
                    <a:pt x="4247363" y="380412"/>
                  </a:lnTo>
                  <a:lnTo>
                    <a:pt x="4239438" y="327866"/>
                  </a:lnTo>
                  <a:lnTo>
                    <a:pt x="4226629" y="277752"/>
                  </a:lnTo>
                  <a:lnTo>
                    <a:pt x="4209262" y="230477"/>
                  </a:lnTo>
                  <a:lnTo>
                    <a:pt x="4187663" y="186450"/>
                  </a:lnTo>
                  <a:lnTo>
                    <a:pt x="4162158" y="146077"/>
                  </a:lnTo>
                  <a:lnTo>
                    <a:pt x="4133074" y="109765"/>
                  </a:lnTo>
                  <a:lnTo>
                    <a:pt x="4100736" y="77923"/>
                  </a:lnTo>
                  <a:lnTo>
                    <a:pt x="4065472" y="50957"/>
                  </a:lnTo>
                  <a:lnTo>
                    <a:pt x="4027607" y="29274"/>
                  </a:lnTo>
                  <a:lnTo>
                    <a:pt x="3987467" y="13282"/>
                  </a:lnTo>
                  <a:lnTo>
                    <a:pt x="3945379" y="3388"/>
                  </a:lnTo>
                  <a:lnTo>
                    <a:pt x="3901669" y="0"/>
                  </a:lnTo>
                  <a:lnTo>
                    <a:pt x="348407" y="0"/>
                  </a:lnTo>
                  <a:lnTo>
                    <a:pt x="304697" y="3388"/>
                  </a:lnTo>
                  <a:lnTo>
                    <a:pt x="262609" y="13282"/>
                  </a:lnTo>
                  <a:lnTo>
                    <a:pt x="222469" y="29274"/>
                  </a:lnTo>
                  <a:lnTo>
                    <a:pt x="184604" y="50957"/>
                  </a:lnTo>
                  <a:lnTo>
                    <a:pt x="149340" y="77923"/>
                  </a:lnTo>
                  <a:lnTo>
                    <a:pt x="117002" y="109765"/>
                  </a:lnTo>
                  <a:lnTo>
                    <a:pt x="87918" y="146077"/>
                  </a:lnTo>
                  <a:lnTo>
                    <a:pt x="62413" y="186450"/>
                  </a:lnTo>
                  <a:lnTo>
                    <a:pt x="40814" y="230477"/>
                  </a:lnTo>
                  <a:lnTo>
                    <a:pt x="23447" y="277752"/>
                  </a:lnTo>
                  <a:lnTo>
                    <a:pt x="10638" y="327866"/>
                  </a:lnTo>
                  <a:lnTo>
                    <a:pt x="2714" y="380412"/>
                  </a:lnTo>
                  <a:lnTo>
                    <a:pt x="0" y="434984"/>
                  </a:lnTo>
                  <a:lnTo>
                    <a:pt x="2714" y="489523"/>
                  </a:lnTo>
                  <a:lnTo>
                    <a:pt x="10638" y="542042"/>
                  </a:lnTo>
                  <a:lnTo>
                    <a:pt x="23447" y="592133"/>
                  </a:lnTo>
                  <a:lnTo>
                    <a:pt x="40814" y="639389"/>
                  </a:lnTo>
                  <a:lnTo>
                    <a:pt x="62413" y="683401"/>
                  </a:lnTo>
                  <a:lnTo>
                    <a:pt x="87918" y="723762"/>
                  </a:lnTo>
                  <a:lnTo>
                    <a:pt x="117002" y="760065"/>
                  </a:lnTo>
                  <a:lnTo>
                    <a:pt x="149340" y="791901"/>
                  </a:lnTo>
                  <a:lnTo>
                    <a:pt x="184604" y="818863"/>
                  </a:lnTo>
                  <a:lnTo>
                    <a:pt x="222469" y="840543"/>
                  </a:lnTo>
                  <a:lnTo>
                    <a:pt x="262609" y="856534"/>
                  </a:lnTo>
                  <a:lnTo>
                    <a:pt x="304697" y="866427"/>
                  </a:lnTo>
                  <a:lnTo>
                    <a:pt x="348407" y="869816"/>
                  </a:lnTo>
                  <a:close/>
                </a:path>
              </a:pathLst>
            </a:custGeom>
            <a:ln w="380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183022" y="3768289"/>
            <a:ext cx="4151629" cy="80772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065" marR="5080" indent="8890" algn="ctr">
              <a:lnSpc>
                <a:spcPct val="100099"/>
              </a:lnSpc>
              <a:spcBef>
                <a:spcPts val="120"/>
              </a:spcBef>
            </a:pPr>
            <a:r>
              <a:rPr sz="1700" spc="-215" dirty="0">
                <a:latin typeface="Times New Roman"/>
                <a:cs typeface="Times New Roman"/>
              </a:rPr>
              <a:t>На </a:t>
            </a:r>
            <a:r>
              <a:rPr sz="1700" spc="-180" dirty="0">
                <a:latin typeface="Times New Roman"/>
                <a:cs typeface="Times New Roman"/>
              </a:rPr>
              <a:t>даному </a:t>
            </a:r>
            <a:r>
              <a:rPr sz="1700" spc="-145" dirty="0">
                <a:latin typeface="Times New Roman"/>
                <a:cs typeface="Times New Roman"/>
              </a:rPr>
              <a:t>етапі </a:t>
            </a:r>
            <a:r>
              <a:rPr sz="1700" spc="-190" dirty="0">
                <a:latin typeface="Times New Roman"/>
                <a:cs typeface="Times New Roman"/>
              </a:rPr>
              <a:t>можливо </a:t>
            </a:r>
            <a:r>
              <a:rPr sz="1700" spc="-170" dirty="0">
                <a:latin typeface="Times New Roman"/>
                <a:cs typeface="Times New Roman"/>
              </a:rPr>
              <a:t>запровадити </a:t>
            </a:r>
            <a:r>
              <a:rPr sz="1700" spc="-165" dirty="0">
                <a:latin typeface="Times New Roman"/>
                <a:cs typeface="Times New Roman"/>
              </a:rPr>
              <a:t>заходи  керування, </a:t>
            </a:r>
            <a:r>
              <a:rPr sz="1700" spc="-155" dirty="0">
                <a:latin typeface="Times New Roman"/>
                <a:cs typeface="Times New Roman"/>
              </a:rPr>
              <a:t>здатні запобігти </a:t>
            </a:r>
            <a:r>
              <a:rPr sz="1700" spc="-175" dirty="0">
                <a:latin typeface="Times New Roman"/>
                <a:cs typeface="Times New Roman"/>
              </a:rPr>
              <a:t>небезпечним </a:t>
            </a:r>
            <a:r>
              <a:rPr sz="1700" spc="-180" dirty="0">
                <a:latin typeface="Times New Roman"/>
                <a:cs typeface="Times New Roman"/>
              </a:rPr>
              <a:t>чинникам, </a:t>
            </a:r>
            <a:r>
              <a:rPr sz="1700" spc="-160" dirty="0">
                <a:latin typeface="Times New Roman"/>
                <a:cs typeface="Times New Roman"/>
              </a:rPr>
              <a:t>або  </a:t>
            </a:r>
            <a:r>
              <a:rPr sz="1700" spc="-175" dirty="0">
                <a:latin typeface="Times New Roman"/>
                <a:cs typeface="Times New Roman"/>
              </a:rPr>
              <a:t>усунути </a:t>
            </a:r>
            <a:r>
              <a:rPr sz="1700" spc="-190" dirty="0">
                <a:latin typeface="Times New Roman"/>
                <a:cs typeface="Times New Roman"/>
              </a:rPr>
              <a:t>чи зменшити </a:t>
            </a:r>
            <a:r>
              <a:rPr sz="1700" spc="-140" dirty="0">
                <a:latin typeface="Times New Roman"/>
                <a:cs typeface="Times New Roman"/>
              </a:rPr>
              <a:t>їх </a:t>
            </a:r>
            <a:r>
              <a:rPr sz="1700" spc="-190" dirty="0">
                <a:latin typeface="Times New Roman"/>
                <a:cs typeface="Times New Roman"/>
              </a:rPr>
              <a:t>до </a:t>
            </a:r>
            <a:r>
              <a:rPr sz="1700" spc="-175" dirty="0">
                <a:latin typeface="Times New Roman"/>
                <a:cs typeface="Times New Roman"/>
              </a:rPr>
              <a:t>прийнятного</a:t>
            </a:r>
            <a:r>
              <a:rPr sz="1700" spc="-145" dirty="0">
                <a:latin typeface="Times New Roman"/>
                <a:cs typeface="Times New Roman"/>
              </a:rPr>
              <a:t> </a:t>
            </a:r>
            <a:r>
              <a:rPr sz="1700" spc="-150" dirty="0">
                <a:latin typeface="Times New Roman"/>
                <a:cs typeface="Times New Roman"/>
              </a:rPr>
              <a:t>рівня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108088" y="4904740"/>
            <a:ext cx="4308475" cy="812800"/>
            <a:chOff x="2108088" y="4904740"/>
            <a:chExt cx="4308475" cy="812800"/>
          </a:xfrm>
        </p:grpSpPr>
        <p:sp>
          <p:nvSpPr>
            <p:cNvPr id="21" name="object 21"/>
            <p:cNvSpPr/>
            <p:nvPr/>
          </p:nvSpPr>
          <p:spPr>
            <a:xfrm>
              <a:off x="2116454" y="4917546"/>
              <a:ext cx="4299851" cy="7997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110308" y="4906962"/>
              <a:ext cx="4284853" cy="78287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110310" y="4906963"/>
              <a:ext cx="4284980" cy="782955"/>
            </a:xfrm>
            <a:custGeom>
              <a:avLst/>
              <a:gdLst/>
              <a:ahLst/>
              <a:cxnLst/>
              <a:rect l="l" t="t" r="r" b="b"/>
              <a:pathLst>
                <a:path w="4284980" h="782954">
                  <a:moveTo>
                    <a:pt x="313505" y="782880"/>
                  </a:moveTo>
                  <a:lnTo>
                    <a:pt x="3971351" y="782880"/>
                  </a:lnTo>
                  <a:lnTo>
                    <a:pt x="4013895" y="779307"/>
                  </a:lnTo>
                  <a:lnTo>
                    <a:pt x="4054698" y="768898"/>
                  </a:lnTo>
                  <a:lnTo>
                    <a:pt x="4093387" y="752119"/>
                  </a:lnTo>
                  <a:lnTo>
                    <a:pt x="4129589" y="729437"/>
                  </a:lnTo>
                  <a:lnTo>
                    <a:pt x="4162931" y="701319"/>
                  </a:lnTo>
                  <a:lnTo>
                    <a:pt x="4193038" y="668230"/>
                  </a:lnTo>
                  <a:lnTo>
                    <a:pt x="4219538" y="630638"/>
                  </a:lnTo>
                  <a:lnTo>
                    <a:pt x="4242057" y="589008"/>
                  </a:lnTo>
                  <a:lnTo>
                    <a:pt x="4260221" y="543807"/>
                  </a:lnTo>
                  <a:lnTo>
                    <a:pt x="4273658" y="495501"/>
                  </a:lnTo>
                  <a:lnTo>
                    <a:pt x="4281994" y="444556"/>
                  </a:lnTo>
                  <a:lnTo>
                    <a:pt x="4284856" y="391440"/>
                  </a:lnTo>
                  <a:lnTo>
                    <a:pt x="4281994" y="338323"/>
                  </a:lnTo>
                  <a:lnTo>
                    <a:pt x="4273658" y="287379"/>
                  </a:lnTo>
                  <a:lnTo>
                    <a:pt x="4260221" y="239073"/>
                  </a:lnTo>
                  <a:lnTo>
                    <a:pt x="4242057" y="193872"/>
                  </a:lnTo>
                  <a:lnTo>
                    <a:pt x="4219538" y="152242"/>
                  </a:lnTo>
                  <a:lnTo>
                    <a:pt x="4193038" y="114649"/>
                  </a:lnTo>
                  <a:lnTo>
                    <a:pt x="4162931" y="81560"/>
                  </a:lnTo>
                  <a:lnTo>
                    <a:pt x="4129589" y="53442"/>
                  </a:lnTo>
                  <a:lnTo>
                    <a:pt x="4093387" y="30761"/>
                  </a:lnTo>
                  <a:lnTo>
                    <a:pt x="4054698" y="13982"/>
                  </a:lnTo>
                  <a:lnTo>
                    <a:pt x="4013895" y="3573"/>
                  </a:lnTo>
                  <a:lnTo>
                    <a:pt x="3971351" y="0"/>
                  </a:lnTo>
                  <a:lnTo>
                    <a:pt x="313505" y="0"/>
                  </a:lnTo>
                  <a:lnTo>
                    <a:pt x="270961" y="3573"/>
                  </a:lnTo>
                  <a:lnTo>
                    <a:pt x="230157" y="13982"/>
                  </a:lnTo>
                  <a:lnTo>
                    <a:pt x="191468" y="30761"/>
                  </a:lnTo>
                  <a:lnTo>
                    <a:pt x="155266" y="53442"/>
                  </a:lnTo>
                  <a:lnTo>
                    <a:pt x="121925" y="81560"/>
                  </a:lnTo>
                  <a:lnTo>
                    <a:pt x="91817" y="114649"/>
                  </a:lnTo>
                  <a:lnTo>
                    <a:pt x="65318" y="152242"/>
                  </a:lnTo>
                  <a:lnTo>
                    <a:pt x="42799" y="193872"/>
                  </a:lnTo>
                  <a:lnTo>
                    <a:pt x="24634" y="239073"/>
                  </a:lnTo>
                  <a:lnTo>
                    <a:pt x="11197" y="287379"/>
                  </a:lnTo>
                  <a:lnTo>
                    <a:pt x="2861" y="338323"/>
                  </a:lnTo>
                  <a:lnTo>
                    <a:pt x="0" y="391440"/>
                  </a:lnTo>
                  <a:lnTo>
                    <a:pt x="2861" y="444556"/>
                  </a:lnTo>
                  <a:lnTo>
                    <a:pt x="11197" y="495501"/>
                  </a:lnTo>
                  <a:lnTo>
                    <a:pt x="24634" y="543807"/>
                  </a:lnTo>
                  <a:lnTo>
                    <a:pt x="42799" y="589008"/>
                  </a:lnTo>
                  <a:lnTo>
                    <a:pt x="65318" y="630638"/>
                  </a:lnTo>
                  <a:lnTo>
                    <a:pt x="91817" y="668230"/>
                  </a:lnTo>
                  <a:lnTo>
                    <a:pt x="121925" y="701319"/>
                  </a:lnTo>
                  <a:lnTo>
                    <a:pt x="155266" y="729437"/>
                  </a:lnTo>
                  <a:lnTo>
                    <a:pt x="191468" y="752119"/>
                  </a:lnTo>
                  <a:lnTo>
                    <a:pt x="230157" y="768898"/>
                  </a:lnTo>
                  <a:lnTo>
                    <a:pt x="270961" y="779307"/>
                  </a:lnTo>
                  <a:lnTo>
                    <a:pt x="313505" y="782880"/>
                  </a:lnTo>
                  <a:close/>
                </a:path>
              </a:pathLst>
            </a:custGeom>
            <a:ln w="3811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404602" y="5008801"/>
            <a:ext cx="4264660" cy="5492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3990340" algn="l"/>
                <a:tab pos="4251325" algn="l"/>
              </a:tabLst>
            </a:pPr>
            <a:r>
              <a:rPr sz="1700" spc="-155" dirty="0">
                <a:latin typeface="Times New Roman"/>
                <a:cs typeface="Times New Roman"/>
              </a:rPr>
              <a:t>Такі </a:t>
            </a:r>
            <a:r>
              <a:rPr sz="1700" spc="-180" dirty="0">
                <a:latin typeface="Times New Roman"/>
                <a:cs typeface="Times New Roman"/>
              </a:rPr>
              <a:t>заходи  </a:t>
            </a:r>
            <a:r>
              <a:rPr sz="1700" spc="-170" dirty="0">
                <a:latin typeface="Times New Roman"/>
                <a:cs typeface="Times New Roman"/>
              </a:rPr>
              <a:t>представляють </a:t>
            </a:r>
            <a:r>
              <a:rPr sz="1700" spc="-195" dirty="0">
                <a:latin typeface="Times New Roman"/>
                <a:cs typeface="Times New Roman"/>
              </a:rPr>
              <a:t>собою</a:t>
            </a:r>
            <a:r>
              <a:rPr sz="1700" spc="-75" dirty="0">
                <a:latin typeface="Times New Roman"/>
                <a:cs typeface="Times New Roman"/>
              </a:rPr>
              <a:t> </a:t>
            </a:r>
            <a:r>
              <a:rPr sz="1700" spc="-180" dirty="0">
                <a:latin typeface="Times New Roman"/>
                <a:cs typeface="Times New Roman"/>
              </a:rPr>
              <a:t>параметричний	</a:t>
            </a:r>
            <a:r>
              <a:rPr sz="1700" u="heavy" spc="-260" dirty="0"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u="heavy" spc="-180" dirty="0">
                <a:uFill>
                  <a:solidFill>
                    <a:srgbClr val="404040"/>
                  </a:solidFill>
                </a:uFill>
                <a:latin typeface="Times New Roman"/>
                <a:cs typeface="Times New Roman"/>
              </a:rPr>
              <a:t>	</a:t>
            </a:r>
            <a:endParaRPr sz="1700">
              <a:latin typeface="Times New Roman"/>
              <a:cs typeface="Times New Roman"/>
            </a:endParaRPr>
          </a:p>
          <a:p>
            <a:pPr marL="56515">
              <a:lnSpc>
                <a:spcPct val="100000"/>
              </a:lnSpc>
              <a:spcBef>
                <a:spcPts val="10"/>
              </a:spcBef>
            </a:pPr>
            <a:r>
              <a:rPr sz="1700" spc="-170" dirty="0">
                <a:latin typeface="Times New Roman"/>
                <a:cs typeface="Times New Roman"/>
              </a:rPr>
              <a:t>контроль </a:t>
            </a:r>
            <a:r>
              <a:rPr sz="1700" spc="-130" dirty="0">
                <a:latin typeface="Times New Roman"/>
                <a:cs typeface="Times New Roman"/>
              </a:rPr>
              <a:t>з </a:t>
            </a:r>
            <a:r>
              <a:rPr sz="1700" spc="-175" dirty="0">
                <a:latin typeface="Times New Roman"/>
                <a:cs typeface="Times New Roman"/>
              </a:rPr>
              <a:t>встановленими </a:t>
            </a:r>
            <a:r>
              <a:rPr sz="1700" spc="-180" dirty="0">
                <a:latin typeface="Times New Roman"/>
                <a:cs typeface="Times New Roman"/>
              </a:rPr>
              <a:t>критичними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spc="-185" dirty="0">
                <a:latin typeface="Times New Roman"/>
                <a:cs typeface="Times New Roman"/>
              </a:rPr>
              <a:t>межами?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116129" y="1708372"/>
            <a:ext cx="1328420" cy="902335"/>
            <a:chOff x="7116129" y="1708372"/>
            <a:chExt cx="1328420" cy="902335"/>
          </a:xfrm>
        </p:grpSpPr>
        <p:sp>
          <p:nvSpPr>
            <p:cNvPr id="26" name="object 26"/>
            <p:cNvSpPr/>
            <p:nvPr/>
          </p:nvSpPr>
          <p:spPr>
            <a:xfrm>
              <a:off x="7121346" y="1718369"/>
              <a:ext cx="1322590" cy="89183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118032" y="1710267"/>
              <a:ext cx="1306372" cy="86986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118034" y="1710277"/>
              <a:ext cx="1306830" cy="869950"/>
            </a:xfrm>
            <a:custGeom>
              <a:avLst/>
              <a:gdLst/>
              <a:ahLst/>
              <a:cxnLst/>
              <a:rect l="l" t="t" r="r" b="b"/>
              <a:pathLst>
                <a:path w="1306829" h="869950">
                  <a:moveTo>
                    <a:pt x="0" y="869862"/>
                  </a:moveTo>
                  <a:lnTo>
                    <a:pt x="1306373" y="869862"/>
                  </a:lnTo>
                  <a:lnTo>
                    <a:pt x="1306373" y="0"/>
                  </a:lnTo>
                  <a:lnTo>
                    <a:pt x="0" y="0"/>
                  </a:lnTo>
                  <a:lnTo>
                    <a:pt x="0" y="869862"/>
                  </a:lnTo>
                  <a:close/>
                </a:path>
              </a:pathLst>
            </a:custGeom>
            <a:ln w="3601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346455" y="1719488"/>
            <a:ext cx="868680" cy="80772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ctr">
              <a:lnSpc>
                <a:spcPct val="100200"/>
              </a:lnSpc>
              <a:spcBef>
                <a:spcPts val="120"/>
              </a:spcBef>
            </a:pPr>
            <a:r>
              <a:rPr sz="1700" spc="-175" dirty="0">
                <a:latin typeface="Times New Roman"/>
                <a:cs typeface="Times New Roman"/>
              </a:rPr>
              <a:t>Перейти</a:t>
            </a:r>
            <a:r>
              <a:rPr sz="1700" spc="-229" dirty="0">
                <a:latin typeface="Times New Roman"/>
                <a:cs typeface="Times New Roman"/>
              </a:rPr>
              <a:t> </a:t>
            </a:r>
            <a:r>
              <a:rPr sz="1700" spc="-155" dirty="0">
                <a:latin typeface="Times New Roman"/>
                <a:cs typeface="Times New Roman"/>
              </a:rPr>
              <a:t>до  </a:t>
            </a:r>
            <a:r>
              <a:rPr sz="1700" spc="-190" dirty="0">
                <a:latin typeface="Times New Roman"/>
                <a:cs typeface="Times New Roman"/>
              </a:rPr>
              <a:t>н</a:t>
            </a:r>
            <a:r>
              <a:rPr sz="1700" spc="-180" dirty="0">
                <a:latin typeface="Times New Roman"/>
                <a:cs typeface="Times New Roman"/>
              </a:rPr>
              <a:t>а</a:t>
            </a:r>
            <a:r>
              <a:rPr sz="1700" spc="-110" dirty="0">
                <a:latin typeface="Times New Roman"/>
                <a:cs typeface="Times New Roman"/>
              </a:rPr>
              <a:t>с</a:t>
            </a:r>
            <a:r>
              <a:rPr sz="1700" spc="-165" dirty="0">
                <a:latin typeface="Times New Roman"/>
                <a:cs typeface="Times New Roman"/>
              </a:rPr>
              <a:t>т</a:t>
            </a:r>
            <a:r>
              <a:rPr sz="1700" spc="-200" dirty="0">
                <a:latin typeface="Times New Roman"/>
                <a:cs typeface="Times New Roman"/>
              </a:rPr>
              <a:t>у</a:t>
            </a:r>
            <a:r>
              <a:rPr sz="1700" spc="-190" dirty="0">
                <a:latin typeface="Times New Roman"/>
                <a:cs typeface="Times New Roman"/>
              </a:rPr>
              <a:t>пн</a:t>
            </a:r>
            <a:r>
              <a:rPr sz="1700" spc="-200" dirty="0">
                <a:latin typeface="Times New Roman"/>
                <a:cs typeface="Times New Roman"/>
              </a:rPr>
              <a:t>о</a:t>
            </a:r>
            <a:r>
              <a:rPr sz="1700" spc="-125" dirty="0">
                <a:latin typeface="Times New Roman"/>
                <a:cs typeface="Times New Roman"/>
              </a:rPr>
              <a:t>г</a:t>
            </a:r>
            <a:r>
              <a:rPr sz="1700" spc="-110" dirty="0">
                <a:latin typeface="Times New Roman"/>
                <a:cs typeface="Times New Roman"/>
              </a:rPr>
              <a:t>о  </a:t>
            </a:r>
            <a:r>
              <a:rPr sz="1700" spc="-160" dirty="0">
                <a:latin typeface="Times New Roman"/>
                <a:cs typeface="Times New Roman"/>
              </a:rPr>
              <a:t>етапу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118032" y="2927969"/>
            <a:ext cx="1326515" cy="683895"/>
            <a:chOff x="7118032" y="2927969"/>
            <a:chExt cx="1326515" cy="683895"/>
          </a:xfrm>
        </p:grpSpPr>
        <p:sp>
          <p:nvSpPr>
            <p:cNvPr id="31" name="object 31"/>
            <p:cNvSpPr/>
            <p:nvPr/>
          </p:nvSpPr>
          <p:spPr>
            <a:xfrm>
              <a:off x="7121346" y="2938166"/>
              <a:ext cx="1322590" cy="67319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118032" y="2927969"/>
              <a:ext cx="1306372" cy="65240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118035" y="2927974"/>
            <a:ext cx="1306830" cy="652780"/>
          </a:xfrm>
          <a:prstGeom prst="rect">
            <a:avLst/>
          </a:prstGeom>
          <a:ln w="3730">
            <a:solidFill>
              <a:srgbClr val="404040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17780" algn="ctr">
              <a:lnSpc>
                <a:spcPts val="2039"/>
              </a:lnSpc>
              <a:spcBef>
                <a:spcPts val="385"/>
              </a:spcBef>
            </a:pPr>
            <a:r>
              <a:rPr sz="1700" spc="-160" dirty="0">
                <a:latin typeface="Times New Roman"/>
                <a:cs typeface="Times New Roman"/>
              </a:rPr>
              <a:t>Захід</a:t>
            </a:r>
            <a:r>
              <a:rPr sz="1700" spc="-135" dirty="0">
                <a:latin typeface="Times New Roman"/>
                <a:cs typeface="Times New Roman"/>
              </a:rPr>
              <a:t> </a:t>
            </a:r>
            <a:r>
              <a:rPr sz="1700" spc="-180" dirty="0">
                <a:latin typeface="Times New Roman"/>
                <a:cs typeface="Times New Roman"/>
              </a:rPr>
              <a:t>контролю</a:t>
            </a:r>
            <a:endParaRPr sz="1700">
              <a:latin typeface="Times New Roman"/>
              <a:cs typeface="Times New Roman"/>
            </a:endParaRPr>
          </a:p>
          <a:p>
            <a:pPr marL="12065" algn="ctr">
              <a:lnSpc>
                <a:spcPts val="2039"/>
              </a:lnSpc>
            </a:pPr>
            <a:r>
              <a:rPr sz="1700" spc="-160" dirty="0">
                <a:latin typeface="Times New Roman"/>
                <a:cs typeface="Times New Roman"/>
              </a:rPr>
              <a:t>відсутній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333777" y="3709026"/>
            <a:ext cx="1267460" cy="1156970"/>
            <a:chOff x="7333777" y="3709026"/>
            <a:chExt cx="1267460" cy="1156970"/>
          </a:xfrm>
        </p:grpSpPr>
        <p:sp>
          <p:nvSpPr>
            <p:cNvPr id="35" name="object 35"/>
            <p:cNvSpPr/>
            <p:nvPr/>
          </p:nvSpPr>
          <p:spPr>
            <a:xfrm>
              <a:off x="7342555" y="3720836"/>
              <a:ext cx="1258075" cy="114500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335684" y="3710923"/>
              <a:ext cx="1236691" cy="113082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335682" y="3710931"/>
              <a:ext cx="1236980" cy="1130935"/>
            </a:xfrm>
            <a:custGeom>
              <a:avLst/>
              <a:gdLst/>
              <a:ahLst/>
              <a:cxnLst/>
              <a:rect l="l" t="t" r="r" b="b"/>
              <a:pathLst>
                <a:path w="1236979" h="1130935">
                  <a:moveTo>
                    <a:pt x="0" y="1130822"/>
                  </a:moveTo>
                  <a:lnTo>
                    <a:pt x="1236692" y="1130822"/>
                  </a:lnTo>
                  <a:lnTo>
                    <a:pt x="1236692" y="0"/>
                  </a:lnTo>
                  <a:lnTo>
                    <a:pt x="0" y="0"/>
                  </a:lnTo>
                  <a:lnTo>
                    <a:pt x="0" y="1130822"/>
                  </a:lnTo>
                  <a:close/>
                </a:path>
              </a:pathLst>
            </a:custGeom>
            <a:ln w="34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7414662" y="3727245"/>
            <a:ext cx="1096010" cy="10642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5080" algn="ctr">
              <a:lnSpc>
                <a:spcPct val="100000"/>
              </a:lnSpc>
              <a:spcBef>
                <a:spcPts val="125"/>
              </a:spcBef>
            </a:pPr>
            <a:r>
              <a:rPr sz="1700" spc="-170" dirty="0">
                <a:latin typeface="Times New Roman"/>
                <a:cs typeface="Times New Roman"/>
              </a:rPr>
              <a:t>Необхідно  відкоригувати  </a:t>
            </a:r>
            <a:r>
              <a:rPr sz="1700" spc="-165" dirty="0">
                <a:latin typeface="Times New Roman"/>
                <a:cs typeface="Times New Roman"/>
              </a:rPr>
              <a:t>т</a:t>
            </a:r>
            <a:r>
              <a:rPr sz="1700" spc="-180" dirty="0">
                <a:latin typeface="Times New Roman"/>
                <a:cs typeface="Times New Roman"/>
              </a:rPr>
              <a:t>е</a:t>
            </a:r>
            <a:r>
              <a:rPr sz="1700" spc="-130" dirty="0">
                <a:latin typeface="Times New Roman"/>
                <a:cs typeface="Times New Roman"/>
              </a:rPr>
              <a:t>х</a:t>
            </a:r>
            <a:r>
              <a:rPr sz="1700" spc="-190" dirty="0">
                <a:latin typeface="Times New Roman"/>
                <a:cs typeface="Times New Roman"/>
              </a:rPr>
              <a:t>н</a:t>
            </a:r>
            <a:r>
              <a:rPr sz="1700" spc="-200" dirty="0">
                <a:latin typeface="Times New Roman"/>
                <a:cs typeface="Times New Roman"/>
              </a:rPr>
              <a:t>ол</a:t>
            </a:r>
            <a:r>
              <a:rPr sz="1700" spc="-130" dirty="0">
                <a:latin typeface="Times New Roman"/>
                <a:cs typeface="Times New Roman"/>
              </a:rPr>
              <a:t>о</a:t>
            </a:r>
            <a:r>
              <a:rPr sz="1700" spc="-190" dirty="0">
                <a:latin typeface="Times New Roman"/>
                <a:cs typeface="Times New Roman"/>
              </a:rPr>
              <a:t>г</a:t>
            </a:r>
            <a:r>
              <a:rPr sz="1700" spc="-40" dirty="0">
                <a:latin typeface="Times New Roman"/>
                <a:cs typeface="Times New Roman"/>
              </a:rPr>
              <a:t>і</a:t>
            </a:r>
            <a:r>
              <a:rPr sz="1700" spc="-204" dirty="0">
                <a:latin typeface="Times New Roman"/>
                <a:cs typeface="Times New Roman"/>
              </a:rPr>
              <a:t>ч</a:t>
            </a:r>
            <a:r>
              <a:rPr sz="1700" spc="-190" dirty="0">
                <a:latin typeface="Times New Roman"/>
                <a:cs typeface="Times New Roman"/>
              </a:rPr>
              <a:t>ни</a:t>
            </a:r>
            <a:r>
              <a:rPr sz="1700" spc="-110" dirty="0">
                <a:latin typeface="Times New Roman"/>
                <a:cs typeface="Times New Roman"/>
              </a:rPr>
              <a:t>й  </a:t>
            </a:r>
            <a:r>
              <a:rPr sz="1700" spc="-170" dirty="0">
                <a:latin typeface="Times New Roman"/>
                <a:cs typeface="Times New Roman"/>
              </a:rPr>
              <a:t>процес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7333777" y="4970298"/>
            <a:ext cx="1405255" cy="1115695"/>
            <a:chOff x="7333777" y="4970298"/>
            <a:chExt cx="1405255" cy="1115695"/>
          </a:xfrm>
        </p:grpSpPr>
        <p:sp>
          <p:nvSpPr>
            <p:cNvPr id="40" name="object 40"/>
            <p:cNvSpPr/>
            <p:nvPr/>
          </p:nvSpPr>
          <p:spPr>
            <a:xfrm>
              <a:off x="7342555" y="4986591"/>
              <a:ext cx="1396326" cy="109897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335684" y="4972198"/>
              <a:ext cx="1376057" cy="108732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335682" y="4972203"/>
              <a:ext cx="1376680" cy="1087755"/>
            </a:xfrm>
            <a:custGeom>
              <a:avLst/>
              <a:gdLst/>
              <a:ahLst/>
              <a:cxnLst/>
              <a:rect l="l" t="t" r="r" b="b"/>
              <a:pathLst>
                <a:path w="1376679" h="1087754">
                  <a:moveTo>
                    <a:pt x="0" y="1087323"/>
                  </a:moveTo>
                  <a:lnTo>
                    <a:pt x="1376055" y="1087323"/>
                  </a:lnTo>
                  <a:lnTo>
                    <a:pt x="1376055" y="0"/>
                  </a:lnTo>
                  <a:lnTo>
                    <a:pt x="0" y="0"/>
                  </a:lnTo>
                  <a:lnTo>
                    <a:pt x="0" y="1087323"/>
                  </a:lnTo>
                  <a:close/>
                </a:path>
              </a:pathLst>
            </a:custGeom>
            <a:ln w="3542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7335682" y="4972203"/>
            <a:ext cx="1376680" cy="1087755"/>
          </a:xfrm>
          <a:prstGeom prst="rect">
            <a:avLst/>
          </a:prstGeom>
          <a:ln w="3617">
            <a:solidFill>
              <a:srgbClr val="404040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34925" marR="8255" indent="-3175" algn="ctr">
              <a:lnSpc>
                <a:spcPct val="100000"/>
              </a:lnSpc>
              <a:spcBef>
                <a:spcPts val="105"/>
              </a:spcBef>
            </a:pPr>
            <a:r>
              <a:rPr sz="1700" spc="-190" dirty="0">
                <a:latin typeface="Times New Roman"/>
                <a:cs typeface="Times New Roman"/>
              </a:rPr>
              <a:t>ККТ, </a:t>
            </a:r>
            <a:r>
              <a:rPr sz="1700" spc="-150" dirty="0">
                <a:latin typeface="Times New Roman"/>
                <a:cs typeface="Times New Roman"/>
              </a:rPr>
              <a:t>захід  </a:t>
            </a:r>
            <a:r>
              <a:rPr sz="1700" spc="-170" dirty="0">
                <a:latin typeface="Times New Roman"/>
                <a:cs typeface="Times New Roman"/>
              </a:rPr>
              <a:t>керування  </a:t>
            </a:r>
            <a:r>
              <a:rPr sz="1700" spc="-160" dirty="0">
                <a:latin typeface="Times New Roman"/>
                <a:cs typeface="Times New Roman"/>
              </a:rPr>
              <a:t>віднести </a:t>
            </a:r>
            <a:r>
              <a:rPr sz="1700" spc="-190" dirty="0">
                <a:latin typeface="Times New Roman"/>
                <a:cs typeface="Times New Roman"/>
              </a:rPr>
              <a:t>до </a:t>
            </a:r>
            <a:r>
              <a:rPr sz="1700" spc="-170" dirty="0">
                <a:latin typeface="Times New Roman"/>
                <a:cs typeface="Times New Roman"/>
              </a:rPr>
              <a:t>плану  </a:t>
            </a:r>
            <a:r>
              <a:rPr sz="1700" spc="-229" dirty="0">
                <a:latin typeface="Times New Roman"/>
                <a:cs typeface="Times New Roman"/>
              </a:rPr>
              <a:t>НАССР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756" y="5492203"/>
            <a:ext cx="1631950" cy="950594"/>
            <a:chOff x="756" y="5492203"/>
            <a:chExt cx="1631950" cy="950594"/>
          </a:xfrm>
        </p:grpSpPr>
        <p:sp>
          <p:nvSpPr>
            <p:cNvPr id="45" name="object 45"/>
            <p:cNvSpPr/>
            <p:nvPr/>
          </p:nvSpPr>
          <p:spPr>
            <a:xfrm>
              <a:off x="5734" y="5504431"/>
              <a:ext cx="1626882" cy="93786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661" y="5494105"/>
              <a:ext cx="1602422" cy="91336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661" y="5494108"/>
              <a:ext cx="1602740" cy="913765"/>
            </a:xfrm>
            <a:custGeom>
              <a:avLst/>
              <a:gdLst/>
              <a:ahLst/>
              <a:cxnLst/>
              <a:rect l="l" t="t" r="r" b="b"/>
              <a:pathLst>
                <a:path w="1602740" h="913764">
                  <a:moveTo>
                    <a:pt x="0" y="913360"/>
                  </a:moveTo>
                  <a:lnTo>
                    <a:pt x="1602427" y="913360"/>
                  </a:lnTo>
                  <a:lnTo>
                    <a:pt x="1602427" y="0"/>
                  </a:lnTo>
                  <a:lnTo>
                    <a:pt x="0" y="0"/>
                  </a:lnTo>
                  <a:lnTo>
                    <a:pt x="0" y="913360"/>
                  </a:lnTo>
                  <a:close/>
                </a:path>
              </a:pathLst>
            </a:custGeom>
            <a:ln w="364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145424" y="5534695"/>
            <a:ext cx="1322070" cy="8058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  <a:spcBef>
                <a:spcPts val="125"/>
              </a:spcBef>
            </a:pPr>
            <a:r>
              <a:rPr sz="1700" spc="-220" dirty="0">
                <a:latin typeface="Times New Roman"/>
                <a:cs typeface="Times New Roman"/>
              </a:rPr>
              <a:t>ККТ </a:t>
            </a:r>
            <a:r>
              <a:rPr sz="1700" spc="-150" dirty="0">
                <a:latin typeface="Times New Roman"/>
                <a:cs typeface="Times New Roman"/>
              </a:rPr>
              <a:t>відсутня,  </a:t>
            </a:r>
            <a:r>
              <a:rPr sz="1700" spc="-165" dirty="0">
                <a:latin typeface="Times New Roman"/>
                <a:cs typeface="Times New Roman"/>
              </a:rPr>
              <a:t>заходи</a:t>
            </a:r>
            <a:r>
              <a:rPr sz="1700" spc="-215" dirty="0">
                <a:latin typeface="Times New Roman"/>
                <a:cs typeface="Times New Roman"/>
              </a:rPr>
              <a:t> </a:t>
            </a:r>
            <a:r>
              <a:rPr sz="1700" spc="-165" dirty="0">
                <a:latin typeface="Times New Roman"/>
                <a:cs typeface="Times New Roman"/>
              </a:rPr>
              <a:t>керування  віднести </a:t>
            </a:r>
            <a:r>
              <a:rPr sz="1700" spc="-190" dirty="0">
                <a:latin typeface="Times New Roman"/>
                <a:cs typeface="Times New Roman"/>
              </a:rPr>
              <a:t>до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spc="-225" dirty="0">
                <a:latin typeface="Times New Roman"/>
                <a:cs typeface="Times New Roman"/>
              </a:rPr>
              <a:t>ПП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277577" y="2007116"/>
            <a:ext cx="2010410" cy="928369"/>
            <a:chOff x="277577" y="2007116"/>
            <a:chExt cx="2010410" cy="928369"/>
          </a:xfrm>
        </p:grpSpPr>
        <p:sp>
          <p:nvSpPr>
            <p:cNvPr id="50" name="object 50"/>
            <p:cNvSpPr/>
            <p:nvPr/>
          </p:nvSpPr>
          <p:spPr>
            <a:xfrm>
              <a:off x="455529" y="2014736"/>
              <a:ext cx="1767205" cy="866775"/>
            </a:xfrm>
            <a:custGeom>
              <a:avLst/>
              <a:gdLst/>
              <a:ahLst/>
              <a:cxnLst/>
              <a:rect l="l" t="t" r="r" b="b"/>
              <a:pathLst>
                <a:path w="1767205" h="866775">
                  <a:moveTo>
                    <a:pt x="1672109" y="0"/>
                  </a:moveTo>
                  <a:lnTo>
                    <a:pt x="0" y="0"/>
                  </a:lnTo>
                  <a:lnTo>
                    <a:pt x="0" y="866594"/>
                  </a:lnTo>
                  <a:lnTo>
                    <a:pt x="1766615" y="866594"/>
                  </a:lnTo>
                </a:path>
              </a:pathLst>
            </a:custGeom>
            <a:ln w="14751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201125" y="2827312"/>
              <a:ext cx="86525" cy="10801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77577" y="2382203"/>
              <a:ext cx="356235" cy="331470"/>
            </a:xfrm>
            <a:custGeom>
              <a:avLst/>
              <a:gdLst/>
              <a:ahLst/>
              <a:cxnLst/>
              <a:rect l="l" t="t" r="r" b="b"/>
              <a:pathLst>
                <a:path w="356234" h="331469">
                  <a:moveTo>
                    <a:pt x="355903" y="0"/>
                  </a:moveTo>
                  <a:lnTo>
                    <a:pt x="0" y="0"/>
                  </a:lnTo>
                  <a:lnTo>
                    <a:pt x="0" y="331417"/>
                  </a:lnTo>
                  <a:lnTo>
                    <a:pt x="355903" y="331417"/>
                  </a:lnTo>
                  <a:lnTo>
                    <a:pt x="3559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277577" y="2382203"/>
            <a:ext cx="247015" cy="3314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5"/>
              </a:lnSpc>
            </a:pPr>
            <a:r>
              <a:rPr sz="2150" spc="-360" dirty="0">
                <a:latin typeface="Trebuchet MS"/>
                <a:cs typeface="Trebuchet MS"/>
              </a:rPr>
              <a:t>ТА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62997" y="2382203"/>
            <a:ext cx="183515" cy="3314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53975">
              <a:lnSpc>
                <a:spcPts val="2405"/>
              </a:lnSpc>
            </a:pPr>
            <a:r>
              <a:rPr sz="2150" spc="-370" dirty="0">
                <a:latin typeface="Trebuchet MS"/>
                <a:cs typeface="Trebuchet MS"/>
              </a:rPr>
              <a:t>К</a:t>
            </a:r>
            <a:endParaRPr sz="2150">
              <a:latin typeface="Trebuchet MS"/>
              <a:cs typeface="Trebuchet MS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707120" y="3159557"/>
            <a:ext cx="1526540" cy="750570"/>
            <a:chOff x="707120" y="3159557"/>
            <a:chExt cx="1526540" cy="750570"/>
          </a:xfrm>
        </p:grpSpPr>
        <p:sp>
          <p:nvSpPr>
            <p:cNvPr id="56" name="object 56"/>
            <p:cNvSpPr/>
            <p:nvPr/>
          </p:nvSpPr>
          <p:spPr>
            <a:xfrm>
              <a:off x="803900" y="3167177"/>
              <a:ext cx="1363980" cy="688975"/>
            </a:xfrm>
            <a:custGeom>
              <a:avLst/>
              <a:gdLst/>
              <a:ahLst/>
              <a:cxnLst/>
              <a:rect l="l" t="t" r="r" b="b"/>
              <a:pathLst>
                <a:path w="1363980" h="688975">
                  <a:moveTo>
                    <a:pt x="1149596" y="0"/>
                  </a:moveTo>
                  <a:lnTo>
                    <a:pt x="0" y="0"/>
                  </a:lnTo>
                  <a:lnTo>
                    <a:pt x="0" y="688917"/>
                  </a:lnTo>
                  <a:lnTo>
                    <a:pt x="1363802" y="688917"/>
                  </a:lnTo>
                </a:path>
              </a:pathLst>
            </a:custGeom>
            <a:ln w="14722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146693" y="3802075"/>
              <a:ext cx="86512" cy="10802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07120" y="3520530"/>
              <a:ext cx="193675" cy="331470"/>
            </a:xfrm>
            <a:custGeom>
              <a:avLst/>
              <a:gdLst/>
              <a:ahLst/>
              <a:cxnLst/>
              <a:rect l="l" t="t" r="r" b="b"/>
              <a:pathLst>
                <a:path w="193675" h="331470">
                  <a:moveTo>
                    <a:pt x="193559" y="0"/>
                  </a:moveTo>
                  <a:lnTo>
                    <a:pt x="0" y="0"/>
                  </a:lnTo>
                  <a:lnTo>
                    <a:pt x="0" y="331417"/>
                  </a:lnTo>
                  <a:lnTo>
                    <a:pt x="193559" y="331417"/>
                  </a:lnTo>
                  <a:lnTo>
                    <a:pt x="1935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707120" y="3520530"/>
            <a:ext cx="203835" cy="3359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2425"/>
              </a:lnSpc>
            </a:pPr>
            <a:r>
              <a:rPr sz="2150" spc="-240" dirty="0">
                <a:latin typeface="Trebuchet MS"/>
                <a:cs typeface="Trebuchet MS"/>
              </a:rPr>
              <a:t>НІ</a:t>
            </a:r>
            <a:endParaRPr sz="2150">
              <a:latin typeface="Trebuchet MS"/>
              <a:cs typeface="Trebuchet MS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207909" y="4181733"/>
            <a:ext cx="2037080" cy="849630"/>
            <a:chOff x="207909" y="4181733"/>
            <a:chExt cx="2037080" cy="849630"/>
          </a:xfrm>
        </p:grpSpPr>
        <p:sp>
          <p:nvSpPr>
            <p:cNvPr id="61" name="object 61"/>
            <p:cNvSpPr/>
            <p:nvPr/>
          </p:nvSpPr>
          <p:spPr>
            <a:xfrm>
              <a:off x="385860" y="4189353"/>
              <a:ext cx="1793239" cy="788035"/>
            </a:xfrm>
            <a:custGeom>
              <a:avLst/>
              <a:gdLst/>
              <a:ahLst/>
              <a:cxnLst/>
              <a:rect l="l" t="t" r="r" b="b"/>
              <a:pathLst>
                <a:path w="1793239" h="788035">
                  <a:moveTo>
                    <a:pt x="1741778" y="0"/>
                  </a:moveTo>
                  <a:lnTo>
                    <a:pt x="0" y="0"/>
                  </a:lnTo>
                  <a:lnTo>
                    <a:pt x="0" y="787882"/>
                  </a:lnTo>
                  <a:lnTo>
                    <a:pt x="1793148" y="787882"/>
                  </a:lnTo>
                </a:path>
              </a:pathLst>
            </a:custGeom>
            <a:ln w="14849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157996" y="4923218"/>
              <a:ext cx="86512" cy="108026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07909" y="4458628"/>
              <a:ext cx="356235" cy="331470"/>
            </a:xfrm>
            <a:custGeom>
              <a:avLst/>
              <a:gdLst/>
              <a:ahLst/>
              <a:cxnLst/>
              <a:rect l="l" t="t" r="r" b="b"/>
              <a:pathLst>
                <a:path w="356234" h="331470">
                  <a:moveTo>
                    <a:pt x="355903" y="0"/>
                  </a:moveTo>
                  <a:lnTo>
                    <a:pt x="0" y="0"/>
                  </a:lnTo>
                  <a:lnTo>
                    <a:pt x="0" y="331417"/>
                  </a:lnTo>
                  <a:lnTo>
                    <a:pt x="355903" y="331417"/>
                  </a:lnTo>
                  <a:lnTo>
                    <a:pt x="3559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207909" y="4458628"/>
            <a:ext cx="247015" cy="3314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45"/>
              </a:lnSpc>
            </a:pPr>
            <a:r>
              <a:rPr sz="2150" spc="-360" dirty="0">
                <a:latin typeface="Trebuchet MS"/>
                <a:cs typeface="Trebuchet MS"/>
              </a:rPr>
              <a:t>ТА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93364" y="4458628"/>
            <a:ext cx="183515" cy="3314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53340">
              <a:lnSpc>
                <a:spcPts val="2445"/>
              </a:lnSpc>
            </a:pPr>
            <a:r>
              <a:rPr sz="2150" spc="-370" dirty="0">
                <a:latin typeface="Trebuchet MS"/>
                <a:cs typeface="Trebuchet MS"/>
              </a:rPr>
              <a:t>К</a:t>
            </a:r>
            <a:endParaRPr sz="2150">
              <a:latin typeface="Trebuchet MS"/>
              <a:cs typeface="Trebuchet MS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1605089" y="5628475"/>
            <a:ext cx="668020" cy="334645"/>
            <a:chOff x="1605089" y="5628475"/>
            <a:chExt cx="668020" cy="334645"/>
          </a:xfrm>
        </p:grpSpPr>
        <p:sp>
          <p:nvSpPr>
            <p:cNvPr id="67" name="object 67"/>
            <p:cNvSpPr/>
            <p:nvPr/>
          </p:nvSpPr>
          <p:spPr>
            <a:xfrm>
              <a:off x="1666291" y="5636095"/>
              <a:ext cx="599440" cy="285750"/>
            </a:xfrm>
            <a:custGeom>
              <a:avLst/>
              <a:gdLst/>
              <a:ahLst/>
              <a:cxnLst/>
              <a:rect l="l" t="t" r="r" b="b"/>
              <a:pathLst>
                <a:path w="599439" h="285750">
                  <a:moveTo>
                    <a:pt x="598990" y="0"/>
                  </a:moveTo>
                  <a:lnTo>
                    <a:pt x="0" y="285540"/>
                  </a:lnTo>
                </a:path>
              </a:pathLst>
            </a:custGeom>
            <a:ln w="14777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605089" y="5861810"/>
              <a:ext cx="96354" cy="10091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1838337" y="5627730"/>
            <a:ext cx="206375" cy="3314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2465"/>
              </a:lnSpc>
            </a:pPr>
            <a:r>
              <a:rPr sz="2150" spc="-240" dirty="0">
                <a:latin typeface="Trebuchet MS"/>
                <a:cs typeface="Trebuchet MS"/>
              </a:rPr>
              <a:t>НІ</a:t>
            </a:r>
            <a:endParaRPr sz="2150">
              <a:latin typeface="Trebuchet MS"/>
              <a:cs typeface="Trebuchet MS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796280" y="1960714"/>
            <a:ext cx="8306434" cy="4628515"/>
            <a:chOff x="796280" y="1960714"/>
            <a:chExt cx="8306434" cy="4628515"/>
          </a:xfrm>
        </p:grpSpPr>
        <p:sp>
          <p:nvSpPr>
            <p:cNvPr id="71" name="object 71"/>
            <p:cNvSpPr/>
            <p:nvPr/>
          </p:nvSpPr>
          <p:spPr>
            <a:xfrm>
              <a:off x="803900" y="2145154"/>
              <a:ext cx="8291195" cy="4436745"/>
            </a:xfrm>
            <a:custGeom>
              <a:avLst/>
              <a:gdLst/>
              <a:ahLst/>
              <a:cxnLst/>
              <a:rect l="l" t="t" r="r" b="b"/>
              <a:pathLst>
                <a:path w="8291195" h="4436745">
                  <a:moveTo>
                    <a:pt x="0" y="4262313"/>
                  </a:moveTo>
                  <a:lnTo>
                    <a:pt x="0" y="4436292"/>
                  </a:lnTo>
                  <a:lnTo>
                    <a:pt x="8291023" y="4436292"/>
                  </a:lnTo>
                  <a:lnTo>
                    <a:pt x="8291023" y="0"/>
                  </a:lnTo>
                  <a:lnTo>
                    <a:pt x="7685888" y="0"/>
                  </a:lnTo>
                </a:path>
              </a:pathLst>
            </a:custGeom>
            <a:ln w="14663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424405" y="2091131"/>
              <a:ext cx="86512" cy="10802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031520" y="1960714"/>
              <a:ext cx="86512" cy="108013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6651028" y="1849019"/>
            <a:ext cx="206375" cy="3314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6350">
              <a:lnSpc>
                <a:spcPts val="2395"/>
              </a:lnSpc>
            </a:pPr>
            <a:r>
              <a:rPr sz="2150" spc="-240" dirty="0">
                <a:latin typeface="Trebuchet MS"/>
                <a:cs typeface="Trebuchet MS"/>
              </a:rPr>
              <a:t>НІ</a:t>
            </a:r>
            <a:endParaRPr sz="2150">
              <a:latin typeface="Trebuchet MS"/>
              <a:cs typeface="Trebuchet MS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6535013" y="3088463"/>
            <a:ext cx="583565" cy="331470"/>
            <a:chOff x="6535013" y="3088463"/>
            <a:chExt cx="583565" cy="331470"/>
          </a:xfrm>
        </p:grpSpPr>
        <p:sp>
          <p:nvSpPr>
            <p:cNvPr id="76" name="object 76"/>
            <p:cNvSpPr/>
            <p:nvPr/>
          </p:nvSpPr>
          <p:spPr>
            <a:xfrm>
              <a:off x="7031520" y="3200158"/>
              <a:ext cx="86512" cy="108013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535013" y="3088463"/>
              <a:ext cx="356235" cy="331470"/>
            </a:xfrm>
            <a:custGeom>
              <a:avLst/>
              <a:gdLst/>
              <a:ahLst/>
              <a:cxnLst/>
              <a:rect l="l" t="t" r="r" b="b"/>
              <a:pathLst>
                <a:path w="356234" h="331470">
                  <a:moveTo>
                    <a:pt x="355903" y="0"/>
                  </a:moveTo>
                  <a:lnTo>
                    <a:pt x="0" y="0"/>
                  </a:lnTo>
                  <a:lnTo>
                    <a:pt x="0" y="331417"/>
                  </a:lnTo>
                  <a:lnTo>
                    <a:pt x="355903" y="331417"/>
                  </a:lnTo>
                  <a:lnTo>
                    <a:pt x="3559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6535013" y="3174833"/>
            <a:ext cx="521334" cy="24511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6350">
              <a:lnSpc>
                <a:spcPts val="1739"/>
              </a:lnSpc>
              <a:tabLst>
                <a:tab pos="516890" algn="l"/>
              </a:tabLst>
            </a:pPr>
            <a:r>
              <a:rPr sz="2150" spc="-365" dirty="0">
                <a:latin typeface="Trebuchet MS"/>
                <a:cs typeface="Trebuchet MS"/>
              </a:rPr>
              <a:t>Т</a:t>
            </a:r>
            <a:r>
              <a:rPr sz="2150" strike="sngStrike" spc="-365" dirty="0">
                <a:latin typeface="Trebuchet MS"/>
                <a:cs typeface="Trebuchet MS"/>
              </a:rPr>
              <a:t>АК	</a:t>
            </a:r>
            <a:endParaRPr sz="2150">
              <a:latin typeface="Trebuchet MS"/>
              <a:cs typeface="Trebuchet MS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6369778" y="2580132"/>
            <a:ext cx="1445260" cy="1862455"/>
            <a:chOff x="6369778" y="2580132"/>
            <a:chExt cx="1445260" cy="1862455"/>
          </a:xfrm>
        </p:grpSpPr>
        <p:sp>
          <p:nvSpPr>
            <p:cNvPr id="80" name="object 80"/>
            <p:cNvSpPr/>
            <p:nvPr/>
          </p:nvSpPr>
          <p:spPr>
            <a:xfrm>
              <a:off x="7771222" y="2661920"/>
              <a:ext cx="0" cy="266065"/>
            </a:xfrm>
            <a:custGeom>
              <a:avLst/>
              <a:gdLst/>
              <a:ahLst/>
              <a:cxnLst/>
              <a:rect l="l" t="t" r="r" b="b"/>
              <a:pathLst>
                <a:path h="266064">
                  <a:moveTo>
                    <a:pt x="0" y="266054"/>
                  </a:moveTo>
                  <a:lnTo>
                    <a:pt x="0" y="0"/>
                  </a:lnTo>
                </a:path>
              </a:pathLst>
            </a:custGeom>
            <a:ln w="12289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727962" y="2580132"/>
              <a:ext cx="86512" cy="108013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377716" y="4189353"/>
              <a:ext cx="892810" cy="86995"/>
            </a:xfrm>
            <a:custGeom>
              <a:avLst/>
              <a:gdLst/>
              <a:ahLst/>
              <a:cxnLst/>
              <a:rect l="l" t="t" r="r" b="b"/>
              <a:pathLst>
                <a:path w="892809" h="86995">
                  <a:moveTo>
                    <a:pt x="0" y="0"/>
                  </a:moveTo>
                  <a:lnTo>
                    <a:pt x="261274" y="0"/>
                  </a:lnTo>
                  <a:lnTo>
                    <a:pt x="261274" y="86996"/>
                  </a:lnTo>
                  <a:lnTo>
                    <a:pt x="892463" y="86996"/>
                  </a:lnTo>
                </a:path>
              </a:pathLst>
            </a:custGeom>
            <a:ln w="15314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249160" y="4222331"/>
              <a:ext cx="86525" cy="108026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725132" y="4110635"/>
              <a:ext cx="193675" cy="331470"/>
            </a:xfrm>
            <a:custGeom>
              <a:avLst/>
              <a:gdLst/>
              <a:ahLst/>
              <a:cxnLst/>
              <a:rect l="l" t="t" r="r" b="b"/>
              <a:pathLst>
                <a:path w="193675" h="331470">
                  <a:moveTo>
                    <a:pt x="193559" y="0"/>
                  </a:moveTo>
                  <a:lnTo>
                    <a:pt x="0" y="0"/>
                  </a:lnTo>
                  <a:lnTo>
                    <a:pt x="0" y="331417"/>
                  </a:lnTo>
                  <a:lnTo>
                    <a:pt x="193559" y="331417"/>
                  </a:lnTo>
                  <a:lnTo>
                    <a:pt x="1935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6719444" y="4076231"/>
            <a:ext cx="219710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spc="-240" dirty="0">
                <a:latin typeface="Trebuchet MS"/>
                <a:cs typeface="Trebuchet MS"/>
              </a:rPr>
              <a:t>НІ</a:t>
            </a:r>
            <a:endParaRPr sz="2150">
              <a:latin typeface="Trebuchet MS"/>
              <a:cs typeface="Trebuchet MS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6387546" y="5290783"/>
            <a:ext cx="948690" cy="391160"/>
            <a:chOff x="6387546" y="5290783"/>
            <a:chExt cx="948690" cy="391160"/>
          </a:xfrm>
        </p:grpSpPr>
        <p:sp>
          <p:nvSpPr>
            <p:cNvPr id="87" name="object 87"/>
            <p:cNvSpPr/>
            <p:nvPr/>
          </p:nvSpPr>
          <p:spPr>
            <a:xfrm>
              <a:off x="6395166" y="5298403"/>
              <a:ext cx="875030" cy="217804"/>
            </a:xfrm>
            <a:custGeom>
              <a:avLst/>
              <a:gdLst/>
              <a:ahLst/>
              <a:cxnLst/>
              <a:rect l="l" t="t" r="r" b="b"/>
              <a:pathLst>
                <a:path w="875029" h="217804">
                  <a:moveTo>
                    <a:pt x="0" y="0"/>
                  </a:moveTo>
                  <a:lnTo>
                    <a:pt x="261274" y="0"/>
                  </a:lnTo>
                  <a:lnTo>
                    <a:pt x="261274" y="217461"/>
                  </a:lnTo>
                  <a:lnTo>
                    <a:pt x="875012" y="217461"/>
                  </a:lnTo>
                </a:path>
              </a:pathLst>
            </a:custGeom>
            <a:ln w="1516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249159" y="5461850"/>
              <a:ext cx="86525" cy="108013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600393" y="5350152"/>
              <a:ext cx="356235" cy="331470"/>
            </a:xfrm>
            <a:custGeom>
              <a:avLst/>
              <a:gdLst/>
              <a:ahLst/>
              <a:cxnLst/>
              <a:rect l="l" t="t" r="r" b="b"/>
              <a:pathLst>
                <a:path w="356234" h="331470">
                  <a:moveTo>
                    <a:pt x="355903" y="0"/>
                  </a:moveTo>
                  <a:lnTo>
                    <a:pt x="0" y="0"/>
                  </a:lnTo>
                  <a:lnTo>
                    <a:pt x="0" y="331417"/>
                  </a:lnTo>
                  <a:lnTo>
                    <a:pt x="355903" y="331417"/>
                  </a:lnTo>
                  <a:lnTo>
                    <a:pt x="3559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6594337" y="5318737"/>
            <a:ext cx="385445" cy="357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50" spc="-365" dirty="0">
                <a:latin typeface="Trebuchet MS"/>
                <a:cs typeface="Trebuchet MS"/>
              </a:rPr>
              <a:t>ТА</a:t>
            </a:r>
            <a:r>
              <a:rPr sz="2150" spc="-370" dirty="0">
                <a:latin typeface="Trebuchet MS"/>
                <a:cs typeface="Trebuchet MS"/>
              </a:rPr>
              <a:t>К</a:t>
            </a:r>
            <a:endParaRPr sz="2150">
              <a:latin typeface="Trebuchet MS"/>
              <a:cs typeface="Trebuchet MS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8424405" y="2526118"/>
            <a:ext cx="398145" cy="2995930"/>
            <a:chOff x="8424405" y="2526118"/>
            <a:chExt cx="398145" cy="2995930"/>
          </a:xfrm>
        </p:grpSpPr>
        <p:sp>
          <p:nvSpPr>
            <p:cNvPr id="92" name="object 92"/>
            <p:cNvSpPr/>
            <p:nvPr/>
          </p:nvSpPr>
          <p:spPr>
            <a:xfrm>
              <a:off x="8489788" y="2580139"/>
              <a:ext cx="327025" cy="2936240"/>
            </a:xfrm>
            <a:custGeom>
              <a:avLst/>
              <a:gdLst/>
              <a:ahLst/>
              <a:cxnLst/>
              <a:rect l="l" t="t" r="r" b="b"/>
              <a:pathLst>
                <a:path w="327025" h="2936240">
                  <a:moveTo>
                    <a:pt x="221948" y="2935725"/>
                  </a:moveTo>
                  <a:lnTo>
                    <a:pt x="326531" y="2935725"/>
                  </a:lnTo>
                  <a:lnTo>
                    <a:pt x="326531" y="0"/>
                  </a:lnTo>
                  <a:lnTo>
                    <a:pt x="0" y="0"/>
                  </a:lnTo>
                </a:path>
              </a:pathLst>
            </a:custGeom>
            <a:ln w="12326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424405" y="2526118"/>
              <a:ext cx="86512" cy="108026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4" name="object 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4013" rIns="0" bIns="0" rtlCol="0">
            <a:spAutoFit/>
          </a:bodyPr>
          <a:lstStyle/>
          <a:p>
            <a:pPr marL="2893060" marR="5080" indent="-1528445">
              <a:lnSpc>
                <a:spcPct val="100699"/>
              </a:lnSpc>
              <a:spcBef>
                <a:spcPts val="75"/>
              </a:spcBef>
            </a:pPr>
            <a:r>
              <a:rPr spc="-15" dirty="0"/>
              <a:t>Рекомендовано: використовувати  </a:t>
            </a:r>
            <a:r>
              <a:rPr dirty="0"/>
              <a:t>“Дерево</a:t>
            </a:r>
            <a:r>
              <a:rPr spc="-10" dirty="0"/>
              <a:t> </a:t>
            </a:r>
            <a:r>
              <a:rPr spc="-5" dirty="0"/>
              <a:t>рішень”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6363" y="305307"/>
            <a:ext cx="4351020" cy="8851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1219835">
              <a:lnSpc>
                <a:spcPct val="101400"/>
              </a:lnSpc>
              <a:spcBef>
                <a:spcPts val="50"/>
              </a:spcBef>
            </a:pPr>
            <a:r>
              <a:rPr spc="-5" dirty="0">
                <a:solidFill>
                  <a:srgbClr val="AD4D12"/>
                </a:solidFill>
                <a:latin typeface="Times New Roman"/>
                <a:cs typeface="Times New Roman"/>
              </a:rPr>
              <a:t>Принцип </a:t>
            </a:r>
            <a:r>
              <a:rPr dirty="0">
                <a:solidFill>
                  <a:srgbClr val="AD4D12"/>
                </a:solidFill>
                <a:latin typeface="Times New Roman"/>
                <a:cs typeface="Times New Roman"/>
              </a:rPr>
              <a:t>3:  </a:t>
            </a:r>
            <a:r>
              <a:rPr spc="-10" dirty="0">
                <a:solidFill>
                  <a:srgbClr val="AD4D12"/>
                </a:solidFill>
                <a:latin typeface="Times New Roman"/>
                <a:cs typeface="Times New Roman"/>
              </a:rPr>
              <a:t>Встановити </a:t>
            </a:r>
            <a:r>
              <a:rPr spc="-5" dirty="0">
                <a:solidFill>
                  <a:srgbClr val="AD4D12"/>
                </a:solidFill>
                <a:latin typeface="Times New Roman"/>
                <a:cs typeface="Times New Roman"/>
              </a:rPr>
              <a:t>критичні</a:t>
            </a:r>
            <a:r>
              <a:rPr spc="-50" dirty="0">
                <a:solidFill>
                  <a:srgbClr val="AD4D12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AD4D12"/>
                </a:solidFill>
                <a:latin typeface="Times New Roman"/>
                <a:cs typeface="Times New Roman"/>
              </a:rPr>
              <a:t>межі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6689" y="1157732"/>
            <a:ext cx="8769985" cy="295465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0400"/>
              </a:lnSpc>
              <a:spcBef>
                <a:spcPts val="85"/>
              </a:spcBef>
            </a:pPr>
            <a:r>
              <a:rPr sz="2400" dirty="0">
                <a:latin typeface="Times New Roman"/>
                <a:cs typeface="Times New Roman"/>
              </a:rPr>
              <a:t>Критична межа – параметр </a:t>
            </a:r>
            <a:r>
              <a:rPr sz="2400" spc="-30" dirty="0">
                <a:latin typeface="Times New Roman"/>
                <a:cs typeface="Times New Roman"/>
              </a:rPr>
              <a:t>процесу, </a:t>
            </a:r>
            <a:r>
              <a:rPr sz="2400" spc="-5" dirty="0">
                <a:latin typeface="Times New Roman"/>
                <a:cs typeface="Times New Roman"/>
              </a:rPr>
              <a:t>який </a:t>
            </a:r>
            <a:r>
              <a:rPr sz="2400" spc="-10" dirty="0">
                <a:latin typeface="Times New Roman"/>
                <a:cs typeface="Times New Roman"/>
              </a:rPr>
              <a:t>розділяє </a:t>
            </a:r>
            <a:r>
              <a:rPr sz="2400" spc="-5" dirty="0">
                <a:latin typeface="Times New Roman"/>
                <a:cs typeface="Times New Roman"/>
              </a:rPr>
              <a:t>прийнятний </a:t>
            </a:r>
            <a:r>
              <a:rPr sz="2400" dirty="0">
                <a:latin typeface="Times New Roman"/>
                <a:cs typeface="Times New Roman"/>
              </a:rPr>
              <a:t>і  </a:t>
            </a:r>
            <a:r>
              <a:rPr sz="2400" spc="-5" dirty="0">
                <a:latin typeface="Times New Roman"/>
                <a:cs typeface="Times New Roman"/>
              </a:rPr>
              <a:t>неприйнятний </a:t>
            </a:r>
            <a:r>
              <a:rPr sz="2400" spc="5" dirty="0">
                <a:latin typeface="Times New Roman"/>
                <a:cs typeface="Times New Roman"/>
              </a:rPr>
              <a:t>стан </a:t>
            </a:r>
            <a:r>
              <a:rPr sz="2400" spc="-5" dirty="0">
                <a:latin typeface="Times New Roman"/>
                <a:cs typeface="Times New Roman"/>
              </a:rPr>
              <a:t>етапу </a:t>
            </a:r>
            <a:r>
              <a:rPr sz="2400" spc="-30" dirty="0">
                <a:latin typeface="Times New Roman"/>
                <a:cs typeface="Times New Roman"/>
              </a:rPr>
              <a:t>процесу, </a:t>
            </a:r>
            <a:r>
              <a:rPr sz="2400" spc="-5" dirty="0">
                <a:latin typeface="Times New Roman"/>
                <a:cs typeface="Times New Roman"/>
              </a:rPr>
              <a:t>випуск </a:t>
            </a:r>
            <a:r>
              <a:rPr sz="2400" spc="-10" dirty="0">
                <a:latin typeface="Times New Roman"/>
                <a:cs typeface="Times New Roman"/>
              </a:rPr>
              <a:t>безпечної </a:t>
            </a:r>
            <a:r>
              <a:rPr sz="2400" dirty="0">
                <a:latin typeface="Times New Roman"/>
                <a:cs typeface="Times New Roman"/>
              </a:rPr>
              <a:t>і </a:t>
            </a:r>
            <a:r>
              <a:rPr sz="2400" spc="-10" dirty="0">
                <a:latin typeface="Times New Roman"/>
                <a:cs typeface="Times New Roman"/>
              </a:rPr>
              <a:t>небезпечної  продукції.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25"/>
              </a:spcBef>
            </a:pPr>
            <a:r>
              <a:rPr sz="2400" b="1" i="1" spc="-5" dirty="0">
                <a:latin typeface="Times New Roman"/>
                <a:cs typeface="Times New Roman"/>
              </a:rPr>
              <a:t>Це</a:t>
            </a:r>
            <a:r>
              <a:rPr sz="2400" b="1" i="1" spc="-10" dirty="0">
                <a:latin typeface="Times New Roman"/>
                <a:cs typeface="Times New Roman"/>
              </a:rPr>
              <a:t> означає:</a:t>
            </a:r>
            <a:endParaRPr sz="2400">
              <a:latin typeface="Times New Roman"/>
              <a:cs typeface="Times New Roman"/>
            </a:endParaRPr>
          </a:p>
          <a:p>
            <a:pPr marL="194945" indent="-182880">
              <a:lnSpc>
                <a:spcPts val="2845"/>
              </a:lnSpc>
              <a:spcBef>
                <a:spcPts val="25"/>
              </a:spcBef>
              <a:buFont typeface="Arial"/>
              <a:buChar char="•"/>
              <a:tabLst>
                <a:tab pos="195580" algn="l"/>
              </a:tabLst>
            </a:pPr>
            <a:r>
              <a:rPr sz="2400" dirty="0">
                <a:latin typeface="Times New Roman"/>
                <a:cs typeface="Times New Roman"/>
              </a:rPr>
              <a:t>Параметри, </a:t>
            </a:r>
            <a:r>
              <a:rPr sz="2400" spc="-5" dirty="0">
                <a:latin typeface="Times New Roman"/>
                <a:cs typeface="Times New Roman"/>
              </a:rPr>
              <a:t>які потрібно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моніторити;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ts val="2900"/>
              </a:lnSpc>
              <a:spcBef>
                <a:spcPts val="45"/>
              </a:spcBef>
              <a:buFont typeface="Arial"/>
              <a:buChar char="•"/>
              <a:tabLst>
                <a:tab pos="195580" algn="l"/>
                <a:tab pos="1993264" algn="l"/>
                <a:tab pos="2708910" algn="l"/>
                <a:tab pos="3456304" algn="l"/>
                <a:tab pos="5156200" algn="l"/>
                <a:tab pos="6047740" algn="l"/>
                <a:tab pos="6804025" algn="l"/>
                <a:tab pos="8672195" algn="l"/>
              </a:tabLst>
            </a:pPr>
            <a:r>
              <a:rPr sz="2400" spc="-5" dirty="0">
                <a:latin typeface="Times New Roman"/>
                <a:cs typeface="Times New Roman"/>
              </a:rPr>
              <a:t>Вс</a:t>
            </a:r>
            <a:r>
              <a:rPr sz="2400" spc="30" dirty="0">
                <a:latin typeface="Times New Roman"/>
                <a:cs typeface="Times New Roman"/>
              </a:rPr>
              <a:t>т</a:t>
            </a:r>
            <a:r>
              <a:rPr sz="2400" spc="-5" dirty="0">
                <a:latin typeface="Times New Roman"/>
                <a:cs typeface="Times New Roman"/>
              </a:rPr>
              <a:t>а</a:t>
            </a:r>
            <a:r>
              <a:rPr sz="2400" dirty="0">
                <a:latin typeface="Times New Roman"/>
                <a:cs typeface="Times New Roman"/>
              </a:rPr>
              <a:t>новити	для	цих	п</a:t>
            </a:r>
            <a:r>
              <a:rPr sz="2400" spc="-5" dirty="0">
                <a:latin typeface="Times New Roman"/>
                <a:cs typeface="Times New Roman"/>
              </a:rPr>
              <a:t>а</a:t>
            </a:r>
            <a:r>
              <a:rPr sz="2400" dirty="0">
                <a:latin typeface="Times New Roman"/>
                <a:cs typeface="Times New Roman"/>
              </a:rPr>
              <a:t>р</a:t>
            </a:r>
            <a:r>
              <a:rPr sz="2400" spc="-5" dirty="0">
                <a:latin typeface="Times New Roman"/>
                <a:cs typeface="Times New Roman"/>
              </a:rPr>
              <a:t>а</a:t>
            </a:r>
            <a:r>
              <a:rPr sz="2400" spc="5" dirty="0">
                <a:latin typeface="Times New Roman"/>
                <a:cs typeface="Times New Roman"/>
              </a:rPr>
              <a:t>м</a:t>
            </a:r>
            <a:r>
              <a:rPr sz="2400" spc="-5" dirty="0">
                <a:latin typeface="Times New Roman"/>
                <a:cs typeface="Times New Roman"/>
              </a:rPr>
              <a:t>е</a:t>
            </a:r>
            <a:r>
              <a:rPr sz="2400" spc="30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р</a:t>
            </a:r>
            <a:r>
              <a:rPr sz="2400" spc="-5" dirty="0">
                <a:latin typeface="Times New Roman"/>
                <a:cs typeface="Times New Roman"/>
              </a:rPr>
              <a:t>і</a:t>
            </a:r>
            <a:r>
              <a:rPr sz="2400" dirty="0">
                <a:latin typeface="Times New Roman"/>
                <a:cs typeface="Times New Roman"/>
              </a:rPr>
              <a:t>в	</a:t>
            </a:r>
            <a:r>
              <a:rPr sz="2400" spc="5" dirty="0">
                <a:latin typeface="Times New Roman"/>
                <a:cs typeface="Times New Roman"/>
              </a:rPr>
              <a:t>м</a:t>
            </a:r>
            <a:r>
              <a:rPr sz="2400" spc="-5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жі	</a:t>
            </a:r>
            <a:r>
              <a:rPr sz="2400" spc="5" dirty="0">
                <a:latin typeface="Times New Roman"/>
                <a:cs typeface="Times New Roman"/>
              </a:rPr>
              <a:t>м</a:t>
            </a:r>
            <a:r>
              <a:rPr sz="2400" spc="-5" dirty="0">
                <a:latin typeface="Times New Roman"/>
                <a:cs typeface="Times New Roman"/>
              </a:rPr>
              <a:t>і</a:t>
            </a:r>
            <a:r>
              <a:rPr sz="2400" dirty="0">
                <a:latin typeface="Times New Roman"/>
                <a:cs typeface="Times New Roman"/>
              </a:rPr>
              <a:t>ж	прийн</a:t>
            </a:r>
            <a:r>
              <a:rPr sz="2400" spc="-5" dirty="0">
                <a:latin typeface="Times New Roman"/>
                <a:cs typeface="Times New Roman"/>
              </a:rPr>
              <a:t>я</a:t>
            </a:r>
            <a:r>
              <a:rPr sz="2400" dirty="0">
                <a:latin typeface="Times New Roman"/>
                <a:cs typeface="Times New Roman"/>
              </a:rPr>
              <a:t>тним	і  </a:t>
            </a:r>
            <a:r>
              <a:rPr sz="2400" spc="-5" dirty="0">
                <a:latin typeface="Times New Roman"/>
                <a:cs typeface="Times New Roman"/>
              </a:rPr>
              <a:t>неприйнятним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значенням;</a:t>
            </a:r>
            <a:endParaRPr sz="2400">
              <a:latin typeface="Times New Roman"/>
              <a:cs typeface="Times New Roman"/>
            </a:endParaRPr>
          </a:p>
          <a:p>
            <a:pPr marL="194945" indent="-182880">
              <a:lnSpc>
                <a:spcPts val="2785"/>
              </a:lnSpc>
              <a:buFont typeface="Arial"/>
              <a:buChar char="•"/>
              <a:tabLst>
                <a:tab pos="195580" algn="l"/>
              </a:tabLst>
            </a:pPr>
            <a:r>
              <a:rPr sz="2400" spc="-20" dirty="0">
                <a:latin typeface="Times New Roman"/>
                <a:cs typeface="Times New Roman"/>
              </a:rPr>
              <a:t>Рекомендується </a:t>
            </a:r>
            <a:r>
              <a:rPr sz="2400" dirty="0">
                <a:latin typeface="Times New Roman"/>
                <a:cs typeface="Times New Roman"/>
              </a:rPr>
              <a:t>встановити </a:t>
            </a:r>
            <a:r>
              <a:rPr sz="2400" spc="-5" dirty="0">
                <a:latin typeface="Times New Roman"/>
                <a:cs typeface="Times New Roman"/>
              </a:rPr>
              <a:t>операційні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межі.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333500" cy="517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00312" y="4357687"/>
            <a:ext cx="5572125" cy="2219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8685" y="305307"/>
            <a:ext cx="5786120" cy="8851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1937385">
              <a:lnSpc>
                <a:spcPct val="101400"/>
              </a:lnSpc>
              <a:spcBef>
                <a:spcPts val="50"/>
              </a:spcBef>
            </a:pPr>
            <a:r>
              <a:rPr spc="-5" dirty="0">
                <a:solidFill>
                  <a:srgbClr val="AD4D12"/>
                </a:solidFill>
                <a:latin typeface="Times New Roman"/>
                <a:cs typeface="Times New Roman"/>
              </a:rPr>
              <a:t>Принцип </a:t>
            </a:r>
            <a:r>
              <a:rPr dirty="0">
                <a:solidFill>
                  <a:srgbClr val="AD4D12"/>
                </a:solidFill>
                <a:latin typeface="Times New Roman"/>
                <a:cs typeface="Times New Roman"/>
              </a:rPr>
              <a:t>4:  </a:t>
            </a:r>
            <a:r>
              <a:rPr spc="-10" dirty="0">
                <a:solidFill>
                  <a:srgbClr val="AD4D12"/>
                </a:solidFill>
                <a:latin typeface="Times New Roman"/>
                <a:cs typeface="Times New Roman"/>
              </a:rPr>
              <a:t>Встановити процедуру</a:t>
            </a:r>
            <a:r>
              <a:rPr spc="-45" dirty="0">
                <a:solidFill>
                  <a:srgbClr val="AD4D12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AD4D12"/>
                </a:solidFill>
                <a:latin typeface="Times New Roman"/>
                <a:cs typeface="Times New Roman"/>
              </a:rPr>
              <a:t>моніторингу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1157732"/>
            <a:ext cx="8712200" cy="4909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Чітка </a:t>
            </a:r>
            <a:r>
              <a:rPr sz="2400" spc="-5" dirty="0">
                <a:latin typeface="Times New Roman"/>
                <a:cs typeface="Times New Roman"/>
              </a:rPr>
              <a:t>процедура:</a:t>
            </a:r>
            <a:endParaRPr sz="2400">
              <a:latin typeface="Times New Roman"/>
              <a:cs typeface="Times New Roman"/>
            </a:endParaRPr>
          </a:p>
          <a:p>
            <a:pPr marL="266700" indent="-178435">
              <a:lnSpc>
                <a:spcPct val="100000"/>
              </a:lnSpc>
              <a:spcBef>
                <a:spcPts val="25"/>
              </a:spcBef>
              <a:buChar char="-"/>
              <a:tabLst>
                <a:tab pos="266700" algn="l"/>
              </a:tabLst>
            </a:pPr>
            <a:r>
              <a:rPr sz="2400" dirty="0">
                <a:latin typeface="Times New Roman"/>
                <a:cs typeface="Times New Roman"/>
              </a:rPr>
              <a:t>параметри що</a:t>
            </a:r>
            <a:r>
              <a:rPr sz="2400" spc="-5" dirty="0">
                <a:latin typeface="Times New Roman"/>
                <a:cs typeface="Times New Roman"/>
              </a:rPr>
              <a:t> вимірюються?</a:t>
            </a:r>
            <a:endParaRPr sz="2400">
              <a:latin typeface="Times New Roman"/>
              <a:cs typeface="Times New Roman"/>
            </a:endParaRPr>
          </a:p>
          <a:p>
            <a:pPr marL="266700" indent="-178435">
              <a:lnSpc>
                <a:spcPct val="100000"/>
              </a:lnSpc>
              <a:buChar char="-"/>
              <a:tabLst>
                <a:tab pos="266700" algn="l"/>
              </a:tabLst>
            </a:pPr>
            <a:r>
              <a:rPr sz="2400" dirty="0">
                <a:latin typeface="Times New Roman"/>
                <a:cs typeface="Times New Roman"/>
              </a:rPr>
              <a:t>критичні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межі?</a:t>
            </a:r>
            <a:endParaRPr sz="2400">
              <a:latin typeface="Times New Roman"/>
              <a:cs typeface="Times New Roman"/>
            </a:endParaRPr>
          </a:p>
          <a:p>
            <a:pPr marL="266700" indent="-178435">
              <a:lnSpc>
                <a:spcPct val="100000"/>
              </a:lnSpc>
              <a:spcBef>
                <a:spcPts val="20"/>
              </a:spcBef>
              <a:buChar char="-"/>
              <a:tabLst>
                <a:tab pos="266700" algn="l"/>
              </a:tabLst>
            </a:pPr>
            <a:r>
              <a:rPr sz="2400" spc="-10" dirty="0">
                <a:latin typeface="Times New Roman"/>
                <a:cs typeface="Times New Roman"/>
              </a:rPr>
              <a:t>частота </a:t>
            </a:r>
            <a:r>
              <a:rPr sz="2400" spc="-5" dirty="0">
                <a:latin typeface="Times New Roman"/>
                <a:cs typeface="Times New Roman"/>
              </a:rPr>
              <a:t>проведення? </a:t>
            </a:r>
            <a:r>
              <a:rPr sz="2400" spc="-25" dirty="0">
                <a:latin typeface="Times New Roman"/>
                <a:cs typeface="Times New Roman"/>
              </a:rPr>
              <a:t>хто?</a:t>
            </a:r>
            <a:endParaRPr sz="2400">
              <a:latin typeface="Times New Roman"/>
              <a:cs typeface="Times New Roman"/>
            </a:endParaRPr>
          </a:p>
          <a:p>
            <a:pPr marL="266700" indent="-178435">
              <a:lnSpc>
                <a:spcPts val="2845"/>
              </a:lnSpc>
              <a:spcBef>
                <a:spcPts val="25"/>
              </a:spcBef>
              <a:buChar char="-"/>
              <a:tabLst>
                <a:tab pos="266700" algn="l"/>
              </a:tabLst>
            </a:pPr>
            <a:r>
              <a:rPr sz="2400" spc="-5" dirty="0">
                <a:latin typeface="Times New Roman"/>
                <a:cs typeface="Times New Roman"/>
              </a:rPr>
              <a:t>заміна </a:t>
            </a:r>
            <a:r>
              <a:rPr sz="2400" spc="-15" dirty="0">
                <a:latin typeface="Times New Roman"/>
                <a:cs typeface="Times New Roman"/>
              </a:rPr>
              <a:t>виконавця?</a:t>
            </a:r>
            <a:r>
              <a:rPr sz="2400" spc="-10" dirty="0">
                <a:latin typeface="Times New Roman"/>
                <a:cs typeface="Times New Roman"/>
              </a:rPr>
              <a:t> записи?</a:t>
            </a:r>
            <a:endParaRPr sz="2400">
              <a:latin typeface="Times New Roman"/>
              <a:cs typeface="Times New Roman"/>
            </a:endParaRPr>
          </a:p>
          <a:p>
            <a:pPr marL="266700" indent="-178435">
              <a:lnSpc>
                <a:spcPts val="2845"/>
              </a:lnSpc>
              <a:buChar char="-"/>
              <a:tabLst>
                <a:tab pos="266700" algn="l"/>
              </a:tabLst>
            </a:pPr>
            <a:r>
              <a:rPr sz="2400" spc="-15" dirty="0">
                <a:latin typeface="Times New Roman"/>
                <a:cs typeface="Times New Roman"/>
              </a:rPr>
              <a:t>навчання виконавців? </a:t>
            </a:r>
            <a:r>
              <a:rPr sz="2400" spc="-10" dirty="0">
                <a:latin typeface="Times New Roman"/>
                <a:cs typeface="Times New Roman"/>
              </a:rPr>
              <a:t>перевірка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записів?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>
              <a:latin typeface="Times New Roman"/>
              <a:cs typeface="Times New Roman"/>
            </a:endParaRPr>
          </a:p>
          <a:p>
            <a:pPr marL="88265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Моніторинг </a:t>
            </a:r>
            <a:r>
              <a:rPr sz="2400" spc="-25" dirty="0">
                <a:latin typeface="Times New Roman"/>
                <a:cs typeface="Times New Roman"/>
              </a:rPr>
              <a:t>може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бути:</a:t>
            </a:r>
            <a:endParaRPr sz="2400">
              <a:latin typeface="Times New Roman"/>
              <a:cs typeface="Times New Roman"/>
            </a:endParaRPr>
          </a:p>
          <a:p>
            <a:pPr marL="652145" indent="-64008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652145" algn="l"/>
                <a:tab pos="652780" algn="l"/>
                <a:tab pos="5895975" algn="l"/>
              </a:tabLst>
            </a:pPr>
            <a:r>
              <a:rPr sz="2400" spc="5" dirty="0">
                <a:latin typeface="Times New Roman"/>
                <a:cs typeface="Times New Roman"/>
              </a:rPr>
              <a:t>Постійний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автоматичне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вимірювання	</a:t>
            </a:r>
            <a:r>
              <a:rPr sz="2400" dirty="0">
                <a:latin typeface="Times New Roman"/>
                <a:cs typeface="Times New Roman"/>
              </a:rPr>
              <a:t>і</a:t>
            </a:r>
            <a:r>
              <a:rPr sz="2400" spc="-10" dirty="0">
                <a:latin typeface="Times New Roman"/>
                <a:cs typeface="Times New Roman"/>
              </a:rPr>
              <a:t> записи;</a:t>
            </a:r>
            <a:endParaRPr sz="2400">
              <a:latin typeface="Times New Roman"/>
              <a:cs typeface="Times New Roman"/>
            </a:endParaRPr>
          </a:p>
          <a:p>
            <a:pPr marL="652145" indent="-64008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652145" algn="l"/>
                <a:tab pos="652780" algn="l"/>
              </a:tabLst>
            </a:pPr>
            <a:r>
              <a:rPr sz="2400" spc="-10" dirty="0">
                <a:latin typeface="Times New Roman"/>
                <a:cs typeface="Times New Roman"/>
              </a:rPr>
              <a:t>Періодичний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5" dirty="0">
                <a:latin typeface="Times New Roman"/>
                <a:cs typeface="Times New Roman"/>
              </a:rPr>
              <a:t>відбір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зразків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>
              <a:latin typeface="Times New Roman"/>
              <a:cs typeface="Times New Roman"/>
            </a:endParaRPr>
          </a:p>
          <a:p>
            <a:pPr marL="1979930" marR="5080" indent="-1694180">
              <a:lnSpc>
                <a:spcPct val="101400"/>
              </a:lnSpc>
            </a:pPr>
            <a:r>
              <a:rPr sz="2800" b="1" i="1" spc="-25" dirty="0">
                <a:latin typeface="Times New Roman"/>
                <a:cs typeface="Times New Roman"/>
              </a:rPr>
              <a:t>Мета </a:t>
            </a:r>
            <a:r>
              <a:rPr sz="2800" b="1" i="1" spc="-10" dirty="0">
                <a:latin typeface="Times New Roman"/>
                <a:cs typeface="Times New Roman"/>
              </a:rPr>
              <a:t>моніторингу </a:t>
            </a:r>
            <a:r>
              <a:rPr sz="2800" b="1" i="1" dirty="0">
                <a:latin typeface="Times New Roman"/>
                <a:cs typeface="Times New Roman"/>
              </a:rPr>
              <a:t>– </a:t>
            </a:r>
            <a:r>
              <a:rPr sz="2800" b="1" i="1" spc="-10" dirty="0">
                <a:latin typeface="Times New Roman"/>
                <a:cs typeface="Times New Roman"/>
              </a:rPr>
              <a:t>пересвідчитися, </a:t>
            </a:r>
            <a:r>
              <a:rPr sz="2800" b="1" i="1" dirty="0">
                <a:latin typeface="Times New Roman"/>
                <a:cs typeface="Times New Roman"/>
              </a:rPr>
              <a:t>що </a:t>
            </a:r>
            <a:r>
              <a:rPr sz="2800" b="1" i="1" spc="-20" dirty="0">
                <a:latin typeface="Times New Roman"/>
                <a:cs typeface="Times New Roman"/>
              </a:rPr>
              <a:t>контрольні  заходи </a:t>
            </a:r>
            <a:r>
              <a:rPr sz="2800" b="1" i="1" spc="-15" dirty="0">
                <a:latin typeface="Times New Roman"/>
                <a:cs typeface="Times New Roman"/>
              </a:rPr>
              <a:t>виконуються</a:t>
            </a:r>
            <a:r>
              <a:rPr sz="2800" b="1" i="1" spc="15" dirty="0">
                <a:latin typeface="Times New Roman"/>
                <a:cs typeface="Times New Roman"/>
              </a:rPr>
              <a:t> </a:t>
            </a:r>
            <a:r>
              <a:rPr sz="2800" b="1" i="1" spc="-5" dirty="0">
                <a:latin typeface="Times New Roman"/>
                <a:cs typeface="Times New Roman"/>
              </a:rPr>
              <a:t>правильно.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333500" cy="517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29312" y="1357312"/>
            <a:ext cx="2928937" cy="2620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00642" y="521714"/>
            <a:ext cx="39420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AD4D12"/>
                </a:solidFill>
                <a:latin typeface="Times New Roman"/>
                <a:cs typeface="Times New Roman"/>
              </a:rPr>
              <a:t>Параметри</a:t>
            </a:r>
            <a:r>
              <a:rPr spc="-50" dirty="0">
                <a:solidFill>
                  <a:srgbClr val="AD4D12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AD4D12"/>
                </a:solidFill>
                <a:latin typeface="Times New Roman"/>
                <a:cs typeface="Times New Roman"/>
              </a:rPr>
              <a:t>моніторингу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953515"/>
            <a:ext cx="8985885" cy="14827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just">
              <a:lnSpc>
                <a:spcPct val="99400"/>
              </a:lnSpc>
              <a:spcBef>
                <a:spcPts val="114"/>
              </a:spcBef>
            </a:pPr>
            <a:r>
              <a:rPr sz="2400" dirty="0">
                <a:latin typeface="Times New Roman"/>
                <a:cs typeface="Times New Roman"/>
              </a:rPr>
              <a:t>Параметри </a:t>
            </a:r>
            <a:r>
              <a:rPr sz="2400" spc="-5" dirty="0">
                <a:latin typeface="Times New Roman"/>
                <a:cs typeface="Times New Roman"/>
              </a:rPr>
              <a:t>моніторингу </a:t>
            </a:r>
            <a:r>
              <a:rPr sz="2400" dirty="0">
                <a:latin typeface="Times New Roman"/>
                <a:cs typeface="Times New Roman"/>
              </a:rPr>
              <a:t>- </a:t>
            </a:r>
            <a:r>
              <a:rPr sz="2400" spc="-10" dirty="0">
                <a:latin typeface="Times New Roman"/>
                <a:cs typeface="Times New Roman"/>
              </a:rPr>
              <a:t>показники технологічного </a:t>
            </a:r>
            <a:r>
              <a:rPr sz="2400" dirty="0">
                <a:latin typeface="Times New Roman"/>
                <a:cs typeface="Times New Roman"/>
              </a:rPr>
              <a:t>процесу </a:t>
            </a:r>
            <a:r>
              <a:rPr sz="2400" spc="5" dirty="0">
                <a:latin typeface="Times New Roman"/>
                <a:cs typeface="Times New Roman"/>
              </a:rPr>
              <a:t>чи  </a:t>
            </a:r>
            <a:r>
              <a:rPr sz="2400" spc="-15" dirty="0">
                <a:latin typeface="Times New Roman"/>
                <a:cs typeface="Times New Roman"/>
              </a:rPr>
              <a:t>харчових продуктів </a:t>
            </a:r>
            <a:r>
              <a:rPr sz="2400" spc="-10" dirty="0">
                <a:latin typeface="Times New Roman"/>
                <a:cs typeface="Times New Roman"/>
              </a:rPr>
              <a:t>(температура, </a:t>
            </a:r>
            <a:r>
              <a:rPr sz="2400" spc="-5" dirty="0">
                <a:latin typeface="Times New Roman"/>
                <a:cs typeface="Times New Roman"/>
              </a:rPr>
              <a:t>час, </a:t>
            </a:r>
            <a:r>
              <a:rPr sz="2400" dirty="0">
                <a:latin typeface="Times New Roman"/>
                <a:cs typeface="Times New Roman"/>
              </a:rPr>
              <a:t>рН, </a:t>
            </a:r>
            <a:r>
              <a:rPr sz="2400" spc="-10" dirty="0">
                <a:latin typeface="Times New Roman"/>
                <a:cs typeface="Times New Roman"/>
              </a:rPr>
              <a:t>вміст вологи,  </a:t>
            </a:r>
            <a:r>
              <a:rPr sz="2400" spc="-15" dirty="0">
                <a:latin typeface="Times New Roman"/>
                <a:cs typeface="Times New Roman"/>
              </a:rPr>
              <a:t>консервантів </a:t>
            </a:r>
            <a:r>
              <a:rPr sz="2400" spc="-10" dirty="0">
                <a:latin typeface="Times New Roman"/>
                <a:cs typeface="Times New Roman"/>
              </a:rPr>
              <a:t>тощо) </a:t>
            </a:r>
            <a:r>
              <a:rPr sz="2400" spc="-5" dirty="0">
                <a:latin typeface="Times New Roman"/>
                <a:cs typeface="Times New Roman"/>
              </a:rPr>
              <a:t>або органолептичні </a:t>
            </a:r>
            <a:r>
              <a:rPr sz="2400" spc="-10" dirty="0">
                <a:latin typeface="Times New Roman"/>
                <a:cs typeface="Times New Roman"/>
              </a:rPr>
              <a:t>показники (зміна </a:t>
            </a:r>
            <a:r>
              <a:rPr sz="2400" spc="-30" dirty="0">
                <a:latin typeface="Times New Roman"/>
                <a:cs typeface="Times New Roman"/>
              </a:rPr>
              <a:t>кольору  </a:t>
            </a:r>
            <a:r>
              <a:rPr sz="2400" spc="-10" dirty="0">
                <a:latin typeface="Times New Roman"/>
                <a:cs typeface="Times New Roman"/>
              </a:rPr>
              <a:t>тощо).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2782315"/>
            <a:ext cx="2766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0915" algn="l"/>
              </a:tabLst>
            </a:pPr>
            <a:r>
              <a:rPr sz="2400" dirty="0">
                <a:latin typeface="Times New Roman"/>
                <a:cs typeface="Times New Roman"/>
              </a:rPr>
              <a:t>Для	ви</a:t>
            </a:r>
            <a:r>
              <a:rPr sz="2400" spc="-130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ори</a:t>
            </a:r>
            <a:r>
              <a:rPr sz="2400" spc="-5" dirty="0">
                <a:latin typeface="Times New Roman"/>
                <a:cs typeface="Times New Roman"/>
              </a:rPr>
              <a:t>с</a:t>
            </a:r>
            <a:r>
              <a:rPr sz="2400" spc="30" dirty="0">
                <a:latin typeface="Times New Roman"/>
                <a:cs typeface="Times New Roman"/>
              </a:rPr>
              <a:t>т</a:t>
            </a:r>
            <a:r>
              <a:rPr sz="2400" spc="-5" dirty="0">
                <a:latin typeface="Times New Roman"/>
                <a:cs typeface="Times New Roman"/>
              </a:rPr>
              <a:t>а</a:t>
            </a:r>
            <a:r>
              <a:rPr sz="2400" dirty="0">
                <a:latin typeface="Times New Roman"/>
                <a:cs typeface="Times New Roman"/>
              </a:rPr>
              <a:t>ння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2782315"/>
            <a:ext cx="59785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1284605" algn="l"/>
              </a:tabLst>
            </a:pPr>
            <a:r>
              <a:rPr sz="2400" spc="30" dirty="0">
                <a:latin typeface="Times New Roman"/>
                <a:cs typeface="Times New Roman"/>
              </a:rPr>
              <a:t>т</a:t>
            </a:r>
            <a:r>
              <a:rPr sz="2400" spc="-5" dirty="0">
                <a:latin typeface="Times New Roman"/>
                <a:cs typeface="Times New Roman"/>
              </a:rPr>
              <a:t>а</a:t>
            </a:r>
            <a:r>
              <a:rPr sz="2400" spc="-130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-60" dirty="0">
                <a:latin typeface="Times New Roman"/>
                <a:cs typeface="Times New Roman"/>
              </a:rPr>
              <a:t>г</a:t>
            </a:r>
            <a:r>
              <a:rPr sz="2400" dirty="0">
                <a:latin typeface="Times New Roman"/>
                <a:cs typeface="Times New Roman"/>
              </a:rPr>
              <a:t>о	</a:t>
            </a:r>
            <a:r>
              <a:rPr sz="2400" b="1" dirty="0">
                <a:latin typeface="Times New Roman"/>
                <a:cs typeface="Times New Roman"/>
              </a:rPr>
              <a:t>парам</a:t>
            </a:r>
            <a:r>
              <a:rPr sz="2400" b="1" spc="-5" dirty="0">
                <a:latin typeface="Times New Roman"/>
                <a:cs typeface="Times New Roman"/>
              </a:rPr>
              <a:t>е</a:t>
            </a:r>
            <a:r>
              <a:rPr sz="2400" b="1" spc="25" dirty="0">
                <a:latin typeface="Times New Roman"/>
                <a:cs typeface="Times New Roman"/>
              </a:rPr>
              <a:t>т</a:t>
            </a:r>
            <a:r>
              <a:rPr sz="2400" b="1" dirty="0">
                <a:latin typeface="Times New Roman"/>
                <a:cs typeface="Times New Roman"/>
              </a:rPr>
              <a:t>ра</a:t>
            </a:r>
            <a:endParaRPr sz="2400">
              <a:latin typeface="Times New Roman"/>
              <a:cs typeface="Times New Roman"/>
            </a:endParaRPr>
          </a:p>
          <a:p>
            <a:pPr marR="77470" algn="r">
              <a:lnSpc>
                <a:spcPct val="100000"/>
              </a:lnSpc>
              <a:tabLst>
                <a:tab pos="2120900" algn="l"/>
                <a:tab pos="2846070" algn="l"/>
                <a:tab pos="4408170" algn="l"/>
              </a:tabLst>
            </a:pPr>
            <a:r>
              <a:rPr sz="2400" b="1" i="1" spc="-40" dirty="0">
                <a:solidFill>
                  <a:srgbClr val="FF0000"/>
                </a:solidFill>
                <a:latin typeface="Times New Roman"/>
                <a:cs typeface="Times New Roman"/>
              </a:rPr>
              <a:t>т</a:t>
            </a:r>
            <a:r>
              <a:rPr sz="2400" b="1" i="1" spc="-65" dirty="0">
                <a:solidFill>
                  <a:srgbClr val="FF0000"/>
                </a:solidFill>
                <a:latin typeface="Times New Roman"/>
                <a:cs typeface="Times New Roman"/>
              </a:rPr>
              <a:t>е</a:t>
            </a:r>
            <a:r>
              <a:rPr sz="240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м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п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е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ра</a:t>
            </a:r>
            <a:r>
              <a:rPr sz="2400" b="1" i="1" spc="-65" dirty="0">
                <a:solidFill>
                  <a:srgbClr val="FF0000"/>
                </a:solidFill>
                <a:latin typeface="Times New Roman"/>
                <a:cs typeface="Times New Roman"/>
              </a:rPr>
              <a:t>т</a:t>
            </a:r>
            <a:r>
              <a:rPr sz="2400" b="1" i="1" spc="-35" dirty="0">
                <a:solidFill>
                  <a:srgbClr val="FF0000"/>
                </a:solidFill>
                <a:latin typeface="Times New Roman"/>
                <a:cs typeface="Times New Roman"/>
              </a:rPr>
              <a:t>у</a:t>
            </a:r>
            <a:r>
              <a:rPr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ра	</a:t>
            </a:r>
            <a:r>
              <a:rPr sz="2400" dirty="0">
                <a:latin typeface="Times New Roman"/>
                <a:cs typeface="Times New Roman"/>
              </a:rPr>
              <a:t>для	знищ</a:t>
            </a:r>
            <a:r>
              <a:rPr sz="2400" spc="-5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ння	п</a:t>
            </a:r>
            <a:r>
              <a:rPr sz="2400" spc="-65" dirty="0">
                <a:latin typeface="Times New Roman"/>
                <a:cs typeface="Times New Roman"/>
              </a:rPr>
              <a:t>а</a:t>
            </a:r>
            <a:r>
              <a:rPr sz="2400" spc="-35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-30" dirty="0">
                <a:latin typeface="Times New Roman"/>
                <a:cs typeface="Times New Roman"/>
              </a:rPr>
              <a:t>г</a:t>
            </a:r>
            <a:r>
              <a:rPr sz="2400" spc="-5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нних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36461" y="2782315"/>
            <a:ext cx="28276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2729">
              <a:lnSpc>
                <a:spcPct val="100000"/>
              </a:lnSpc>
              <a:spcBef>
                <a:spcPts val="100"/>
              </a:spcBef>
              <a:tabLst>
                <a:tab pos="2371725" algn="l"/>
                <a:tab pos="2527300" algn="l"/>
              </a:tabLst>
            </a:pPr>
            <a:r>
              <a:rPr sz="2400" b="1" spc="-30" dirty="0">
                <a:latin typeface="Times New Roman"/>
                <a:cs typeface="Times New Roman"/>
              </a:rPr>
              <a:t>м</a:t>
            </a:r>
            <a:r>
              <a:rPr sz="2400" b="1" dirty="0">
                <a:latin typeface="Times New Roman"/>
                <a:cs typeface="Times New Roman"/>
              </a:rPr>
              <a:t>о</a:t>
            </a:r>
            <a:r>
              <a:rPr sz="2400" b="1" spc="5" dirty="0">
                <a:latin typeface="Times New Roman"/>
                <a:cs typeface="Times New Roman"/>
              </a:rPr>
              <a:t>н</a:t>
            </a:r>
            <a:r>
              <a:rPr sz="2400" b="1" spc="-5" dirty="0">
                <a:latin typeface="Times New Roman"/>
                <a:cs typeface="Times New Roman"/>
              </a:rPr>
              <a:t>і</a:t>
            </a:r>
            <a:r>
              <a:rPr sz="2400" b="1" spc="-40" dirty="0">
                <a:latin typeface="Times New Roman"/>
                <a:cs typeface="Times New Roman"/>
              </a:rPr>
              <a:t>т</a:t>
            </a:r>
            <a:r>
              <a:rPr sz="2400" b="1" dirty="0">
                <a:latin typeface="Times New Roman"/>
                <a:cs typeface="Times New Roman"/>
              </a:rPr>
              <a:t>орин</a:t>
            </a:r>
            <a:r>
              <a:rPr sz="2400" b="1" spc="-5" dirty="0">
                <a:latin typeface="Times New Roman"/>
                <a:cs typeface="Times New Roman"/>
              </a:rPr>
              <a:t>гу</a:t>
            </a:r>
            <a:r>
              <a:rPr sz="2400" dirty="0">
                <a:latin typeface="Times New Roman"/>
                <a:cs typeface="Times New Roman"/>
              </a:rPr>
              <a:t>,		</a:t>
            </a:r>
            <a:r>
              <a:rPr sz="2400" spc="-5" dirty="0">
                <a:latin typeface="Times New Roman"/>
                <a:cs typeface="Times New Roman"/>
              </a:rPr>
              <a:t>як  </a:t>
            </a:r>
            <a:r>
              <a:rPr sz="2400" spc="5" dirty="0">
                <a:latin typeface="Times New Roman"/>
                <a:cs typeface="Times New Roman"/>
              </a:rPr>
              <a:t>м</a:t>
            </a:r>
            <a:r>
              <a:rPr sz="2400" spc="-5" dirty="0">
                <a:latin typeface="Times New Roman"/>
                <a:cs typeface="Times New Roman"/>
              </a:rPr>
              <a:t>ік</a:t>
            </a:r>
            <a:r>
              <a:rPr sz="2400" dirty="0">
                <a:latin typeface="Times New Roman"/>
                <a:cs typeface="Times New Roman"/>
              </a:rPr>
              <a:t>роорг</a:t>
            </a:r>
            <a:r>
              <a:rPr sz="2400" spc="-5" dirty="0">
                <a:latin typeface="Times New Roman"/>
                <a:cs typeface="Times New Roman"/>
              </a:rPr>
              <a:t>а</a:t>
            </a:r>
            <a:r>
              <a:rPr sz="2400" dirty="0">
                <a:latin typeface="Times New Roman"/>
                <a:cs typeface="Times New Roman"/>
              </a:rPr>
              <a:t>н</a:t>
            </a:r>
            <a:r>
              <a:rPr sz="2400" spc="-5" dirty="0">
                <a:latin typeface="Times New Roman"/>
                <a:cs typeface="Times New Roman"/>
              </a:rPr>
              <a:t>і</a:t>
            </a:r>
            <a:r>
              <a:rPr sz="2400" spc="-35" dirty="0">
                <a:latin typeface="Times New Roman"/>
                <a:cs typeface="Times New Roman"/>
              </a:rPr>
              <a:t>з</a:t>
            </a:r>
            <a:r>
              <a:rPr sz="2400" spc="5" dirty="0">
                <a:latin typeface="Times New Roman"/>
                <a:cs typeface="Times New Roman"/>
              </a:rPr>
              <a:t>м</a:t>
            </a:r>
            <a:r>
              <a:rPr sz="2400" spc="-5" dirty="0">
                <a:latin typeface="Times New Roman"/>
                <a:cs typeface="Times New Roman"/>
              </a:rPr>
              <a:t>і</a:t>
            </a:r>
            <a:r>
              <a:rPr sz="2400" dirty="0">
                <a:latin typeface="Times New Roman"/>
                <a:cs typeface="Times New Roman"/>
              </a:rPr>
              <a:t>в	</a:t>
            </a:r>
            <a:r>
              <a:rPr sz="2400" spc="-5" dirty="0">
                <a:latin typeface="Times New Roman"/>
                <a:cs typeface="Times New Roman"/>
              </a:rPr>
              <a:t>а</a:t>
            </a:r>
            <a:r>
              <a:rPr sz="2400" dirty="0">
                <a:latin typeface="Times New Roman"/>
                <a:cs typeface="Times New Roman"/>
              </a:rPr>
              <a:t>бо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3504692"/>
            <a:ext cx="8985250" cy="11290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00800"/>
              </a:lnSpc>
              <a:spcBef>
                <a:spcPts val="75"/>
              </a:spcBef>
            </a:pPr>
            <a:r>
              <a:rPr sz="2400" spc="-20" dirty="0">
                <a:latin typeface="Times New Roman"/>
                <a:cs typeface="Times New Roman"/>
              </a:rPr>
              <a:t>контролю </a:t>
            </a:r>
            <a:r>
              <a:rPr sz="2400" dirty="0">
                <a:latin typeface="Times New Roman"/>
                <a:cs typeface="Times New Roman"/>
              </a:rPr>
              <a:t>за </a:t>
            </a:r>
            <a:r>
              <a:rPr sz="2400" spc="-5" dirty="0">
                <a:latin typeface="Times New Roman"/>
                <a:cs typeface="Times New Roman"/>
              </a:rPr>
              <a:t>їхнім ростом, </a:t>
            </a:r>
            <a:r>
              <a:rPr sz="2400" spc="-15" dirty="0">
                <a:latin typeface="Times New Roman"/>
                <a:cs typeface="Times New Roman"/>
              </a:rPr>
              <a:t>необхідно його </a:t>
            </a:r>
            <a:r>
              <a:rPr sz="2400" spc="-10" dirty="0">
                <a:latin typeface="Times New Roman"/>
                <a:cs typeface="Times New Roman"/>
              </a:rPr>
              <a:t>поєднувати </a:t>
            </a:r>
            <a:r>
              <a:rPr sz="2400" spc="-25" dirty="0">
                <a:latin typeface="Times New Roman"/>
                <a:cs typeface="Times New Roman"/>
              </a:rPr>
              <a:t>(комбінувати)  </a:t>
            </a:r>
            <a:r>
              <a:rPr sz="2400" dirty="0">
                <a:latin typeface="Times New Roman"/>
                <a:cs typeface="Times New Roman"/>
              </a:rPr>
              <a:t>з </a:t>
            </a:r>
            <a:r>
              <a:rPr sz="2400" b="1" i="1" spc="-15" dirty="0">
                <a:solidFill>
                  <a:srgbClr val="FF0000"/>
                </a:solidFill>
                <a:latin typeface="Times New Roman"/>
                <a:cs typeface="Times New Roman"/>
              </a:rPr>
              <a:t>параметром </a:t>
            </a:r>
            <a:r>
              <a:rPr sz="24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часу </a:t>
            </a:r>
            <a:r>
              <a:rPr sz="2400" dirty="0">
                <a:latin typeface="Times New Roman"/>
                <a:cs typeface="Times New Roman"/>
              </a:rPr>
              <a:t>(тривалістю </a:t>
            </a:r>
            <a:r>
              <a:rPr sz="2400" spc="-15" dirty="0">
                <a:latin typeface="Times New Roman"/>
                <a:cs typeface="Times New Roman"/>
              </a:rPr>
              <a:t>перебування </a:t>
            </a:r>
            <a:r>
              <a:rPr sz="2400" spc="-20" dirty="0">
                <a:latin typeface="Times New Roman"/>
                <a:cs typeface="Times New Roman"/>
              </a:rPr>
              <a:t>харчового продукту </a:t>
            </a:r>
            <a:r>
              <a:rPr sz="2400" dirty="0">
                <a:latin typeface="Times New Roman"/>
                <a:cs typeface="Times New Roman"/>
              </a:rPr>
              <a:t>в  </a:t>
            </a:r>
            <a:r>
              <a:rPr sz="2400" spc="-15" dirty="0">
                <a:latin typeface="Times New Roman"/>
                <a:cs typeface="Times New Roman"/>
              </a:rPr>
              <a:t>умовах </a:t>
            </a:r>
            <a:r>
              <a:rPr sz="2400" spc="-5" dirty="0">
                <a:latin typeface="Times New Roman"/>
                <a:cs typeface="Times New Roman"/>
              </a:rPr>
              <a:t>певної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температури)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333500" cy="517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14875" y="4929187"/>
            <a:ext cx="3714750" cy="981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8385" y="137666"/>
            <a:ext cx="7546340" cy="1303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AD4D12"/>
                </a:solidFill>
                <a:latin typeface="Times New Roman"/>
                <a:cs typeface="Times New Roman"/>
              </a:rPr>
              <a:t>Принцип</a:t>
            </a:r>
            <a:r>
              <a:rPr spc="-10" dirty="0">
                <a:solidFill>
                  <a:srgbClr val="AD4D12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AD4D12"/>
                </a:solidFill>
                <a:latin typeface="Times New Roman"/>
                <a:cs typeface="Times New Roman"/>
              </a:rPr>
              <a:t>5:</a:t>
            </a:r>
          </a:p>
          <a:p>
            <a:pPr marL="12700" marR="5080" algn="ctr">
              <a:lnSpc>
                <a:spcPts val="3310"/>
              </a:lnSpc>
              <a:spcBef>
                <a:spcPts val="175"/>
              </a:spcBef>
            </a:pPr>
            <a:r>
              <a:rPr spc="-10" dirty="0">
                <a:solidFill>
                  <a:srgbClr val="AD4D12"/>
                </a:solidFill>
                <a:latin typeface="Times New Roman"/>
                <a:cs typeface="Times New Roman"/>
              </a:rPr>
              <a:t>Встановити </a:t>
            </a:r>
            <a:r>
              <a:rPr spc="-5" dirty="0">
                <a:solidFill>
                  <a:srgbClr val="AD4D12"/>
                </a:solidFill>
                <a:latin typeface="Times New Roman"/>
                <a:cs typeface="Times New Roman"/>
              </a:rPr>
              <a:t>коригувальні дії, </a:t>
            </a:r>
            <a:r>
              <a:rPr spc="-20" dirty="0">
                <a:solidFill>
                  <a:srgbClr val="AD4D12"/>
                </a:solidFill>
                <a:latin typeface="Times New Roman"/>
                <a:cs typeface="Times New Roman"/>
              </a:rPr>
              <a:t>коли </a:t>
            </a:r>
            <a:r>
              <a:rPr spc="-10" dirty="0">
                <a:solidFill>
                  <a:srgbClr val="AD4D12"/>
                </a:solidFill>
                <a:latin typeface="Times New Roman"/>
                <a:cs typeface="Times New Roman"/>
              </a:rPr>
              <a:t>моніторинг  </a:t>
            </a:r>
            <a:r>
              <a:rPr spc="-20" dirty="0">
                <a:solidFill>
                  <a:srgbClr val="AD4D12"/>
                </a:solidFill>
                <a:latin typeface="Times New Roman"/>
                <a:cs typeface="Times New Roman"/>
              </a:rPr>
              <a:t>показує </a:t>
            </a:r>
            <a:r>
              <a:rPr spc="-5" dirty="0">
                <a:solidFill>
                  <a:srgbClr val="AD4D12"/>
                </a:solidFill>
                <a:latin typeface="Times New Roman"/>
                <a:cs typeface="Times New Roman"/>
              </a:rPr>
              <a:t>відхилення від критичних</a:t>
            </a:r>
            <a:r>
              <a:rPr spc="10" dirty="0">
                <a:solidFill>
                  <a:srgbClr val="AD4D12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AD4D12"/>
                </a:solidFill>
                <a:latin typeface="Times New Roman"/>
                <a:cs typeface="Times New Roman"/>
              </a:rPr>
              <a:t>меж.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6615">
              <a:lnSpc>
                <a:spcPct val="100000"/>
              </a:lnSpc>
              <a:spcBef>
                <a:spcPts val="100"/>
              </a:spcBef>
            </a:pPr>
            <a:r>
              <a:rPr dirty="0"/>
              <a:t>Що </a:t>
            </a:r>
            <a:r>
              <a:rPr spc="-20" dirty="0"/>
              <a:t>визначає </a:t>
            </a:r>
            <a:r>
              <a:rPr spc="-5" dirty="0"/>
              <a:t>процедура </a:t>
            </a:r>
            <a:r>
              <a:rPr dirty="0"/>
              <a:t>з </a:t>
            </a:r>
            <a:r>
              <a:rPr spc="-15" dirty="0"/>
              <a:t>коригувальних </a:t>
            </a:r>
            <a:r>
              <a:rPr spc="-5" dirty="0"/>
              <a:t>дій:</a:t>
            </a:r>
          </a:p>
          <a:p>
            <a:pPr marL="12700" marR="225425">
              <a:lnSpc>
                <a:spcPct val="102299"/>
              </a:lnSpc>
              <a:spcBef>
                <a:spcPts val="80"/>
              </a:spcBef>
              <a:buSzPct val="107692"/>
              <a:buFont typeface="Arial"/>
              <a:buChar char="•"/>
              <a:tabLst>
                <a:tab pos="225425" algn="l"/>
              </a:tabLst>
            </a:pPr>
            <a:r>
              <a:rPr sz="2600" spc="-20" dirty="0"/>
              <a:t>компетенцію, </a:t>
            </a:r>
            <a:r>
              <a:rPr sz="2600" spc="-5" dirty="0"/>
              <a:t>відповідальність </a:t>
            </a:r>
            <a:r>
              <a:rPr sz="2600" spc="15" dirty="0"/>
              <a:t>та </a:t>
            </a:r>
            <a:r>
              <a:rPr sz="2600" dirty="0"/>
              <a:t>належні </a:t>
            </a:r>
            <a:r>
              <a:rPr sz="2600" spc="-10" dirty="0"/>
              <a:t>повноваження  </a:t>
            </a:r>
            <a:r>
              <a:rPr sz="2600" spc="-5" dirty="0"/>
              <a:t>персоналу;</a:t>
            </a:r>
            <a:endParaRPr sz="2600"/>
          </a:p>
          <a:p>
            <a:pPr marL="12700" marR="129539">
              <a:lnSpc>
                <a:spcPts val="3220"/>
              </a:lnSpc>
              <a:buFont typeface="Arial"/>
              <a:buChar char="•"/>
              <a:tabLst>
                <a:tab pos="211454" algn="l"/>
              </a:tabLst>
            </a:pPr>
            <a:r>
              <a:rPr sz="2600" spc="-20" dirty="0"/>
              <a:t>корекції, </a:t>
            </a:r>
            <a:r>
              <a:rPr sz="2600" spc="-5" dirty="0"/>
              <a:t>які потрібно </a:t>
            </a:r>
            <a:r>
              <a:rPr sz="2600" spc="-10" dirty="0"/>
              <a:t>впровадити, </a:t>
            </a:r>
            <a:r>
              <a:rPr sz="2600" spc="-5" dirty="0"/>
              <a:t>щоб </a:t>
            </a:r>
            <a:r>
              <a:rPr sz="2600" dirty="0"/>
              <a:t>привести ККТ </a:t>
            </a:r>
            <a:r>
              <a:rPr sz="2600" spc="-5" dirty="0"/>
              <a:t>під  </a:t>
            </a:r>
            <a:r>
              <a:rPr sz="2600" spc="-20" dirty="0"/>
              <a:t>контроль;</a:t>
            </a:r>
            <a:endParaRPr sz="2600"/>
          </a:p>
          <a:p>
            <a:pPr marL="210820" indent="-198755">
              <a:lnSpc>
                <a:spcPts val="2955"/>
              </a:lnSpc>
              <a:buFont typeface="Arial"/>
              <a:buChar char="•"/>
              <a:tabLst>
                <a:tab pos="211454" algn="l"/>
              </a:tabLst>
            </a:pPr>
            <a:r>
              <a:rPr sz="2600" spc="-20" dirty="0"/>
              <a:t>поводження </a:t>
            </a:r>
            <a:r>
              <a:rPr sz="2600" dirty="0"/>
              <a:t>з </a:t>
            </a:r>
            <a:r>
              <a:rPr sz="2600" spc="-10" dirty="0"/>
              <a:t>потенційно небезпечною продукцією </a:t>
            </a:r>
            <a:r>
              <a:rPr sz="2600" spc="-5" dirty="0"/>
              <a:t>(з</a:t>
            </a:r>
            <a:r>
              <a:rPr sz="2600" spc="35" dirty="0"/>
              <a:t> </a:t>
            </a:r>
            <a:r>
              <a:rPr sz="2600" spc="-15" dirty="0"/>
              <a:t>часу</a:t>
            </a:r>
            <a:endParaRPr sz="2600"/>
          </a:p>
          <a:p>
            <a:pPr marL="12700">
              <a:lnSpc>
                <a:spcPts val="3095"/>
              </a:lnSpc>
            </a:pPr>
            <a:r>
              <a:rPr sz="2600" dirty="0"/>
              <a:t>останнього </a:t>
            </a:r>
            <a:r>
              <a:rPr sz="2600" spc="-10" dirty="0"/>
              <a:t>успішного </a:t>
            </a:r>
            <a:r>
              <a:rPr sz="2600" spc="-20" dirty="0"/>
              <a:t>контролю</a:t>
            </a:r>
            <a:r>
              <a:rPr sz="2600" spc="-10" dirty="0"/>
              <a:t> </a:t>
            </a:r>
            <a:r>
              <a:rPr sz="2600" spc="-5" dirty="0"/>
              <a:t>ККТ);</a:t>
            </a:r>
            <a:endParaRPr sz="2600"/>
          </a:p>
          <a:p>
            <a:pPr marL="210820" indent="-198755">
              <a:lnSpc>
                <a:spcPts val="3095"/>
              </a:lnSpc>
              <a:buFont typeface="Arial"/>
              <a:buChar char="•"/>
              <a:tabLst>
                <a:tab pos="211454" algn="l"/>
              </a:tabLst>
            </a:pPr>
            <a:r>
              <a:rPr sz="2600" spc="-15" dirty="0"/>
              <a:t>визначення </a:t>
            </a:r>
            <a:r>
              <a:rPr sz="2600" spc="15" dirty="0"/>
              <a:t>та </a:t>
            </a:r>
            <a:r>
              <a:rPr sz="2600" spc="-10" dirty="0"/>
              <a:t>усунення </a:t>
            </a:r>
            <a:r>
              <a:rPr sz="2600" spc="-5" dirty="0"/>
              <a:t>причини відхилення;</a:t>
            </a:r>
            <a:endParaRPr sz="2600"/>
          </a:p>
          <a:p>
            <a:pPr marL="210820" indent="-198755">
              <a:lnSpc>
                <a:spcPts val="3110"/>
              </a:lnSpc>
              <a:buFont typeface="Arial"/>
              <a:buChar char="•"/>
              <a:tabLst>
                <a:tab pos="211454" algn="l"/>
              </a:tabLst>
            </a:pPr>
            <a:r>
              <a:rPr sz="2600" spc="-10" dirty="0"/>
              <a:t>інформування;</a:t>
            </a:r>
            <a:endParaRPr sz="2600"/>
          </a:p>
          <a:p>
            <a:pPr marL="210820" indent="-19875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11454" algn="l"/>
              </a:tabLst>
            </a:pPr>
            <a:r>
              <a:rPr sz="2600" spc="-15" dirty="0"/>
              <a:t>записи.</a:t>
            </a:r>
            <a:endParaRPr sz="260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333500" cy="517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15000" y="4929187"/>
            <a:ext cx="2765425" cy="17478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6535" y="620268"/>
            <a:ext cx="8369300" cy="39268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200"/>
              </a:lnSpc>
              <a:spcBef>
                <a:spcPts val="90"/>
              </a:spcBef>
            </a:pPr>
            <a:r>
              <a:rPr sz="3200" b="1" spc="-5" dirty="0">
                <a:solidFill>
                  <a:srgbClr val="3F7819"/>
                </a:solidFill>
                <a:latin typeface="Times New Roman"/>
                <a:cs typeface="Times New Roman"/>
              </a:rPr>
              <a:t>Для </a:t>
            </a:r>
            <a:r>
              <a:rPr sz="3200" b="1" spc="-20" dirty="0">
                <a:solidFill>
                  <a:srgbClr val="3F7819"/>
                </a:solidFill>
                <a:latin typeface="Times New Roman"/>
                <a:cs typeface="Times New Roman"/>
              </a:rPr>
              <a:t>кожної </a:t>
            </a:r>
            <a:r>
              <a:rPr sz="3200" b="1" dirty="0">
                <a:solidFill>
                  <a:srgbClr val="3F7819"/>
                </a:solidFill>
                <a:latin typeface="Times New Roman"/>
                <a:cs typeface="Times New Roman"/>
              </a:rPr>
              <a:t>ККТ у системі </a:t>
            </a:r>
            <a:r>
              <a:rPr sz="3200" b="1" spc="-35" dirty="0">
                <a:solidFill>
                  <a:srgbClr val="3F7819"/>
                </a:solidFill>
                <a:latin typeface="Times New Roman"/>
                <a:cs typeface="Times New Roman"/>
              </a:rPr>
              <a:t>НАССР </a:t>
            </a:r>
            <a:r>
              <a:rPr sz="3200" b="1" spc="-15" dirty="0">
                <a:solidFill>
                  <a:srgbClr val="3F7819"/>
                </a:solidFill>
                <a:latin typeface="Times New Roman"/>
                <a:cs typeface="Times New Roman"/>
              </a:rPr>
              <a:t>мають  </a:t>
            </a:r>
            <a:r>
              <a:rPr sz="3200" b="1" spc="-35" dirty="0">
                <a:solidFill>
                  <a:srgbClr val="3F7819"/>
                </a:solidFill>
                <a:latin typeface="Times New Roman"/>
                <a:cs typeface="Times New Roman"/>
              </a:rPr>
              <a:t>бути </a:t>
            </a:r>
            <a:r>
              <a:rPr sz="3200" b="1" spc="-10" dirty="0">
                <a:solidFill>
                  <a:srgbClr val="3F7819"/>
                </a:solidFill>
                <a:latin typeface="Times New Roman"/>
                <a:cs typeface="Times New Roman"/>
              </a:rPr>
              <a:t>розроблені </a:t>
            </a:r>
            <a:r>
              <a:rPr sz="3200" b="1" dirty="0">
                <a:solidFill>
                  <a:srgbClr val="3F7819"/>
                </a:solidFill>
                <a:latin typeface="Times New Roman"/>
                <a:cs typeface="Times New Roman"/>
              </a:rPr>
              <a:t>спеціальні </a:t>
            </a:r>
            <a:r>
              <a:rPr sz="3200" b="1" spc="-5" dirty="0">
                <a:solidFill>
                  <a:srgbClr val="3F7819"/>
                </a:solidFill>
                <a:latin typeface="Times New Roman"/>
                <a:cs typeface="Times New Roman"/>
              </a:rPr>
              <a:t>коригувальні дії,  </a:t>
            </a:r>
            <a:r>
              <a:rPr sz="3200" b="1" dirty="0">
                <a:solidFill>
                  <a:srgbClr val="3F7819"/>
                </a:solidFill>
                <a:latin typeface="Times New Roman"/>
                <a:cs typeface="Times New Roman"/>
              </a:rPr>
              <a:t>які </a:t>
            </a:r>
            <a:r>
              <a:rPr sz="3200" b="1" spc="-15" dirty="0">
                <a:solidFill>
                  <a:srgbClr val="3F7819"/>
                </a:solidFill>
                <a:latin typeface="Times New Roman"/>
                <a:cs typeface="Times New Roman"/>
              </a:rPr>
              <a:t>дозволяють </a:t>
            </a:r>
            <a:r>
              <a:rPr sz="3200" b="1" spc="-35" dirty="0">
                <a:solidFill>
                  <a:srgbClr val="3F7819"/>
                </a:solidFill>
                <a:latin typeface="Times New Roman"/>
                <a:cs typeface="Times New Roman"/>
              </a:rPr>
              <a:t>усувати </a:t>
            </a:r>
            <a:r>
              <a:rPr sz="3200" b="1" dirty="0">
                <a:solidFill>
                  <a:srgbClr val="3F7819"/>
                </a:solidFill>
                <a:latin typeface="Times New Roman"/>
                <a:cs typeface="Times New Roman"/>
              </a:rPr>
              <a:t>відхилення і  </a:t>
            </a:r>
            <a:r>
              <a:rPr sz="3200" b="1" spc="-25" dirty="0">
                <a:solidFill>
                  <a:srgbClr val="3F7819"/>
                </a:solidFill>
                <a:latin typeface="Times New Roman"/>
                <a:cs typeface="Times New Roman"/>
              </a:rPr>
              <a:t>передбачати </a:t>
            </a:r>
            <a:r>
              <a:rPr sz="3200" b="1" spc="5" dirty="0">
                <a:solidFill>
                  <a:srgbClr val="3F7819"/>
                </a:solidFill>
                <a:latin typeface="Times New Roman"/>
                <a:cs typeface="Times New Roman"/>
              </a:rPr>
              <a:t>належну </a:t>
            </a:r>
            <a:r>
              <a:rPr sz="3200" b="1" dirty="0">
                <a:solidFill>
                  <a:srgbClr val="3F7819"/>
                </a:solidFill>
                <a:latin typeface="Times New Roman"/>
                <a:cs typeface="Times New Roman"/>
              </a:rPr>
              <a:t>утилізацію </a:t>
            </a:r>
            <a:r>
              <a:rPr sz="3200" b="1" spc="-10" dirty="0">
                <a:solidFill>
                  <a:srgbClr val="3F7819"/>
                </a:solidFill>
                <a:latin typeface="Times New Roman"/>
                <a:cs typeface="Times New Roman"/>
              </a:rPr>
              <a:t>продукції,</a:t>
            </a:r>
            <a:r>
              <a:rPr sz="3200" b="1" spc="-45" dirty="0">
                <a:solidFill>
                  <a:srgbClr val="3F7819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3F7819"/>
                </a:solidFill>
                <a:latin typeface="Times New Roman"/>
                <a:cs typeface="Times New Roman"/>
              </a:rPr>
              <a:t>в  якій виникли відхилення.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ts val="3815"/>
              </a:lnSpc>
            </a:pPr>
            <a:r>
              <a:rPr sz="3200" b="1" spc="-20" dirty="0">
                <a:solidFill>
                  <a:srgbClr val="755E0D"/>
                </a:solidFill>
                <a:latin typeface="Times New Roman"/>
                <a:cs typeface="Times New Roman"/>
              </a:rPr>
              <a:t>Методики усунення </a:t>
            </a:r>
            <a:r>
              <a:rPr sz="3200" b="1" dirty="0">
                <a:solidFill>
                  <a:srgbClr val="755E0D"/>
                </a:solidFill>
                <a:latin typeface="Times New Roman"/>
                <a:cs typeface="Times New Roman"/>
              </a:rPr>
              <a:t>відхилень </a:t>
            </a:r>
            <a:r>
              <a:rPr sz="3200" b="1" spc="20" dirty="0">
                <a:solidFill>
                  <a:srgbClr val="755E0D"/>
                </a:solidFill>
                <a:latin typeface="Times New Roman"/>
                <a:cs typeface="Times New Roman"/>
              </a:rPr>
              <a:t>та</a:t>
            </a:r>
            <a:r>
              <a:rPr sz="3200" b="1" dirty="0">
                <a:solidFill>
                  <a:srgbClr val="755E0D"/>
                </a:solidFill>
                <a:latin typeface="Times New Roman"/>
                <a:cs typeface="Times New Roman"/>
              </a:rPr>
              <a:t> утилізації</a:t>
            </a:r>
            <a:endParaRPr sz="3200">
              <a:latin typeface="Times New Roman"/>
              <a:cs typeface="Times New Roman"/>
            </a:endParaRPr>
          </a:p>
          <a:p>
            <a:pPr marL="596900" marR="589915" algn="ctr">
              <a:lnSpc>
                <a:spcPts val="3790"/>
              </a:lnSpc>
              <a:spcBef>
                <a:spcPts val="215"/>
              </a:spcBef>
            </a:pPr>
            <a:r>
              <a:rPr sz="3200" b="1" spc="-10" dirty="0">
                <a:solidFill>
                  <a:srgbClr val="755E0D"/>
                </a:solidFill>
                <a:latin typeface="Times New Roman"/>
                <a:cs typeface="Times New Roman"/>
              </a:rPr>
              <a:t>продукції повинні </a:t>
            </a:r>
            <a:r>
              <a:rPr sz="3200" b="1" spc="-35" dirty="0">
                <a:solidFill>
                  <a:srgbClr val="755E0D"/>
                </a:solidFill>
                <a:latin typeface="Times New Roman"/>
                <a:cs typeface="Times New Roman"/>
              </a:rPr>
              <a:t>бути </a:t>
            </a:r>
            <a:r>
              <a:rPr sz="3200" b="1" spc="-5" dirty="0">
                <a:solidFill>
                  <a:srgbClr val="755E0D"/>
                </a:solidFill>
                <a:latin typeface="Times New Roman"/>
                <a:cs typeface="Times New Roman"/>
              </a:rPr>
              <a:t>документально  </a:t>
            </a:r>
            <a:r>
              <a:rPr sz="3200" b="1" spc="-10" dirty="0">
                <a:solidFill>
                  <a:srgbClr val="755E0D"/>
                </a:solidFill>
                <a:latin typeface="Times New Roman"/>
                <a:cs typeface="Times New Roman"/>
              </a:rPr>
              <a:t>оформлені </a:t>
            </a:r>
            <a:r>
              <a:rPr sz="3200" b="1" dirty="0">
                <a:solidFill>
                  <a:srgbClr val="755E0D"/>
                </a:solidFill>
                <a:latin typeface="Times New Roman"/>
                <a:cs typeface="Times New Roman"/>
              </a:rPr>
              <a:t>за </a:t>
            </a:r>
            <a:r>
              <a:rPr sz="3200" b="1" spc="-10" dirty="0">
                <a:solidFill>
                  <a:srgbClr val="755E0D"/>
                </a:solidFill>
                <a:latin typeface="Times New Roman"/>
                <a:cs typeface="Times New Roman"/>
              </a:rPr>
              <a:t>системою</a:t>
            </a:r>
            <a:r>
              <a:rPr sz="3200" b="1" dirty="0">
                <a:solidFill>
                  <a:srgbClr val="755E0D"/>
                </a:solidFill>
                <a:latin typeface="Times New Roman"/>
                <a:cs typeface="Times New Roman"/>
              </a:rPr>
              <a:t> </a:t>
            </a:r>
            <a:r>
              <a:rPr sz="3200" b="1" spc="-35" dirty="0">
                <a:solidFill>
                  <a:srgbClr val="755E0D"/>
                </a:solidFill>
                <a:latin typeface="Times New Roman"/>
                <a:cs typeface="Times New Roman"/>
              </a:rPr>
              <a:t>НАССР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333500" cy="517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0" y="4714875"/>
            <a:ext cx="4371975" cy="1924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9080" cy="6867525"/>
            <a:chOff x="0" y="0"/>
            <a:chExt cx="9149080" cy="6867525"/>
          </a:xfrm>
        </p:grpSpPr>
        <p:sp>
          <p:nvSpPr>
            <p:cNvPr id="3" name="object 3"/>
            <p:cNvSpPr/>
            <p:nvPr/>
          </p:nvSpPr>
          <p:spPr>
            <a:xfrm>
              <a:off x="0" y="4062729"/>
              <a:ext cx="448309" cy="2795270"/>
            </a:xfrm>
            <a:custGeom>
              <a:avLst/>
              <a:gdLst/>
              <a:ahLst/>
              <a:cxnLst/>
              <a:rect l="l" t="t" r="r" b="b"/>
              <a:pathLst>
                <a:path w="448309" h="2795270">
                  <a:moveTo>
                    <a:pt x="0" y="0"/>
                  </a:moveTo>
                  <a:lnTo>
                    <a:pt x="0" y="2794889"/>
                  </a:lnTo>
                  <a:lnTo>
                    <a:pt x="20566" y="2795270"/>
                  </a:lnTo>
                  <a:lnTo>
                    <a:pt x="447990" y="2795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C226">
                <a:alpha val="850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130800" y="4181485"/>
              <a:ext cx="4013200" cy="2676525"/>
            </a:xfrm>
            <a:custGeom>
              <a:avLst/>
              <a:gdLst/>
              <a:ahLst/>
              <a:cxnLst/>
              <a:rect l="l" t="t" r="r" b="b"/>
              <a:pathLst>
                <a:path w="4013200" h="2676525">
                  <a:moveTo>
                    <a:pt x="0" y="2676514"/>
                  </a:moveTo>
                  <a:lnTo>
                    <a:pt x="40132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42150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3"/>
                  </a:lnTo>
                </a:path>
              </a:pathLst>
            </a:custGeom>
            <a:ln w="952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91337" y="0"/>
              <a:ext cx="2252980" cy="6858000"/>
            </a:xfrm>
            <a:custGeom>
              <a:avLst/>
              <a:gdLst/>
              <a:ahLst/>
              <a:cxnLst/>
              <a:rect l="l" t="t" r="r" b="b"/>
              <a:pathLst>
                <a:path w="2252979" h="6858000">
                  <a:moveTo>
                    <a:pt x="2024138" y="0"/>
                  </a:moveTo>
                  <a:lnTo>
                    <a:pt x="0" y="6857472"/>
                  </a:lnTo>
                  <a:lnTo>
                    <a:pt x="141479" y="6858000"/>
                  </a:lnTo>
                  <a:lnTo>
                    <a:pt x="2252662" y="6858000"/>
                  </a:lnTo>
                  <a:lnTo>
                    <a:pt x="2252662" y="8162"/>
                  </a:lnTo>
                  <a:lnTo>
                    <a:pt x="2024138" y="0"/>
                  </a:lnTo>
                  <a:close/>
                </a:path>
              </a:pathLst>
            </a:custGeom>
            <a:solidFill>
              <a:srgbClr val="90C226">
                <a:alpha val="3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0705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47" y="0"/>
                  </a:moveTo>
                  <a:lnTo>
                    <a:pt x="0" y="0"/>
                  </a:lnTo>
                  <a:lnTo>
                    <a:pt x="1200703" y="6857999"/>
                  </a:lnTo>
                  <a:lnTo>
                    <a:pt x="1936947" y="6857999"/>
                  </a:lnTo>
                  <a:lnTo>
                    <a:pt x="1936947" y="0"/>
                  </a:lnTo>
                  <a:close/>
                </a:path>
              </a:pathLst>
            </a:custGeom>
            <a:solidFill>
              <a:srgbClr val="90C22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38925" y="3921190"/>
              <a:ext cx="2505075" cy="2936875"/>
            </a:xfrm>
            <a:custGeom>
              <a:avLst/>
              <a:gdLst/>
              <a:ahLst/>
              <a:cxnLst/>
              <a:rect l="l" t="t" r="r" b="b"/>
              <a:pathLst>
                <a:path w="2505075" h="2936875">
                  <a:moveTo>
                    <a:pt x="2505075" y="0"/>
                  </a:moveTo>
                  <a:lnTo>
                    <a:pt x="0" y="2936809"/>
                  </a:lnTo>
                  <a:lnTo>
                    <a:pt x="2505075" y="2936809"/>
                  </a:lnTo>
                  <a:lnTo>
                    <a:pt x="2505075" y="0"/>
                  </a:lnTo>
                  <a:close/>
                </a:path>
              </a:pathLst>
            </a:custGeom>
            <a:solidFill>
              <a:srgbClr val="54A021">
                <a:alpha val="721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12547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453" y="0"/>
                  </a:moveTo>
                  <a:lnTo>
                    <a:pt x="0" y="0"/>
                  </a:lnTo>
                  <a:lnTo>
                    <a:pt x="1854809" y="6857999"/>
                  </a:lnTo>
                  <a:lnTo>
                    <a:pt x="2131453" y="6849815"/>
                  </a:lnTo>
                  <a:lnTo>
                    <a:pt x="2131453" y="0"/>
                  </a:lnTo>
                  <a:close/>
                </a:path>
              </a:pathLst>
            </a:custGeom>
            <a:solidFill>
              <a:srgbClr val="3F7819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96275" y="0"/>
              <a:ext cx="847725" cy="6858000"/>
            </a:xfrm>
            <a:custGeom>
              <a:avLst/>
              <a:gdLst/>
              <a:ahLst/>
              <a:cxnLst/>
              <a:rect l="l" t="t" r="r" b="b"/>
              <a:pathLst>
                <a:path w="847725" h="6858000">
                  <a:moveTo>
                    <a:pt x="847725" y="0"/>
                  </a:moveTo>
                  <a:lnTo>
                    <a:pt x="675987" y="0"/>
                  </a:lnTo>
                  <a:lnTo>
                    <a:pt x="0" y="6857999"/>
                  </a:lnTo>
                  <a:lnTo>
                    <a:pt x="847725" y="6857999"/>
                  </a:lnTo>
                  <a:lnTo>
                    <a:pt x="847725" y="0"/>
                  </a:lnTo>
                  <a:close/>
                </a:path>
              </a:pathLst>
            </a:custGeom>
            <a:solidFill>
              <a:srgbClr val="C0E474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78285" y="0"/>
              <a:ext cx="1066165" cy="6858000"/>
            </a:xfrm>
            <a:custGeom>
              <a:avLst/>
              <a:gdLst/>
              <a:ahLst/>
              <a:cxnLst/>
              <a:rect l="l" t="t" r="r" b="b"/>
              <a:pathLst>
                <a:path w="1066165" h="6858000">
                  <a:moveTo>
                    <a:pt x="1051280" y="0"/>
                  </a:moveTo>
                  <a:lnTo>
                    <a:pt x="0" y="0"/>
                  </a:lnTo>
                  <a:lnTo>
                    <a:pt x="937521" y="6857999"/>
                  </a:lnTo>
                  <a:lnTo>
                    <a:pt x="1065511" y="6857999"/>
                  </a:lnTo>
                  <a:lnTo>
                    <a:pt x="1065667" y="6654335"/>
                  </a:lnTo>
                  <a:lnTo>
                    <a:pt x="1065668" y="6247129"/>
                  </a:lnTo>
                  <a:lnTo>
                    <a:pt x="1065478" y="5992701"/>
                  </a:lnTo>
                  <a:lnTo>
                    <a:pt x="1065077" y="5687457"/>
                  </a:lnTo>
                  <a:lnTo>
                    <a:pt x="1064400" y="5331421"/>
                  </a:lnTo>
                  <a:lnTo>
                    <a:pt x="1063394" y="4924615"/>
                  </a:lnTo>
                  <a:lnTo>
                    <a:pt x="1061534" y="4314547"/>
                  </a:lnTo>
                  <a:lnTo>
                    <a:pt x="1055097" y="2484681"/>
                  </a:lnTo>
                  <a:lnTo>
                    <a:pt x="1053545" y="1976291"/>
                  </a:lnTo>
                  <a:lnTo>
                    <a:pt x="1052511" y="1569496"/>
                  </a:lnTo>
                  <a:lnTo>
                    <a:pt x="1051893" y="1264338"/>
                  </a:lnTo>
                  <a:lnTo>
                    <a:pt x="1051434" y="959116"/>
                  </a:lnTo>
                  <a:lnTo>
                    <a:pt x="1051190" y="704710"/>
                  </a:lnTo>
                  <a:lnTo>
                    <a:pt x="1051109" y="246636"/>
                  </a:lnTo>
                  <a:lnTo>
                    <a:pt x="1051280" y="0"/>
                  </a:lnTo>
                  <a:close/>
                </a:path>
              </a:pathLst>
            </a:custGeom>
            <a:solidFill>
              <a:srgbClr val="90C226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59737" y="4905104"/>
              <a:ext cx="1084580" cy="1953260"/>
            </a:xfrm>
            <a:custGeom>
              <a:avLst/>
              <a:gdLst/>
              <a:ahLst/>
              <a:cxnLst/>
              <a:rect l="l" t="t" r="r" b="b"/>
              <a:pathLst>
                <a:path w="1084579" h="1953259">
                  <a:moveTo>
                    <a:pt x="1084262" y="0"/>
                  </a:moveTo>
                  <a:lnTo>
                    <a:pt x="0" y="1952895"/>
                  </a:lnTo>
                  <a:lnTo>
                    <a:pt x="1084262" y="1947859"/>
                  </a:lnTo>
                  <a:lnTo>
                    <a:pt x="1084262" y="0"/>
                  </a:lnTo>
                  <a:close/>
                </a:path>
              </a:pathLst>
            </a:custGeom>
            <a:solidFill>
              <a:srgbClr val="90C226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47812" y="512762"/>
            <a:ext cx="6666230" cy="646430"/>
          </a:xfrm>
          <a:prstGeom prst="rect">
            <a:avLst/>
          </a:prstGeom>
          <a:solidFill>
            <a:srgbClr val="94DE61"/>
          </a:solidFill>
        </p:spPr>
        <p:txBody>
          <a:bodyPr vert="horz" wrap="square" lIns="0" tIns="59055" rIns="0" bIns="0" rtlCol="0">
            <a:spAutoFit/>
          </a:bodyPr>
          <a:lstStyle/>
          <a:p>
            <a:pPr marL="1777364" marR="98425" indent="-1671955">
              <a:lnSpc>
                <a:spcPts val="2110"/>
              </a:lnSpc>
              <a:spcBef>
                <a:spcPts val="465"/>
              </a:spcBef>
            </a:pPr>
            <a:r>
              <a:rPr sz="1800" spc="-10" dirty="0">
                <a:solidFill>
                  <a:srgbClr val="0070C0"/>
                </a:solidFill>
              </a:rPr>
              <a:t>Журнал </a:t>
            </a:r>
            <a:r>
              <a:rPr sz="1800" spc="-5" dirty="0">
                <a:solidFill>
                  <a:srgbClr val="0070C0"/>
                </a:solidFill>
              </a:rPr>
              <a:t>вхідного </a:t>
            </a:r>
            <a:r>
              <a:rPr sz="1800" spc="-10" dirty="0">
                <a:solidFill>
                  <a:srgbClr val="0070C0"/>
                </a:solidFill>
              </a:rPr>
              <a:t>контролю харчових </a:t>
            </a:r>
            <a:r>
              <a:rPr sz="1800" spc="-5" dirty="0">
                <a:solidFill>
                  <a:srgbClr val="0070C0"/>
                </a:solidFill>
              </a:rPr>
              <a:t>продуктів </a:t>
            </a:r>
            <a:r>
              <a:rPr sz="1800" dirty="0">
                <a:solidFill>
                  <a:srgbClr val="0070C0"/>
                </a:solidFill>
              </a:rPr>
              <a:t>та </a:t>
            </a:r>
            <a:r>
              <a:rPr sz="1800" spc="-5" dirty="0">
                <a:solidFill>
                  <a:srgbClr val="0070C0"/>
                </a:solidFill>
              </a:rPr>
              <a:t>інших  об'єктів </a:t>
            </a:r>
            <a:r>
              <a:rPr sz="1800" dirty="0">
                <a:solidFill>
                  <a:srgbClr val="0070C0"/>
                </a:solidFill>
              </a:rPr>
              <a:t>санітарних </a:t>
            </a:r>
            <a:r>
              <a:rPr sz="1800" spc="-20" dirty="0">
                <a:solidFill>
                  <a:srgbClr val="0070C0"/>
                </a:solidFill>
              </a:rPr>
              <a:t>заходів</a:t>
            </a:r>
            <a:endParaRPr sz="1800"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335087" cy="517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33401" y="1453387"/>
            <a:ext cx="8186736" cy="4735271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  <a:tabLst>
                <a:tab pos="354965" algn="l"/>
              </a:tabLst>
            </a:pPr>
            <a:r>
              <a:rPr sz="1900" spc="610" dirty="0">
                <a:solidFill>
                  <a:srgbClr val="90C226"/>
                </a:solidFill>
                <a:latin typeface="Arial"/>
                <a:cs typeface="Arial"/>
              </a:rPr>
              <a:t>u	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Дата та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час</a:t>
            </a:r>
            <a:r>
              <a:rPr sz="2400" b="1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надходження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469265" algn="l"/>
              </a:tabLst>
            </a:pPr>
            <a:r>
              <a:rPr sz="1900" spc="610" dirty="0">
                <a:solidFill>
                  <a:srgbClr val="90C226"/>
                </a:solidFill>
                <a:latin typeface="Arial"/>
                <a:cs typeface="Arial"/>
              </a:rPr>
              <a:t>u	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Найменування 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групи</a:t>
            </a:r>
            <a:r>
              <a:rPr sz="2400" b="1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товарів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354965" algn="l"/>
              </a:tabLst>
            </a:pPr>
            <a:r>
              <a:rPr sz="1900" spc="610" dirty="0">
                <a:solidFill>
                  <a:srgbClr val="90C226"/>
                </a:solidFill>
                <a:latin typeface="Arial"/>
                <a:cs typeface="Arial"/>
              </a:rPr>
              <a:t>u	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Постачальник</a:t>
            </a:r>
            <a:endParaRPr sz="2400" dirty="0">
              <a:latin typeface="Trebuchet MS"/>
              <a:cs typeface="Trebuchet MS"/>
            </a:endParaRPr>
          </a:p>
          <a:p>
            <a:pPr marL="355600" marR="5080" indent="-342900" algn="just">
              <a:lnSpc>
                <a:spcPts val="2300"/>
              </a:lnSpc>
              <a:spcBef>
                <a:spcPts val="969"/>
              </a:spcBef>
            </a:pPr>
            <a:r>
              <a:rPr sz="1900" spc="610" dirty="0">
                <a:solidFill>
                  <a:srgbClr val="90C226"/>
                </a:solidFill>
                <a:latin typeface="Arial"/>
                <a:cs typeface="Arial"/>
              </a:rPr>
              <a:t>u 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Відповідність продукції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згідно 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супровідних  документів та специфікації,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«відповідає/не  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відповідає»</a:t>
            </a:r>
            <a:endParaRPr sz="2400" dirty="0">
              <a:latin typeface="Trebuchet MS"/>
              <a:cs typeface="Trebuchet MS"/>
            </a:endParaRPr>
          </a:p>
          <a:p>
            <a:pPr marL="355600" marR="759460" indent="-342900">
              <a:lnSpc>
                <a:spcPct val="8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sz="1900" spc="610" dirty="0">
                <a:solidFill>
                  <a:srgbClr val="90C226"/>
                </a:solidFill>
                <a:latin typeface="Arial"/>
                <a:cs typeface="Arial"/>
              </a:rPr>
              <a:t>u	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Умови транспортування (температура,  санітарний стан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ТЗ - 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відсутність пилу, 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запахів, 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слідів шкідників, наявність  спецодягу та медичної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книжки у  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водія/експедитора), відповідає 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/не  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відповідає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469265" algn="l"/>
              </a:tabLst>
            </a:pPr>
            <a:r>
              <a:rPr sz="1900" spc="610" dirty="0">
                <a:solidFill>
                  <a:srgbClr val="90C226"/>
                </a:solidFill>
                <a:latin typeface="Arial"/>
                <a:cs typeface="Arial"/>
              </a:rPr>
              <a:t>u	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Коригувальні</a:t>
            </a:r>
            <a:r>
              <a:rPr sz="2400" b="1" dirty="0">
                <a:solidFill>
                  <a:srgbClr val="404040"/>
                </a:solidFill>
                <a:latin typeface="Trebuchet MS"/>
                <a:cs typeface="Trebuchet MS"/>
              </a:rPr>
              <a:t> дії</a:t>
            </a:r>
            <a:endParaRPr sz="24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354965" algn="l"/>
              </a:tabLst>
            </a:pPr>
            <a:r>
              <a:rPr sz="1900" spc="610" dirty="0">
                <a:solidFill>
                  <a:srgbClr val="90C226"/>
                </a:solidFill>
                <a:latin typeface="Arial"/>
                <a:cs typeface="Arial"/>
              </a:rPr>
              <a:t>u	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ПІБ відповідальної особи та</a:t>
            </a:r>
            <a:r>
              <a:rPr sz="2400" b="1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Trebuchet MS"/>
                <a:cs typeface="Trebuchet MS"/>
              </a:rPr>
              <a:t>підпис</a:t>
            </a:r>
            <a:endParaRPr sz="24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15404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84235" y="64514"/>
            <a:ext cx="6711315" cy="1303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AD4D12"/>
                </a:solidFill>
                <a:latin typeface="Times New Roman"/>
                <a:cs typeface="Times New Roman"/>
              </a:rPr>
              <a:t>Принцип</a:t>
            </a:r>
            <a:r>
              <a:rPr spc="-10" dirty="0">
                <a:solidFill>
                  <a:srgbClr val="AD4D12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AD4D12"/>
                </a:solidFill>
                <a:latin typeface="Times New Roman"/>
                <a:cs typeface="Times New Roman"/>
              </a:rPr>
              <a:t>6:</a:t>
            </a:r>
          </a:p>
          <a:p>
            <a:pPr marL="1915160" marR="5080" indent="-1903095">
              <a:lnSpc>
                <a:spcPts val="3290"/>
              </a:lnSpc>
              <a:spcBef>
                <a:spcPts val="215"/>
              </a:spcBef>
            </a:pPr>
            <a:r>
              <a:rPr spc="-10" dirty="0">
                <a:solidFill>
                  <a:srgbClr val="AD4D12"/>
                </a:solidFill>
                <a:latin typeface="Times New Roman"/>
                <a:cs typeface="Times New Roman"/>
              </a:rPr>
              <a:t>Підтвердити, </a:t>
            </a:r>
            <a:r>
              <a:rPr spc="-5" dirty="0">
                <a:solidFill>
                  <a:srgbClr val="AD4D12"/>
                </a:solidFill>
                <a:latin typeface="Times New Roman"/>
                <a:cs typeface="Times New Roman"/>
              </a:rPr>
              <a:t>що </a:t>
            </a:r>
            <a:r>
              <a:rPr spc="-10" dirty="0">
                <a:solidFill>
                  <a:srgbClr val="AD4D12"/>
                </a:solidFill>
                <a:latin typeface="Times New Roman"/>
                <a:cs typeface="Times New Roman"/>
              </a:rPr>
              <a:t>система </a:t>
            </a:r>
            <a:r>
              <a:rPr spc="-30" dirty="0">
                <a:solidFill>
                  <a:srgbClr val="AD4D12"/>
                </a:solidFill>
                <a:latin typeface="Times New Roman"/>
                <a:cs typeface="Times New Roman"/>
              </a:rPr>
              <a:t>НАССР </a:t>
            </a:r>
            <a:r>
              <a:rPr spc="-5" dirty="0">
                <a:solidFill>
                  <a:srgbClr val="AD4D12"/>
                </a:solidFill>
                <a:latin typeface="Times New Roman"/>
                <a:cs typeface="Times New Roman"/>
              </a:rPr>
              <a:t>працює  ефективно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2590" y="1830324"/>
            <a:ext cx="7395845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imes New Roman"/>
                <a:cs typeface="Times New Roman"/>
              </a:rPr>
              <a:t>Для </a:t>
            </a:r>
            <a:r>
              <a:rPr sz="3200" spc="-20" dirty="0">
                <a:latin typeface="Times New Roman"/>
                <a:cs typeface="Times New Roman"/>
              </a:rPr>
              <a:t>цього </a:t>
            </a:r>
            <a:r>
              <a:rPr sz="3200" spc="-25" dirty="0">
                <a:latin typeface="Times New Roman"/>
                <a:cs typeface="Times New Roman"/>
              </a:rPr>
              <a:t>використовуються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інструменти: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 marR="204470">
              <a:lnSpc>
                <a:spcPts val="3790"/>
              </a:lnSpc>
              <a:buSzPct val="96875"/>
              <a:buFont typeface="Arial"/>
              <a:buChar char="•"/>
              <a:tabLst>
                <a:tab pos="156210" algn="l"/>
              </a:tabLst>
            </a:pP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Валідація – </a:t>
            </a:r>
            <a:r>
              <a:rPr sz="32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проводиться </a:t>
            </a:r>
            <a:r>
              <a:rPr sz="32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відразу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після 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розробки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системи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(режим</a:t>
            </a:r>
            <a:r>
              <a:rPr sz="32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тестування)</a:t>
            </a:r>
            <a:endParaRPr sz="3200">
              <a:latin typeface="Times New Roman"/>
              <a:cs typeface="Times New Roman"/>
            </a:endParaRPr>
          </a:p>
          <a:p>
            <a:pPr marL="12700" marR="50800">
              <a:lnSpc>
                <a:spcPts val="3790"/>
              </a:lnSpc>
              <a:spcBef>
                <a:spcPts val="125"/>
              </a:spcBef>
              <a:buSzPct val="96875"/>
              <a:buFont typeface="Arial"/>
              <a:buChar char="•"/>
              <a:tabLst>
                <a:tab pos="156210" algn="l"/>
              </a:tabLst>
            </a:pP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Верифікація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–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через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деякий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час </a:t>
            </a:r>
            <a:r>
              <a:rPr sz="32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роботи 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системи.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333500" cy="517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00800" y="4508500"/>
            <a:ext cx="2397125" cy="22050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99" y="12699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ru-RU" i="1" dirty="0"/>
          </a:p>
          <a:p>
            <a:endParaRPr lang="ru-RU" i="1" dirty="0"/>
          </a:p>
          <a:p>
            <a:endParaRPr lang="ru-RU" i="1" dirty="0"/>
          </a:p>
          <a:p>
            <a:pPr algn="just"/>
            <a:r>
              <a:rPr lang="ru-RU" i="1" dirty="0"/>
              <a:t>            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Валідація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підтверджує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створили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правильний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продукт,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Верифікація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створили продукт так, як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намагалися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uk-UA" i="1" dirty="0"/>
          </a:p>
          <a:p>
            <a:r>
              <a:rPr lang="ru-RU" i="1" dirty="0"/>
              <a:t>                               </a:t>
            </a:r>
            <a:r>
              <a:rPr lang="ru-RU" i="1" dirty="0" err="1"/>
              <a:t>Валідація</a:t>
            </a:r>
            <a:r>
              <a:rPr lang="ru-RU" i="1" dirty="0"/>
              <a:t>                                                               </a:t>
            </a:r>
            <a:r>
              <a:rPr lang="ru-RU" i="1" dirty="0" err="1"/>
              <a:t>Верифікація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19062" y="-1"/>
            <a:ext cx="1333500" cy="517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9062" y="2971800"/>
            <a:ext cx="7572375" cy="2311400"/>
          </a:xfrm>
          <a:prstGeom prst="rect">
            <a:avLst/>
          </a:prstGeom>
          <a:blipFill>
            <a:blip r:embed="rId4" cstate="print"/>
            <a:srcRect/>
            <a:stretch>
              <a:fillRect l="3019" t="-92412" r="-3019" b="-41724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76789" y="424178"/>
            <a:ext cx="19094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AD4D12"/>
                </a:solidFill>
                <a:latin typeface="Times New Roman"/>
                <a:cs typeface="Times New Roman"/>
              </a:rPr>
              <a:t>Принцип</a:t>
            </a:r>
            <a:r>
              <a:rPr spc="-80" dirty="0">
                <a:solidFill>
                  <a:srgbClr val="AD4D12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AD4D12"/>
                </a:solidFill>
                <a:latin typeface="Times New Roman"/>
                <a:cs typeface="Times New Roman"/>
              </a:rPr>
              <a:t>7: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0240" y="856995"/>
            <a:ext cx="8163559" cy="282448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379220" marR="1371600" algn="ctr">
              <a:lnSpc>
                <a:spcPts val="3290"/>
              </a:lnSpc>
              <a:spcBef>
                <a:spcPts val="265"/>
              </a:spcBef>
            </a:pPr>
            <a:r>
              <a:rPr sz="2800" b="1" spc="-10" dirty="0">
                <a:solidFill>
                  <a:srgbClr val="AD4D12"/>
                </a:solidFill>
                <a:latin typeface="Times New Roman"/>
                <a:cs typeface="Times New Roman"/>
              </a:rPr>
              <a:t>Впровадити </a:t>
            </a:r>
            <a:r>
              <a:rPr sz="2800" b="1" spc="-15" dirty="0">
                <a:solidFill>
                  <a:srgbClr val="AD4D12"/>
                </a:solidFill>
                <a:latin typeface="Times New Roman"/>
                <a:cs typeface="Times New Roman"/>
              </a:rPr>
              <a:t>документування </a:t>
            </a:r>
            <a:r>
              <a:rPr sz="2800" b="1" dirty="0">
                <a:solidFill>
                  <a:srgbClr val="AD4D12"/>
                </a:solidFill>
                <a:latin typeface="Times New Roman"/>
                <a:cs typeface="Times New Roman"/>
              </a:rPr>
              <a:t>всіх  </a:t>
            </a:r>
            <a:r>
              <a:rPr sz="2800" b="1" spc="-10" dirty="0">
                <a:solidFill>
                  <a:srgbClr val="AD4D12"/>
                </a:solidFill>
                <a:latin typeface="Times New Roman"/>
                <a:cs typeface="Times New Roman"/>
              </a:rPr>
              <a:t>процедур </a:t>
            </a:r>
            <a:r>
              <a:rPr sz="2800" b="1" spc="15" dirty="0">
                <a:solidFill>
                  <a:srgbClr val="AD4D12"/>
                </a:solidFill>
                <a:latin typeface="Times New Roman"/>
                <a:cs typeface="Times New Roman"/>
              </a:rPr>
              <a:t>та</a:t>
            </a:r>
            <a:r>
              <a:rPr sz="2800" b="1" spc="5" dirty="0">
                <a:solidFill>
                  <a:srgbClr val="AD4D12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AD4D12"/>
                </a:solidFill>
                <a:latin typeface="Times New Roman"/>
                <a:cs typeface="Times New Roman"/>
              </a:rPr>
              <a:t>протоколів</a:t>
            </a:r>
            <a:endParaRPr sz="2800">
              <a:latin typeface="Times New Roman"/>
              <a:cs typeface="Times New Roman"/>
            </a:endParaRPr>
          </a:p>
          <a:p>
            <a:pPr marL="12700" marR="5080" indent="-635" algn="ctr">
              <a:lnSpc>
                <a:spcPts val="3790"/>
              </a:lnSpc>
              <a:spcBef>
                <a:spcPts val="125"/>
              </a:spcBef>
              <a:tabLst>
                <a:tab pos="1002030" algn="l"/>
                <a:tab pos="1670685" algn="l"/>
                <a:tab pos="6955790" algn="l"/>
              </a:tabLst>
            </a:pPr>
            <a:r>
              <a:rPr sz="3200" spc="-10" dirty="0">
                <a:solidFill>
                  <a:srgbClr val="FF0000"/>
                </a:solidFill>
                <a:latin typeface="Times New Roman"/>
                <a:cs typeface="Times New Roman"/>
              </a:rPr>
              <a:t>Документація </a:t>
            </a:r>
            <a:r>
              <a:rPr sz="3200" spc="-15" dirty="0">
                <a:solidFill>
                  <a:srgbClr val="FF0000"/>
                </a:solidFill>
                <a:latin typeface="Times New Roman"/>
                <a:cs typeface="Times New Roman"/>
              </a:rPr>
              <a:t>важлива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для отримання </a:t>
            </a:r>
            <a:r>
              <a:rPr sz="3200" spc="-10" dirty="0">
                <a:solidFill>
                  <a:srgbClr val="FF0000"/>
                </a:solidFill>
                <a:latin typeface="Times New Roman"/>
                <a:cs typeface="Times New Roman"/>
              </a:rPr>
              <a:t>доказів  </a:t>
            </a:r>
            <a:r>
              <a:rPr sz="3200" spc="-45" dirty="0">
                <a:solidFill>
                  <a:srgbClr val="FF0000"/>
                </a:solidFill>
                <a:latin typeface="Times New Roman"/>
                <a:cs typeface="Times New Roman"/>
              </a:rPr>
              <a:t>т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3200" spc="-80" dirty="0">
                <a:solidFill>
                  <a:srgbClr val="FF0000"/>
                </a:solidFill>
                <a:latin typeface="Times New Roman"/>
                <a:cs typeface="Times New Roman"/>
              </a:rPr>
              <a:t>г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о,	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щ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о	</a:t>
            </a:r>
            <a:r>
              <a:rPr sz="3200" spc="-20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сі</a:t>
            </a:r>
            <a:r>
              <a:rPr sz="3200" spc="3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ці</a:t>
            </a:r>
            <a:r>
              <a:rPr sz="3200" spc="3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д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ії</a:t>
            </a:r>
            <a:r>
              <a:rPr sz="3200" spc="3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ви</a:t>
            </a:r>
            <a:r>
              <a:rPr sz="3200" spc="-170" dirty="0">
                <a:solidFill>
                  <a:srgbClr val="FF0000"/>
                </a:solidFill>
                <a:latin typeface="Times New Roman"/>
                <a:cs typeface="Times New Roman"/>
              </a:rPr>
              <a:t>к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онані</a:t>
            </a:r>
            <a:r>
              <a:rPr sz="3200" spc="3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н</a:t>
            </a:r>
            <a:r>
              <a:rPr sz="3200" spc="30" dirty="0">
                <a:solidFill>
                  <a:srgbClr val="FF0000"/>
                </a:solidFill>
                <a:latin typeface="Times New Roman"/>
                <a:cs typeface="Times New Roman"/>
              </a:rPr>
              <a:t>а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лежним	ч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ин</a:t>
            </a:r>
            <a:r>
              <a:rPr sz="3200" spc="-65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м.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ts val="3790"/>
              </a:lnSpc>
              <a:spcBef>
                <a:spcPts val="125"/>
              </a:spcBef>
              <a:tabLst>
                <a:tab pos="2656840" algn="l"/>
                <a:tab pos="3755390" algn="l"/>
                <a:tab pos="5372735" algn="l"/>
                <a:tab pos="6207125" algn="l"/>
              </a:tabLst>
            </a:pP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До</a:t>
            </a:r>
            <a:r>
              <a:rPr sz="3200" spc="-55" dirty="0">
                <a:solidFill>
                  <a:srgbClr val="FF0000"/>
                </a:solidFill>
                <a:latin typeface="Times New Roman"/>
                <a:cs typeface="Times New Roman"/>
              </a:rPr>
              <a:t>к</a:t>
            </a:r>
            <a:r>
              <a:rPr sz="3200" spc="-45" dirty="0">
                <a:solidFill>
                  <a:srgbClr val="FF0000"/>
                </a:solidFill>
                <a:latin typeface="Times New Roman"/>
                <a:cs typeface="Times New Roman"/>
              </a:rPr>
              <a:t>у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мен</a:t>
            </a:r>
            <a:r>
              <a:rPr sz="3200" spc="40" dirty="0">
                <a:solidFill>
                  <a:srgbClr val="FF0000"/>
                </a:solidFill>
                <a:latin typeface="Times New Roman"/>
                <a:cs typeface="Times New Roman"/>
              </a:rPr>
              <a:t>т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ац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і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я	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д</a:t>
            </a:r>
            <a:r>
              <a:rPr sz="3200" spc="-45" dirty="0">
                <a:solidFill>
                  <a:srgbClr val="FF0000"/>
                </a:solidFill>
                <a:latin typeface="Times New Roman"/>
                <a:cs typeface="Times New Roman"/>
              </a:rPr>
              <a:t>уж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е	</a:t>
            </a:r>
            <a:r>
              <a:rPr sz="3200" spc="-170" dirty="0">
                <a:solidFill>
                  <a:srgbClr val="FF0000"/>
                </a:solidFill>
                <a:latin typeface="Times New Roman"/>
                <a:cs typeface="Times New Roman"/>
              </a:rPr>
              <a:t>к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орисна	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д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ля	</a:t>
            </a:r>
            <a:r>
              <a:rPr sz="3200" spc="40" dirty="0">
                <a:solidFill>
                  <a:srgbClr val="FF0000"/>
                </a:solidFill>
                <a:latin typeface="Times New Roman"/>
                <a:cs typeface="Times New Roman"/>
              </a:rPr>
              <a:t>е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фе</a:t>
            </a:r>
            <a:r>
              <a:rPr sz="3200" spc="-50" dirty="0">
                <a:solidFill>
                  <a:srgbClr val="FF0000"/>
                </a:solidFill>
                <a:latin typeface="Times New Roman"/>
                <a:cs typeface="Times New Roman"/>
              </a:rPr>
              <a:t>к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тивної  </a:t>
            </a:r>
            <a:r>
              <a:rPr sz="3200" spc="-30" dirty="0">
                <a:solidFill>
                  <a:srgbClr val="FF0000"/>
                </a:solidFill>
                <a:latin typeface="Times New Roman"/>
                <a:cs typeface="Times New Roman"/>
              </a:rPr>
              <a:t>комунікації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333500" cy="517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71812" y="3571875"/>
            <a:ext cx="2428875" cy="28686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57875" y="3500437"/>
            <a:ext cx="2801937" cy="2967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857625"/>
            <a:ext cx="3017837" cy="20113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77023" y="805178"/>
            <a:ext cx="713295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80539" marR="5080" indent="-1768475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solidFill>
                  <a:srgbClr val="AD4D12"/>
                </a:solidFill>
                <a:latin typeface="Times New Roman"/>
                <a:cs typeface="Times New Roman"/>
              </a:rPr>
              <a:t>Документація </a:t>
            </a:r>
            <a:r>
              <a:rPr sz="4000" spc="-5" dirty="0">
                <a:solidFill>
                  <a:srgbClr val="AD4D12"/>
                </a:solidFill>
                <a:latin typeface="Times New Roman"/>
                <a:cs typeface="Times New Roman"/>
              </a:rPr>
              <a:t>системи </a:t>
            </a:r>
            <a:r>
              <a:rPr sz="4000" spc="-45" dirty="0">
                <a:solidFill>
                  <a:srgbClr val="AD4D12"/>
                </a:solidFill>
                <a:latin typeface="Times New Roman"/>
                <a:cs typeface="Times New Roman"/>
              </a:rPr>
              <a:t>НАССР  </a:t>
            </a:r>
            <a:r>
              <a:rPr sz="4000" spc="-15" dirty="0">
                <a:solidFill>
                  <a:srgbClr val="AD4D12"/>
                </a:solidFill>
                <a:latin typeface="Times New Roman"/>
                <a:cs typeface="Times New Roman"/>
              </a:rPr>
              <a:t>поділяється</a:t>
            </a:r>
            <a:r>
              <a:rPr sz="4000" spc="-10" dirty="0">
                <a:solidFill>
                  <a:srgbClr val="AD4D12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AD4D12"/>
                </a:solidFill>
                <a:latin typeface="Times New Roman"/>
                <a:cs typeface="Times New Roman"/>
              </a:rPr>
              <a:t>на: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3115" y="2636011"/>
            <a:ext cx="69932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0370" indent="-408305">
              <a:lnSpc>
                <a:spcPct val="100000"/>
              </a:lnSpc>
              <a:spcBef>
                <a:spcPts val="100"/>
              </a:spcBef>
              <a:buSzPct val="97222"/>
              <a:buFont typeface="Wingdings"/>
              <a:buChar char=""/>
              <a:tabLst>
                <a:tab pos="421005" algn="l"/>
              </a:tabLst>
            </a:pPr>
            <a:r>
              <a:rPr sz="3600" b="1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базову</a:t>
            </a:r>
            <a:r>
              <a:rPr sz="3600" b="1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- </a:t>
            </a:r>
            <a:r>
              <a:rPr sz="3600" spc="-5" dirty="0">
                <a:latin typeface="Times New Roman"/>
                <a:cs typeface="Times New Roman"/>
              </a:rPr>
              <a:t>план </a:t>
            </a:r>
            <a:r>
              <a:rPr sz="3600" spc="-110" dirty="0">
                <a:latin typeface="Times New Roman"/>
                <a:cs typeface="Times New Roman"/>
              </a:rPr>
              <a:t>НАССР,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процедури;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3115" y="5379211"/>
            <a:ext cx="689990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0370" indent="-408305">
              <a:lnSpc>
                <a:spcPct val="100000"/>
              </a:lnSpc>
              <a:spcBef>
                <a:spcPts val="100"/>
              </a:spcBef>
              <a:buSzPct val="97222"/>
              <a:buFont typeface="Wingdings"/>
              <a:buChar char=""/>
              <a:tabLst>
                <a:tab pos="421005" algn="l"/>
              </a:tabLst>
            </a:pPr>
            <a:r>
              <a:rPr sz="36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оперативну</a:t>
            </a:r>
            <a:r>
              <a:rPr sz="36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- </a:t>
            </a:r>
            <a:r>
              <a:rPr sz="3600" spc="-35" dirty="0">
                <a:latin typeface="Times New Roman"/>
                <a:cs typeface="Times New Roman"/>
              </a:rPr>
              <a:t>протоколи,</a:t>
            </a:r>
            <a:r>
              <a:rPr sz="3600" spc="-5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записи.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333500" cy="517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57312" y="3643312"/>
            <a:ext cx="3181350" cy="1666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00625" y="3643312"/>
            <a:ext cx="2797175" cy="15716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2993" y="521714"/>
            <a:ext cx="7976234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AD4D12"/>
                </a:solidFill>
                <a:latin typeface="Times New Roman"/>
                <a:cs typeface="Times New Roman"/>
              </a:rPr>
              <a:t>До </a:t>
            </a:r>
            <a:r>
              <a:rPr sz="4000" spc="-25" dirty="0">
                <a:solidFill>
                  <a:srgbClr val="AD4D12"/>
                </a:solidFill>
                <a:latin typeface="Times New Roman"/>
                <a:cs typeface="Times New Roman"/>
              </a:rPr>
              <a:t>базової </a:t>
            </a:r>
            <a:r>
              <a:rPr sz="4000" spc="-10" dirty="0">
                <a:solidFill>
                  <a:srgbClr val="AD4D12"/>
                </a:solidFill>
                <a:latin typeface="Times New Roman"/>
                <a:cs typeface="Times New Roman"/>
              </a:rPr>
              <a:t>документації</a:t>
            </a:r>
            <a:r>
              <a:rPr sz="4000" spc="30" dirty="0">
                <a:solidFill>
                  <a:srgbClr val="AD4D12"/>
                </a:solidFill>
                <a:latin typeface="Times New Roman"/>
                <a:cs typeface="Times New Roman"/>
              </a:rPr>
              <a:t> </a:t>
            </a:r>
            <a:r>
              <a:rPr sz="4000" spc="-15" dirty="0">
                <a:solidFill>
                  <a:srgbClr val="AD4D12"/>
                </a:solidFill>
                <a:latin typeface="Times New Roman"/>
                <a:cs typeface="Times New Roman"/>
              </a:rPr>
              <a:t>належать: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7365" y="1131314"/>
            <a:ext cx="7442200" cy="4719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795" indent="-125730">
              <a:lnSpc>
                <a:spcPct val="100000"/>
              </a:lnSpc>
              <a:spcBef>
                <a:spcPts val="100"/>
              </a:spcBef>
              <a:buSzPct val="96428"/>
              <a:buFont typeface="Arial"/>
              <a:buChar char="•"/>
              <a:tabLst>
                <a:tab pos="138430" algn="l"/>
              </a:tabLst>
            </a:pPr>
            <a:r>
              <a:rPr sz="2800" spc="-5" dirty="0">
                <a:latin typeface="Times New Roman"/>
                <a:cs typeface="Times New Roman"/>
              </a:rPr>
              <a:t>склад </a:t>
            </a:r>
            <a:r>
              <a:rPr sz="2800" spc="-10" dirty="0">
                <a:latin typeface="Times New Roman"/>
                <a:cs typeface="Times New Roman"/>
              </a:rPr>
              <a:t>групи </a:t>
            </a:r>
            <a:r>
              <a:rPr sz="2800" spc="-30" dirty="0">
                <a:latin typeface="Times New Roman"/>
                <a:cs typeface="Times New Roman"/>
              </a:rPr>
              <a:t>НАССР </a:t>
            </a:r>
            <a:r>
              <a:rPr sz="2800" spc="15" dirty="0">
                <a:latin typeface="Times New Roman"/>
                <a:cs typeface="Times New Roman"/>
              </a:rPr>
              <a:t>та </a:t>
            </a:r>
            <a:r>
              <a:rPr sz="2800" spc="-5" dirty="0">
                <a:latin typeface="Times New Roman"/>
                <a:cs typeface="Times New Roman"/>
              </a:rPr>
              <a:t>її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обов’язки;</a:t>
            </a:r>
            <a:endParaRPr sz="2800">
              <a:latin typeface="Times New Roman"/>
              <a:cs typeface="Times New Roman"/>
            </a:endParaRPr>
          </a:p>
          <a:p>
            <a:pPr marL="12700" marR="20320">
              <a:lnSpc>
                <a:spcPts val="3310"/>
              </a:lnSpc>
              <a:spcBef>
                <a:spcPts val="175"/>
              </a:spcBef>
              <a:buSzPct val="96428"/>
              <a:buFont typeface="Arial"/>
              <a:buChar char="•"/>
              <a:tabLst>
                <a:tab pos="138430" algn="l"/>
              </a:tabLst>
            </a:pPr>
            <a:r>
              <a:rPr sz="2800" dirty="0">
                <a:latin typeface="Times New Roman"/>
                <a:cs typeface="Times New Roman"/>
              </a:rPr>
              <a:t>опис </a:t>
            </a:r>
            <a:r>
              <a:rPr sz="2800" spc="-25" dirty="0">
                <a:latin typeface="Times New Roman"/>
                <a:cs typeface="Times New Roman"/>
              </a:rPr>
              <a:t>харчового продукту </a:t>
            </a:r>
            <a:r>
              <a:rPr sz="2800" spc="15" dirty="0">
                <a:latin typeface="Times New Roman"/>
                <a:cs typeface="Times New Roman"/>
              </a:rPr>
              <a:t>та </a:t>
            </a:r>
            <a:r>
              <a:rPr sz="2800" spc="-20" dirty="0">
                <a:latin typeface="Times New Roman"/>
                <a:cs typeface="Times New Roman"/>
              </a:rPr>
              <a:t>його передбачуване  </a:t>
            </a:r>
            <a:r>
              <a:rPr sz="2800" spc="-15" dirty="0">
                <a:latin typeface="Times New Roman"/>
                <a:cs typeface="Times New Roman"/>
              </a:rPr>
              <a:t>споживання</a:t>
            </a:r>
            <a:r>
              <a:rPr sz="2800" spc="-10" dirty="0">
                <a:latin typeface="Times New Roman"/>
                <a:cs typeface="Times New Roman"/>
              </a:rPr>
              <a:t> (використання);</a:t>
            </a:r>
            <a:endParaRPr sz="2800">
              <a:latin typeface="Times New Roman"/>
              <a:cs typeface="Times New Roman"/>
            </a:endParaRPr>
          </a:p>
          <a:p>
            <a:pPr marL="137795" indent="-125730">
              <a:lnSpc>
                <a:spcPts val="3260"/>
              </a:lnSpc>
              <a:buSzPct val="96428"/>
              <a:buFont typeface="Arial"/>
              <a:buChar char="•"/>
              <a:tabLst>
                <a:tab pos="138430" algn="l"/>
              </a:tabLst>
            </a:pPr>
            <a:r>
              <a:rPr sz="2800" spc="-5" dirty="0">
                <a:latin typeface="Times New Roman"/>
                <a:cs typeface="Times New Roman"/>
              </a:rPr>
              <a:t>перевірена </a:t>
            </a:r>
            <a:r>
              <a:rPr sz="2800" spc="-25" dirty="0">
                <a:latin typeface="Times New Roman"/>
                <a:cs typeface="Times New Roman"/>
              </a:rPr>
              <a:t>блок-схема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виробництва;</a:t>
            </a:r>
            <a:endParaRPr sz="2800">
              <a:latin typeface="Times New Roman"/>
              <a:cs typeface="Times New Roman"/>
            </a:endParaRPr>
          </a:p>
          <a:p>
            <a:pPr marL="137795" indent="-125730">
              <a:lnSpc>
                <a:spcPts val="3335"/>
              </a:lnSpc>
              <a:buSzPct val="96428"/>
              <a:buFont typeface="Arial"/>
              <a:buChar char="•"/>
              <a:tabLst>
                <a:tab pos="138430" algn="l"/>
              </a:tabLst>
            </a:pPr>
            <a:r>
              <a:rPr sz="2800" dirty="0">
                <a:latin typeface="Times New Roman"/>
                <a:cs typeface="Times New Roman"/>
              </a:rPr>
              <a:t>аналіз </a:t>
            </a:r>
            <a:r>
              <a:rPr sz="2800" spc="-10" dirty="0">
                <a:latin typeface="Times New Roman"/>
                <a:cs typeface="Times New Roman"/>
              </a:rPr>
              <a:t>небезпечних</a:t>
            </a:r>
            <a:r>
              <a:rPr sz="2800" spc="-15" dirty="0">
                <a:latin typeface="Times New Roman"/>
                <a:cs typeface="Times New Roman"/>
              </a:rPr>
              <a:t> факторів;</a:t>
            </a:r>
            <a:endParaRPr sz="2800">
              <a:latin typeface="Times New Roman"/>
              <a:cs typeface="Times New Roman"/>
            </a:endParaRPr>
          </a:p>
          <a:p>
            <a:pPr marL="137795" indent="-125730">
              <a:lnSpc>
                <a:spcPct val="100000"/>
              </a:lnSpc>
              <a:spcBef>
                <a:spcPts val="50"/>
              </a:spcBef>
              <a:buSzPct val="96428"/>
              <a:buFont typeface="Arial"/>
              <a:buChar char="•"/>
              <a:tabLst>
                <a:tab pos="138430" algn="l"/>
              </a:tabLst>
            </a:pPr>
            <a:r>
              <a:rPr sz="2800" spc="-20" dirty="0">
                <a:latin typeface="Times New Roman"/>
                <a:cs typeface="Times New Roman"/>
              </a:rPr>
              <a:t>методологія </a:t>
            </a:r>
            <a:r>
              <a:rPr sz="2800" spc="-15" dirty="0">
                <a:latin typeface="Times New Roman"/>
                <a:cs typeface="Times New Roman"/>
              </a:rPr>
              <a:t>визначення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ККТ;</a:t>
            </a:r>
            <a:endParaRPr sz="2800">
              <a:latin typeface="Times New Roman"/>
              <a:cs typeface="Times New Roman"/>
            </a:endParaRPr>
          </a:p>
          <a:p>
            <a:pPr marL="137795" indent="-125730">
              <a:lnSpc>
                <a:spcPts val="3335"/>
              </a:lnSpc>
              <a:spcBef>
                <a:spcPts val="20"/>
              </a:spcBef>
              <a:buSzPct val="96428"/>
              <a:buFont typeface="Arial"/>
              <a:buChar char="•"/>
              <a:tabLst>
                <a:tab pos="138430" algn="l"/>
              </a:tabLst>
            </a:pPr>
            <a:r>
              <a:rPr sz="2800" dirty="0">
                <a:latin typeface="Times New Roman"/>
                <a:cs typeface="Times New Roman"/>
              </a:rPr>
              <a:t>критичні </a:t>
            </a:r>
            <a:r>
              <a:rPr sz="2800" spc="-5" dirty="0">
                <a:latin typeface="Times New Roman"/>
                <a:cs typeface="Times New Roman"/>
              </a:rPr>
              <a:t>межі </a:t>
            </a:r>
            <a:r>
              <a:rPr sz="2800" spc="15" dirty="0">
                <a:latin typeface="Times New Roman"/>
                <a:cs typeface="Times New Roman"/>
              </a:rPr>
              <a:t>та </a:t>
            </a:r>
            <a:r>
              <a:rPr sz="2800" spc="-5" dirty="0">
                <a:latin typeface="Times New Roman"/>
                <a:cs typeface="Times New Roman"/>
              </a:rPr>
              <a:t>їх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обґрунтування;</a:t>
            </a:r>
            <a:endParaRPr sz="2800">
              <a:latin typeface="Times New Roman"/>
              <a:cs typeface="Times New Roman"/>
            </a:endParaRPr>
          </a:p>
          <a:p>
            <a:pPr marL="137795" indent="-125730">
              <a:lnSpc>
                <a:spcPts val="3335"/>
              </a:lnSpc>
              <a:buSzPct val="96428"/>
              <a:buFont typeface="Arial"/>
              <a:buChar char="•"/>
              <a:tabLst>
                <a:tab pos="138430" algn="l"/>
              </a:tabLst>
            </a:pPr>
            <a:r>
              <a:rPr sz="2800" spc="-5" dirty="0">
                <a:latin typeface="Times New Roman"/>
                <a:cs typeface="Times New Roman"/>
              </a:rPr>
              <a:t>процедури моніторингу </a:t>
            </a:r>
            <a:r>
              <a:rPr sz="2800" spc="-35" dirty="0">
                <a:latin typeface="Times New Roman"/>
                <a:cs typeface="Times New Roman"/>
              </a:rPr>
              <a:t>кожної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ККТ;</a:t>
            </a:r>
            <a:endParaRPr sz="2800">
              <a:latin typeface="Times New Roman"/>
              <a:cs typeface="Times New Roman"/>
            </a:endParaRPr>
          </a:p>
          <a:p>
            <a:pPr marL="137795" indent="-125730">
              <a:lnSpc>
                <a:spcPts val="3335"/>
              </a:lnSpc>
              <a:spcBef>
                <a:spcPts val="25"/>
              </a:spcBef>
              <a:buSzPct val="96428"/>
              <a:buFont typeface="Arial"/>
              <a:buChar char="•"/>
              <a:tabLst>
                <a:tab pos="138430" algn="l"/>
              </a:tabLst>
            </a:pPr>
            <a:r>
              <a:rPr sz="2800" spc="-5" dirty="0">
                <a:latin typeface="Times New Roman"/>
                <a:cs typeface="Times New Roman"/>
              </a:rPr>
              <a:t>процедури </a:t>
            </a:r>
            <a:r>
              <a:rPr sz="2800" spc="-10" dirty="0">
                <a:latin typeface="Times New Roman"/>
                <a:cs typeface="Times New Roman"/>
              </a:rPr>
              <a:t>застосування </a:t>
            </a:r>
            <a:r>
              <a:rPr sz="2800" spc="-15" dirty="0">
                <a:latin typeface="Times New Roman"/>
                <a:cs typeface="Times New Roman"/>
              </a:rPr>
              <a:t>коригувальних </a:t>
            </a:r>
            <a:r>
              <a:rPr sz="2800" spc="-30" dirty="0">
                <a:latin typeface="Times New Roman"/>
                <a:cs typeface="Times New Roman"/>
              </a:rPr>
              <a:t>заходів;</a:t>
            </a:r>
            <a:endParaRPr sz="2800">
              <a:latin typeface="Times New Roman"/>
              <a:cs typeface="Times New Roman"/>
            </a:endParaRPr>
          </a:p>
          <a:p>
            <a:pPr marL="137795" indent="-125730">
              <a:lnSpc>
                <a:spcPts val="3335"/>
              </a:lnSpc>
              <a:buSzPct val="96428"/>
              <a:buFont typeface="Arial"/>
              <a:buChar char="•"/>
              <a:tabLst>
                <a:tab pos="138430" algn="l"/>
              </a:tabLst>
            </a:pPr>
            <a:r>
              <a:rPr sz="2800" spc="-5" dirty="0">
                <a:latin typeface="Times New Roman"/>
                <a:cs typeface="Times New Roman"/>
              </a:rPr>
              <a:t>процедура валідації,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верифікації;</a:t>
            </a:r>
            <a:endParaRPr sz="2800">
              <a:latin typeface="Times New Roman"/>
              <a:cs typeface="Times New Roman"/>
            </a:endParaRPr>
          </a:p>
          <a:p>
            <a:pPr marL="137795" indent="-125730">
              <a:lnSpc>
                <a:spcPct val="100000"/>
              </a:lnSpc>
              <a:spcBef>
                <a:spcPts val="50"/>
              </a:spcBef>
              <a:buSzPct val="96428"/>
              <a:buFont typeface="Arial"/>
              <a:buChar char="•"/>
              <a:tabLst>
                <a:tab pos="138430" algn="l"/>
              </a:tabLst>
            </a:pPr>
            <a:r>
              <a:rPr sz="2800" spc="-5" dirty="0">
                <a:latin typeface="Times New Roman"/>
                <a:cs typeface="Times New Roman"/>
              </a:rPr>
              <a:t>процедури управління </a:t>
            </a:r>
            <a:r>
              <a:rPr sz="2800" spc="-10" dirty="0">
                <a:latin typeface="Times New Roman"/>
                <a:cs typeface="Times New Roman"/>
              </a:rPr>
              <a:t>документами </a:t>
            </a:r>
            <a:r>
              <a:rPr sz="2800" spc="-85" dirty="0">
                <a:latin typeface="Times New Roman"/>
                <a:cs typeface="Times New Roman"/>
              </a:rPr>
              <a:t>НАССР.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333500" cy="517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72250" y="2214562"/>
            <a:ext cx="2133600" cy="2143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3052" y="735075"/>
            <a:ext cx="667258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AD4D12"/>
                </a:solidFill>
                <a:latin typeface="Times New Roman"/>
                <a:cs typeface="Times New Roman"/>
              </a:rPr>
              <a:t>До </a:t>
            </a:r>
            <a:r>
              <a:rPr sz="4000" spc="-15" dirty="0">
                <a:solidFill>
                  <a:srgbClr val="AD4D12"/>
                </a:solidFill>
                <a:latin typeface="Times New Roman"/>
                <a:cs typeface="Times New Roman"/>
              </a:rPr>
              <a:t>оперативної </a:t>
            </a:r>
            <a:r>
              <a:rPr sz="4000" spc="-10" dirty="0">
                <a:solidFill>
                  <a:srgbClr val="AD4D12"/>
                </a:solidFill>
                <a:latin typeface="Times New Roman"/>
                <a:cs typeface="Times New Roman"/>
              </a:rPr>
              <a:t>документації  належать: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3052" y="2563875"/>
            <a:ext cx="7564755" cy="1735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795" indent="-125730">
              <a:lnSpc>
                <a:spcPct val="100000"/>
              </a:lnSpc>
              <a:spcBef>
                <a:spcPts val="100"/>
              </a:spcBef>
              <a:buSzPct val="96428"/>
              <a:buFont typeface="Arial"/>
              <a:buChar char="•"/>
              <a:tabLst>
                <a:tab pos="138430" algn="l"/>
              </a:tabLst>
            </a:pPr>
            <a:r>
              <a:rPr sz="2800" spc="-30" dirty="0">
                <a:latin typeface="Times New Roman"/>
                <a:cs typeface="Times New Roman"/>
              </a:rPr>
              <a:t>протоколи </a:t>
            </a:r>
            <a:r>
              <a:rPr sz="2800" spc="-5" dirty="0">
                <a:latin typeface="Times New Roman"/>
                <a:cs typeface="Times New Roman"/>
              </a:rPr>
              <a:t>нарад </a:t>
            </a:r>
            <a:r>
              <a:rPr sz="2800" spc="-30" dirty="0">
                <a:latin typeface="Times New Roman"/>
                <a:cs typeface="Times New Roman"/>
              </a:rPr>
              <a:t>НАССР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групи;</a:t>
            </a:r>
            <a:endParaRPr sz="2800">
              <a:latin typeface="Times New Roman"/>
              <a:cs typeface="Times New Roman"/>
            </a:endParaRPr>
          </a:p>
          <a:p>
            <a:pPr marL="137795" indent="-125730">
              <a:lnSpc>
                <a:spcPts val="3325"/>
              </a:lnSpc>
              <a:spcBef>
                <a:spcPts val="45"/>
              </a:spcBef>
              <a:buSzPct val="96428"/>
              <a:buFont typeface="Arial"/>
              <a:buChar char="•"/>
              <a:tabLst>
                <a:tab pos="138430" algn="l"/>
              </a:tabLst>
            </a:pPr>
            <a:r>
              <a:rPr sz="2800" spc="-30" dirty="0">
                <a:latin typeface="Times New Roman"/>
                <a:cs typeface="Times New Roman"/>
              </a:rPr>
              <a:t>протоколи </a:t>
            </a:r>
            <a:r>
              <a:rPr sz="2800" spc="-5" dirty="0">
                <a:latin typeface="Times New Roman"/>
                <a:cs typeface="Times New Roman"/>
              </a:rPr>
              <a:t>моніторингу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ККТ;</a:t>
            </a:r>
            <a:endParaRPr sz="2800">
              <a:latin typeface="Times New Roman"/>
              <a:cs typeface="Times New Roman"/>
            </a:endParaRPr>
          </a:p>
          <a:p>
            <a:pPr marL="137795" indent="-125730">
              <a:lnSpc>
                <a:spcPts val="3325"/>
              </a:lnSpc>
              <a:buSzPct val="96428"/>
              <a:buFont typeface="Arial"/>
              <a:buChar char="•"/>
              <a:tabLst>
                <a:tab pos="138430" algn="l"/>
              </a:tabLst>
            </a:pPr>
            <a:r>
              <a:rPr sz="2800" spc="-30" dirty="0">
                <a:latin typeface="Times New Roman"/>
                <a:cs typeface="Times New Roman"/>
              </a:rPr>
              <a:t>протоколи </a:t>
            </a:r>
            <a:r>
              <a:rPr sz="2800" spc="-10" dirty="0">
                <a:latin typeface="Times New Roman"/>
                <a:cs typeface="Times New Roman"/>
              </a:rPr>
              <a:t>впровадження </a:t>
            </a:r>
            <a:r>
              <a:rPr sz="2800" spc="-15" dirty="0">
                <a:latin typeface="Times New Roman"/>
                <a:cs typeface="Times New Roman"/>
              </a:rPr>
              <a:t>коригувальних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заходів;</a:t>
            </a:r>
            <a:endParaRPr sz="2800">
              <a:latin typeface="Times New Roman"/>
              <a:cs typeface="Times New Roman"/>
            </a:endParaRPr>
          </a:p>
          <a:p>
            <a:pPr marL="137795" indent="-125730">
              <a:lnSpc>
                <a:spcPct val="100000"/>
              </a:lnSpc>
              <a:spcBef>
                <a:spcPts val="50"/>
              </a:spcBef>
              <a:buSzPct val="96428"/>
              <a:buFont typeface="Arial"/>
              <a:buChar char="•"/>
              <a:tabLst>
                <a:tab pos="138430" algn="l"/>
              </a:tabLst>
            </a:pPr>
            <a:r>
              <a:rPr sz="2800" spc="-30" dirty="0">
                <a:latin typeface="Times New Roman"/>
                <a:cs typeface="Times New Roman"/>
              </a:rPr>
              <a:t>протоколи </a:t>
            </a:r>
            <a:r>
              <a:rPr sz="2800" spc="-5" dirty="0">
                <a:latin typeface="Times New Roman"/>
                <a:cs typeface="Times New Roman"/>
              </a:rPr>
              <a:t>валідації,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верифікації.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7365" y="4450586"/>
            <a:ext cx="58502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79625" algn="l"/>
                <a:tab pos="2666365" algn="l"/>
                <a:tab pos="4619625" algn="l"/>
              </a:tabLst>
            </a:pPr>
            <a:r>
              <a:rPr sz="2800" dirty="0">
                <a:latin typeface="Times New Roman"/>
                <a:cs typeface="Times New Roman"/>
              </a:rPr>
              <a:t>Пр</a:t>
            </a:r>
            <a:r>
              <a:rPr sz="2800" spc="-40" dirty="0">
                <a:latin typeface="Times New Roman"/>
                <a:cs typeface="Times New Roman"/>
              </a:rPr>
              <a:t>от</a:t>
            </a:r>
            <a:r>
              <a:rPr sz="2800" dirty="0">
                <a:latin typeface="Times New Roman"/>
                <a:cs typeface="Times New Roman"/>
              </a:rPr>
              <a:t>о</a:t>
            </a:r>
            <a:r>
              <a:rPr sz="2800" spc="-145" dirty="0">
                <a:latin typeface="Times New Roman"/>
                <a:cs typeface="Times New Roman"/>
              </a:rPr>
              <a:t>к</a:t>
            </a:r>
            <a:r>
              <a:rPr sz="2800" spc="-40" dirty="0">
                <a:latin typeface="Times New Roman"/>
                <a:cs typeface="Times New Roman"/>
              </a:rPr>
              <a:t>о</a:t>
            </a:r>
            <a:r>
              <a:rPr sz="2800" dirty="0">
                <a:latin typeface="Times New Roman"/>
                <a:cs typeface="Times New Roman"/>
              </a:rPr>
              <a:t>ли	є	</a:t>
            </a:r>
            <a:r>
              <a:rPr sz="2800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</a:t>
            </a:r>
            <a:r>
              <a:rPr sz="28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а</a:t>
            </a:r>
            <a:r>
              <a:rPr sz="2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жливим	до</a:t>
            </a:r>
            <a:r>
              <a:rPr sz="2800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к</a:t>
            </a:r>
            <a:r>
              <a:rPr sz="2800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а</a:t>
            </a:r>
            <a:r>
              <a:rPr sz="2800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з</a:t>
            </a:r>
            <a:r>
              <a:rPr sz="2800" u="sng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о</a:t>
            </a:r>
            <a:r>
              <a:rPr sz="2800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м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66559" y="4450586"/>
            <a:ext cx="1941195" cy="13030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56210" marR="5080" indent="-144145" algn="just">
              <a:lnSpc>
                <a:spcPct val="99600"/>
              </a:lnSpc>
              <a:spcBef>
                <a:spcPts val="110"/>
              </a:spcBef>
            </a:pPr>
            <a:r>
              <a:rPr sz="2800" spc="25" dirty="0">
                <a:latin typeface="Times New Roman"/>
                <a:cs typeface="Times New Roman"/>
              </a:rPr>
              <a:t>е</a:t>
            </a:r>
            <a:r>
              <a:rPr sz="2800" spc="-5" dirty="0">
                <a:latin typeface="Times New Roman"/>
                <a:cs typeface="Times New Roman"/>
              </a:rPr>
              <a:t>ф</a:t>
            </a:r>
            <a:r>
              <a:rPr sz="2800" spc="-10" dirty="0">
                <a:latin typeface="Times New Roman"/>
                <a:cs typeface="Times New Roman"/>
              </a:rPr>
              <a:t>е</a:t>
            </a:r>
            <a:r>
              <a:rPr sz="2800" spc="-35" dirty="0">
                <a:latin typeface="Times New Roman"/>
                <a:cs typeface="Times New Roman"/>
              </a:rPr>
              <a:t>к</a:t>
            </a:r>
            <a:r>
              <a:rPr sz="2800" dirty="0">
                <a:latin typeface="Times New Roman"/>
                <a:cs typeface="Times New Roman"/>
              </a:rPr>
              <a:t>тивно</a:t>
            </a:r>
            <a:r>
              <a:rPr sz="2800" spc="-70" dirty="0">
                <a:latin typeface="Times New Roman"/>
                <a:cs typeface="Times New Roman"/>
              </a:rPr>
              <a:t>г</a:t>
            </a:r>
            <a:r>
              <a:rPr sz="2800" dirty="0">
                <a:latin typeface="Times New Roman"/>
                <a:cs typeface="Times New Roman"/>
              </a:rPr>
              <a:t>о  </a:t>
            </a:r>
            <a:r>
              <a:rPr sz="2800" spc="-10" dirty="0">
                <a:latin typeface="Times New Roman"/>
                <a:cs typeface="Times New Roman"/>
              </a:rPr>
              <a:t>проведенні  </a:t>
            </a:r>
            <a:r>
              <a:rPr sz="2800" dirty="0">
                <a:latin typeface="Times New Roman"/>
                <a:cs typeface="Times New Roman"/>
              </a:rPr>
              <a:t>д</a:t>
            </a:r>
            <a:r>
              <a:rPr sz="2800" spc="-10" dirty="0">
                <a:latin typeface="Times New Roman"/>
                <a:cs typeface="Times New Roman"/>
              </a:rPr>
              <a:t>е</a:t>
            </a:r>
            <a:r>
              <a:rPr sz="2800" dirty="0">
                <a:latin typeface="Times New Roman"/>
                <a:cs typeface="Times New Roman"/>
              </a:rPr>
              <a:t>рж</a:t>
            </a:r>
            <a:r>
              <a:rPr sz="2800" spc="-10" dirty="0">
                <a:latin typeface="Times New Roman"/>
                <a:cs typeface="Times New Roman"/>
              </a:rPr>
              <a:t>а</a:t>
            </a:r>
            <a:r>
              <a:rPr sz="2800" dirty="0">
                <a:latin typeface="Times New Roman"/>
                <a:cs typeface="Times New Roman"/>
              </a:rPr>
              <a:t>вно</a:t>
            </a:r>
            <a:r>
              <a:rPr sz="2800" spc="-70" dirty="0">
                <a:latin typeface="Times New Roman"/>
                <a:cs typeface="Times New Roman"/>
              </a:rPr>
              <a:t>г</a:t>
            </a:r>
            <a:r>
              <a:rPr sz="2800" dirty="0">
                <a:latin typeface="Times New Roman"/>
                <a:cs typeface="Times New Roman"/>
              </a:rPr>
              <a:t>о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7365" y="4880354"/>
            <a:ext cx="6250305" cy="13030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10"/>
              </a:spcBef>
              <a:tabLst>
                <a:tab pos="1447165" algn="l"/>
                <a:tab pos="2742565" algn="l"/>
                <a:tab pos="3121025" algn="l"/>
                <a:tab pos="4243070" algn="l"/>
                <a:tab pos="4729480" algn="l"/>
                <a:tab pos="5678170" algn="l"/>
              </a:tabLst>
            </a:pPr>
            <a:r>
              <a:rPr sz="2800" spc="-75" dirty="0">
                <a:latin typeface="Times New Roman"/>
                <a:cs typeface="Times New Roman"/>
              </a:rPr>
              <a:t>ф</a:t>
            </a:r>
            <a:r>
              <a:rPr sz="2800" dirty="0">
                <a:latin typeface="Times New Roman"/>
                <a:cs typeface="Times New Roman"/>
              </a:rPr>
              <a:t>ункц</a:t>
            </a:r>
            <a:r>
              <a:rPr sz="2800" spc="-5" dirty="0">
                <a:latin typeface="Times New Roman"/>
                <a:cs typeface="Times New Roman"/>
              </a:rPr>
              <a:t>і</a:t>
            </a:r>
            <a:r>
              <a:rPr sz="2800" dirty="0">
                <a:latin typeface="Times New Roman"/>
                <a:cs typeface="Times New Roman"/>
              </a:rPr>
              <a:t>ону</a:t>
            </a:r>
            <a:r>
              <a:rPr sz="2800" spc="-35" dirty="0">
                <a:latin typeface="Times New Roman"/>
                <a:cs typeface="Times New Roman"/>
              </a:rPr>
              <a:t>в</a:t>
            </a:r>
            <a:r>
              <a:rPr sz="2800" spc="-10" dirty="0">
                <a:latin typeface="Times New Roman"/>
                <a:cs typeface="Times New Roman"/>
              </a:rPr>
              <a:t>а</a:t>
            </a:r>
            <a:r>
              <a:rPr sz="2800" dirty="0">
                <a:latin typeface="Times New Roman"/>
                <a:cs typeface="Times New Roman"/>
              </a:rPr>
              <a:t>ння	</a:t>
            </a:r>
            <a:r>
              <a:rPr sz="2800" spc="-10" dirty="0">
                <a:latin typeface="Times New Roman"/>
                <a:cs typeface="Times New Roman"/>
              </a:rPr>
              <a:t>с</a:t>
            </a:r>
            <a:r>
              <a:rPr sz="2800" dirty="0">
                <a:latin typeface="Times New Roman"/>
                <a:cs typeface="Times New Roman"/>
              </a:rPr>
              <a:t>и</a:t>
            </a:r>
            <a:r>
              <a:rPr sz="2800" spc="-10" dirty="0">
                <a:latin typeface="Times New Roman"/>
                <a:cs typeface="Times New Roman"/>
              </a:rPr>
              <a:t>с</a:t>
            </a:r>
            <a:r>
              <a:rPr sz="2800" dirty="0">
                <a:latin typeface="Times New Roman"/>
                <a:cs typeface="Times New Roman"/>
              </a:rPr>
              <a:t>т</a:t>
            </a:r>
            <a:r>
              <a:rPr sz="2800" spc="-10" dirty="0">
                <a:latin typeface="Times New Roman"/>
                <a:cs typeface="Times New Roman"/>
              </a:rPr>
              <a:t>е</a:t>
            </a:r>
            <a:r>
              <a:rPr sz="2800" dirty="0">
                <a:latin typeface="Times New Roman"/>
                <a:cs typeface="Times New Roman"/>
              </a:rPr>
              <a:t>ми	Н</a:t>
            </a:r>
            <a:r>
              <a:rPr sz="2800" spc="-140" dirty="0">
                <a:latin typeface="Times New Roman"/>
                <a:cs typeface="Times New Roman"/>
              </a:rPr>
              <a:t>А</a:t>
            </a:r>
            <a:r>
              <a:rPr sz="2800" spc="-5" dirty="0">
                <a:latin typeface="Times New Roman"/>
                <a:cs typeface="Times New Roman"/>
              </a:rPr>
              <a:t>СС</a:t>
            </a:r>
            <a:r>
              <a:rPr sz="2800" dirty="0">
                <a:latin typeface="Times New Roman"/>
                <a:cs typeface="Times New Roman"/>
              </a:rPr>
              <a:t>Р	при  </a:t>
            </a:r>
            <a:r>
              <a:rPr sz="2800" spc="-65" dirty="0">
                <a:latin typeface="Times New Roman"/>
                <a:cs typeface="Times New Roman"/>
              </a:rPr>
              <a:t>аудиту	</a:t>
            </a:r>
            <a:r>
              <a:rPr sz="2800" spc="-5" dirty="0">
                <a:latin typeface="Times New Roman"/>
                <a:cs typeface="Times New Roman"/>
              </a:rPr>
              <a:t>системи		</a:t>
            </a:r>
            <a:r>
              <a:rPr sz="2800" spc="-30" dirty="0">
                <a:latin typeface="Times New Roman"/>
                <a:cs typeface="Times New Roman"/>
              </a:rPr>
              <a:t>НАССР	</a:t>
            </a:r>
            <a:r>
              <a:rPr sz="2800" spc="-10" dirty="0">
                <a:latin typeface="Times New Roman"/>
                <a:cs typeface="Times New Roman"/>
              </a:rPr>
              <a:t>органом  </a:t>
            </a:r>
            <a:r>
              <a:rPr sz="2800" spc="-20" dirty="0">
                <a:latin typeface="Times New Roman"/>
                <a:cs typeface="Times New Roman"/>
              </a:rPr>
              <a:t>контролю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(нагляду).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333500" cy="517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72187" y="1500187"/>
            <a:ext cx="2524125" cy="1809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11150" rIns="0" bIns="0" rtlCol="0">
            <a:spAutoFit/>
          </a:bodyPr>
          <a:lstStyle/>
          <a:p>
            <a:pPr marL="3444240" marR="5080" indent="-2719070">
              <a:lnSpc>
                <a:spcPct val="101400"/>
              </a:lnSpc>
              <a:spcBef>
                <a:spcPts val="50"/>
              </a:spcBef>
            </a:pPr>
            <a:r>
              <a:rPr spc="-5" dirty="0">
                <a:solidFill>
                  <a:srgbClr val="AD4D12"/>
                </a:solidFill>
                <a:latin typeface="Times New Roman"/>
                <a:cs typeface="Times New Roman"/>
              </a:rPr>
              <a:t>Приклади </a:t>
            </a:r>
            <a:r>
              <a:rPr spc="-15" dirty="0">
                <a:solidFill>
                  <a:srgbClr val="AD4D12"/>
                </a:solidFill>
                <a:latin typeface="Times New Roman"/>
                <a:cs typeface="Times New Roman"/>
              </a:rPr>
              <a:t>небезпечних </a:t>
            </a:r>
            <a:r>
              <a:rPr spc="-5" dirty="0">
                <a:solidFill>
                  <a:srgbClr val="AD4D12"/>
                </a:solidFill>
                <a:latin typeface="Times New Roman"/>
                <a:cs typeface="Times New Roman"/>
              </a:rPr>
              <a:t>факторів </a:t>
            </a:r>
            <a:r>
              <a:rPr dirty="0">
                <a:solidFill>
                  <a:srgbClr val="AD4D12"/>
                </a:solidFill>
                <a:latin typeface="Times New Roman"/>
                <a:cs typeface="Times New Roman"/>
              </a:rPr>
              <a:t>у </a:t>
            </a:r>
            <a:r>
              <a:rPr spc="-25" dirty="0">
                <a:solidFill>
                  <a:srgbClr val="AD4D12"/>
                </a:solidFill>
                <a:latin typeface="Times New Roman"/>
                <a:cs typeface="Times New Roman"/>
              </a:rPr>
              <a:t>харчових  </a:t>
            </a:r>
            <a:r>
              <a:rPr spc="-10" dirty="0">
                <a:solidFill>
                  <a:srgbClr val="AD4D12"/>
                </a:solidFill>
                <a:latin typeface="Times New Roman"/>
                <a:cs typeface="Times New Roman"/>
              </a:rPr>
              <a:t>продуктах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7515" y="1449324"/>
            <a:ext cx="7656830" cy="459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Біологічні</a:t>
            </a:r>
            <a:endParaRPr sz="200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buFont typeface="Arial"/>
              <a:buChar char="•"/>
              <a:tabLst>
                <a:tab pos="165100" algn="l"/>
              </a:tabLst>
            </a:pPr>
            <a:r>
              <a:rPr sz="2000" spc="-10" dirty="0">
                <a:latin typeface="Times New Roman"/>
                <a:cs typeface="Times New Roman"/>
              </a:rPr>
              <a:t>Бактерії </a:t>
            </a:r>
            <a:r>
              <a:rPr sz="2000" spc="10" dirty="0">
                <a:latin typeface="Times New Roman"/>
                <a:cs typeface="Times New Roman"/>
              </a:rPr>
              <a:t>та </a:t>
            </a:r>
            <a:r>
              <a:rPr sz="2000" spc="-15" dirty="0">
                <a:latin typeface="Times New Roman"/>
                <a:cs typeface="Times New Roman"/>
              </a:rPr>
              <a:t>токсини </a:t>
            </a:r>
            <a:r>
              <a:rPr sz="2000" dirty="0">
                <a:latin typeface="Times New Roman"/>
                <a:cs typeface="Times New Roman"/>
              </a:rPr>
              <a:t>(Клостридії, </a:t>
            </a:r>
            <a:r>
              <a:rPr sz="2000" spc="-5" dirty="0">
                <a:latin typeface="Times New Roman"/>
                <a:cs typeface="Times New Roman"/>
              </a:rPr>
              <a:t>Лістерія, </a:t>
            </a:r>
            <a:r>
              <a:rPr sz="2000" dirty="0">
                <a:latin typeface="Times New Roman"/>
                <a:cs typeface="Times New Roman"/>
              </a:rPr>
              <a:t>Сальмонела,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Стафілококи)</a:t>
            </a:r>
            <a:endParaRPr sz="200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buFont typeface="Arial"/>
              <a:buChar char="•"/>
              <a:tabLst>
                <a:tab pos="165100" algn="l"/>
              </a:tabLst>
            </a:pPr>
            <a:r>
              <a:rPr sz="2000" spc="-10" dirty="0">
                <a:latin typeface="Times New Roman"/>
                <a:cs typeface="Times New Roman"/>
              </a:rPr>
              <a:t>Віруси </a:t>
            </a:r>
            <a:r>
              <a:rPr sz="2000" spc="-30" dirty="0">
                <a:latin typeface="Times New Roman"/>
                <a:cs typeface="Times New Roman"/>
              </a:rPr>
              <a:t>(Гепатит </a:t>
            </a:r>
            <a:r>
              <a:rPr sz="2000" dirty="0">
                <a:latin typeface="Times New Roman"/>
                <a:cs typeface="Times New Roman"/>
              </a:rPr>
              <a:t>А, </a:t>
            </a:r>
            <a:r>
              <a:rPr sz="2000" spc="-5" dirty="0">
                <a:latin typeface="Times New Roman"/>
                <a:cs typeface="Times New Roman"/>
              </a:rPr>
              <a:t>ротавірус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rotavirus)</a:t>
            </a:r>
            <a:endParaRPr sz="200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buFont typeface="Arial"/>
              <a:buChar char="•"/>
              <a:tabLst>
                <a:tab pos="165100" algn="l"/>
              </a:tabLst>
            </a:pPr>
            <a:r>
              <a:rPr sz="2000" spc="-5" dirty="0">
                <a:latin typeface="Times New Roman"/>
                <a:cs typeface="Times New Roman"/>
              </a:rPr>
              <a:t>Паразити </a:t>
            </a:r>
            <a:r>
              <a:rPr sz="2000" spc="-10" dirty="0">
                <a:latin typeface="Times New Roman"/>
                <a:cs typeface="Times New Roman"/>
              </a:rPr>
              <a:t>(Трихінела, </a:t>
            </a:r>
            <a:r>
              <a:rPr sz="2000" spc="-5" dirty="0">
                <a:latin typeface="Times New Roman"/>
                <a:cs typeface="Times New Roman"/>
              </a:rPr>
              <a:t>Анізакіс </a:t>
            </a:r>
            <a:r>
              <a:rPr sz="2000" dirty="0">
                <a:latin typeface="Times New Roman"/>
                <a:cs typeface="Times New Roman"/>
              </a:rPr>
              <a:t>і </a:t>
            </a:r>
            <a:r>
              <a:rPr sz="2000" spc="-30" dirty="0">
                <a:latin typeface="Times New Roman"/>
                <a:cs typeface="Times New Roman"/>
              </a:rPr>
              <a:t>т.п.)</a:t>
            </a:r>
            <a:endParaRPr sz="2000">
              <a:latin typeface="Times New Roman"/>
              <a:cs typeface="Times New Roman"/>
            </a:endParaRPr>
          </a:p>
          <a:p>
            <a:pPr marL="165100" indent="-152400">
              <a:lnSpc>
                <a:spcPct val="100000"/>
              </a:lnSpc>
              <a:buFont typeface="Arial"/>
              <a:buChar char="•"/>
              <a:tabLst>
                <a:tab pos="165100" algn="l"/>
              </a:tabLst>
            </a:pPr>
            <a:r>
              <a:rPr sz="2000" dirty="0">
                <a:latin typeface="Times New Roman"/>
                <a:cs typeface="Times New Roman"/>
              </a:rPr>
              <a:t>Пріони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</a:pP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Фізичні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-5" dirty="0">
                <a:latin typeface="Times New Roman"/>
                <a:cs typeface="Times New Roman"/>
              </a:rPr>
              <a:t>скло, </a:t>
            </a:r>
            <a:r>
              <a:rPr sz="2000" spc="5" dirty="0">
                <a:latin typeface="Times New Roman"/>
                <a:cs typeface="Times New Roman"/>
              </a:rPr>
              <a:t>метал, </a:t>
            </a:r>
            <a:r>
              <a:rPr sz="2000" spc="-5" dirty="0">
                <a:latin typeface="Times New Roman"/>
                <a:cs typeface="Times New Roman"/>
              </a:rPr>
              <a:t>нігті, </a:t>
            </a:r>
            <a:r>
              <a:rPr sz="2000" dirty="0">
                <a:latin typeface="Times New Roman"/>
                <a:cs typeface="Times New Roman"/>
              </a:rPr>
              <a:t>волосся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Хімічні</a:t>
            </a:r>
            <a:endParaRPr sz="2000">
              <a:latin typeface="Times New Roman"/>
              <a:cs typeface="Times New Roman"/>
            </a:endParaRPr>
          </a:p>
          <a:p>
            <a:pPr marL="12700" marR="5103495" algn="just">
              <a:lnSpc>
                <a:spcPct val="100000"/>
              </a:lnSpc>
              <a:buChar char="•"/>
              <a:tabLst>
                <a:tab pos="165100" algn="l"/>
              </a:tabLst>
            </a:pPr>
            <a:r>
              <a:rPr sz="2000" spc="-20" dirty="0">
                <a:latin typeface="Times New Roman"/>
                <a:cs typeface="Times New Roman"/>
              </a:rPr>
              <a:t>Забруднення </a:t>
            </a:r>
            <a:r>
              <a:rPr sz="2000" spc="-5" dirty="0">
                <a:latin typeface="Times New Roman"/>
                <a:cs typeface="Times New Roman"/>
              </a:rPr>
              <a:t>довкілля  </a:t>
            </a:r>
            <a:r>
              <a:rPr sz="2000" spc="-10" dirty="0">
                <a:latin typeface="Times New Roman"/>
                <a:cs typeface="Times New Roman"/>
              </a:rPr>
              <a:t>(діоксин, </a:t>
            </a:r>
            <a:r>
              <a:rPr sz="2000" spc="-5" dirty="0">
                <a:latin typeface="Times New Roman"/>
                <a:cs typeface="Times New Roman"/>
              </a:rPr>
              <a:t>важкі </a:t>
            </a:r>
            <a:r>
              <a:rPr sz="2000" dirty="0">
                <a:latin typeface="Times New Roman"/>
                <a:cs typeface="Times New Roman"/>
              </a:rPr>
              <a:t>метали,  </a:t>
            </a:r>
            <a:r>
              <a:rPr sz="2000" spc="-5" dirty="0">
                <a:latin typeface="Times New Roman"/>
                <a:cs typeface="Times New Roman"/>
              </a:rPr>
              <a:t>радіонукліди)</a:t>
            </a:r>
            <a:endParaRPr sz="2000">
              <a:latin typeface="Times New Roman"/>
              <a:cs typeface="Times New Roman"/>
            </a:endParaRPr>
          </a:p>
          <a:p>
            <a:pPr marL="164465" indent="-152400">
              <a:lnSpc>
                <a:spcPct val="100000"/>
              </a:lnSpc>
              <a:buChar char="•"/>
              <a:tabLst>
                <a:tab pos="165100" algn="l"/>
              </a:tabLst>
            </a:pPr>
            <a:r>
              <a:rPr sz="2000" dirty="0">
                <a:latin typeface="Times New Roman"/>
                <a:cs typeface="Times New Roman"/>
              </a:rPr>
              <a:t>Пестициди, залишки</a:t>
            </a:r>
            <a:r>
              <a:rPr sz="2000" spc="-5" dirty="0">
                <a:latin typeface="Times New Roman"/>
                <a:cs typeface="Times New Roman"/>
              </a:rPr>
              <a:t> ліків</a:t>
            </a:r>
            <a:endParaRPr sz="2000">
              <a:latin typeface="Times New Roman"/>
              <a:cs typeface="Times New Roman"/>
            </a:endParaRPr>
          </a:p>
          <a:p>
            <a:pPr marL="164465" indent="-152400">
              <a:lnSpc>
                <a:spcPct val="100000"/>
              </a:lnSpc>
              <a:buChar char="•"/>
              <a:tabLst>
                <a:tab pos="165100" algn="l"/>
              </a:tabLst>
            </a:pPr>
            <a:r>
              <a:rPr sz="2000" spc="-30" dirty="0">
                <a:latin typeface="Times New Roman"/>
                <a:cs typeface="Times New Roman"/>
              </a:rPr>
              <a:t>Токсини</a:t>
            </a:r>
            <a:endParaRPr sz="2000">
              <a:latin typeface="Times New Roman"/>
              <a:cs typeface="Times New Roman"/>
            </a:endParaRPr>
          </a:p>
          <a:p>
            <a:pPr marL="164465" indent="-152400">
              <a:lnSpc>
                <a:spcPct val="100000"/>
              </a:lnSpc>
              <a:buChar char="•"/>
              <a:tabLst>
                <a:tab pos="165100" algn="l"/>
              </a:tabLst>
            </a:pPr>
            <a:r>
              <a:rPr sz="2000" spc="-10" dirty="0">
                <a:latin typeface="Times New Roman"/>
                <a:cs typeface="Times New Roman"/>
              </a:rPr>
              <a:t>Небезпечні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метаболіти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333500" cy="517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79875" y="3349625"/>
            <a:ext cx="4872037" cy="2371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8123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62729"/>
            <a:ext cx="448309" cy="2795270"/>
          </a:xfrm>
          <a:custGeom>
            <a:avLst/>
            <a:gdLst/>
            <a:ahLst/>
            <a:cxnLst/>
            <a:rect l="l" t="t" r="r" b="b"/>
            <a:pathLst>
              <a:path w="448309" h="2795270">
                <a:moveTo>
                  <a:pt x="0" y="0"/>
                </a:moveTo>
                <a:lnTo>
                  <a:pt x="0" y="2794889"/>
                </a:lnTo>
                <a:lnTo>
                  <a:pt x="20566" y="2795270"/>
                </a:lnTo>
                <a:lnTo>
                  <a:pt x="447990" y="2795270"/>
                </a:lnTo>
                <a:lnTo>
                  <a:pt x="0" y="0"/>
                </a:lnTo>
                <a:close/>
              </a:path>
            </a:pathLst>
          </a:custGeom>
          <a:solidFill>
            <a:srgbClr val="90C226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9080" cy="6867525"/>
            <a:chOff x="0" y="0"/>
            <a:chExt cx="9149080" cy="6867525"/>
          </a:xfrm>
        </p:grpSpPr>
        <p:sp>
          <p:nvSpPr>
            <p:cNvPr id="4" name="object 4"/>
            <p:cNvSpPr/>
            <p:nvPr/>
          </p:nvSpPr>
          <p:spPr>
            <a:xfrm>
              <a:off x="5130800" y="4181485"/>
              <a:ext cx="4013200" cy="2676525"/>
            </a:xfrm>
            <a:custGeom>
              <a:avLst/>
              <a:gdLst/>
              <a:ahLst/>
              <a:cxnLst/>
              <a:rect l="l" t="t" r="r" b="b"/>
              <a:pathLst>
                <a:path w="4013200" h="2676525">
                  <a:moveTo>
                    <a:pt x="0" y="2676514"/>
                  </a:moveTo>
                  <a:lnTo>
                    <a:pt x="40132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42150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3"/>
                  </a:lnTo>
                </a:path>
              </a:pathLst>
            </a:custGeom>
            <a:ln w="952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91337" y="0"/>
              <a:ext cx="2252980" cy="6858000"/>
            </a:xfrm>
            <a:custGeom>
              <a:avLst/>
              <a:gdLst/>
              <a:ahLst/>
              <a:cxnLst/>
              <a:rect l="l" t="t" r="r" b="b"/>
              <a:pathLst>
                <a:path w="2252979" h="6858000">
                  <a:moveTo>
                    <a:pt x="2024138" y="0"/>
                  </a:moveTo>
                  <a:lnTo>
                    <a:pt x="0" y="6857472"/>
                  </a:lnTo>
                  <a:lnTo>
                    <a:pt x="141479" y="6858000"/>
                  </a:lnTo>
                  <a:lnTo>
                    <a:pt x="2252662" y="6858000"/>
                  </a:lnTo>
                  <a:lnTo>
                    <a:pt x="2252662" y="8162"/>
                  </a:lnTo>
                  <a:lnTo>
                    <a:pt x="2024138" y="0"/>
                  </a:lnTo>
                  <a:close/>
                </a:path>
              </a:pathLst>
            </a:custGeom>
            <a:solidFill>
              <a:srgbClr val="90C226">
                <a:alpha val="3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0705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47" y="0"/>
                  </a:moveTo>
                  <a:lnTo>
                    <a:pt x="0" y="0"/>
                  </a:lnTo>
                  <a:lnTo>
                    <a:pt x="1200703" y="6857999"/>
                  </a:lnTo>
                  <a:lnTo>
                    <a:pt x="1936947" y="6857999"/>
                  </a:lnTo>
                  <a:lnTo>
                    <a:pt x="1936947" y="0"/>
                  </a:lnTo>
                  <a:close/>
                </a:path>
              </a:pathLst>
            </a:custGeom>
            <a:solidFill>
              <a:srgbClr val="90C22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38925" y="3921190"/>
              <a:ext cx="2505075" cy="2936875"/>
            </a:xfrm>
            <a:custGeom>
              <a:avLst/>
              <a:gdLst/>
              <a:ahLst/>
              <a:cxnLst/>
              <a:rect l="l" t="t" r="r" b="b"/>
              <a:pathLst>
                <a:path w="2505075" h="2936875">
                  <a:moveTo>
                    <a:pt x="2505075" y="0"/>
                  </a:moveTo>
                  <a:lnTo>
                    <a:pt x="0" y="2936809"/>
                  </a:lnTo>
                  <a:lnTo>
                    <a:pt x="2505075" y="2936809"/>
                  </a:lnTo>
                  <a:lnTo>
                    <a:pt x="2505075" y="0"/>
                  </a:lnTo>
                  <a:close/>
                </a:path>
              </a:pathLst>
            </a:custGeom>
            <a:solidFill>
              <a:srgbClr val="54A021">
                <a:alpha val="721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12547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453" y="0"/>
                  </a:moveTo>
                  <a:lnTo>
                    <a:pt x="0" y="0"/>
                  </a:lnTo>
                  <a:lnTo>
                    <a:pt x="1854809" y="6857999"/>
                  </a:lnTo>
                  <a:lnTo>
                    <a:pt x="2131453" y="6849815"/>
                  </a:lnTo>
                  <a:lnTo>
                    <a:pt x="2131453" y="0"/>
                  </a:lnTo>
                  <a:close/>
                </a:path>
              </a:pathLst>
            </a:custGeom>
            <a:solidFill>
              <a:srgbClr val="3F7819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96275" y="0"/>
              <a:ext cx="847725" cy="6858000"/>
            </a:xfrm>
            <a:custGeom>
              <a:avLst/>
              <a:gdLst/>
              <a:ahLst/>
              <a:cxnLst/>
              <a:rect l="l" t="t" r="r" b="b"/>
              <a:pathLst>
                <a:path w="847725" h="6858000">
                  <a:moveTo>
                    <a:pt x="847725" y="0"/>
                  </a:moveTo>
                  <a:lnTo>
                    <a:pt x="675987" y="0"/>
                  </a:lnTo>
                  <a:lnTo>
                    <a:pt x="0" y="6857999"/>
                  </a:lnTo>
                  <a:lnTo>
                    <a:pt x="847725" y="6857999"/>
                  </a:lnTo>
                  <a:lnTo>
                    <a:pt x="847725" y="0"/>
                  </a:lnTo>
                  <a:close/>
                </a:path>
              </a:pathLst>
            </a:custGeom>
            <a:solidFill>
              <a:srgbClr val="C0E474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78285" y="0"/>
              <a:ext cx="1066165" cy="6858000"/>
            </a:xfrm>
            <a:custGeom>
              <a:avLst/>
              <a:gdLst/>
              <a:ahLst/>
              <a:cxnLst/>
              <a:rect l="l" t="t" r="r" b="b"/>
              <a:pathLst>
                <a:path w="1066165" h="6858000">
                  <a:moveTo>
                    <a:pt x="1051280" y="0"/>
                  </a:moveTo>
                  <a:lnTo>
                    <a:pt x="0" y="0"/>
                  </a:lnTo>
                  <a:lnTo>
                    <a:pt x="937521" y="6857999"/>
                  </a:lnTo>
                  <a:lnTo>
                    <a:pt x="1065511" y="6857999"/>
                  </a:lnTo>
                  <a:lnTo>
                    <a:pt x="1065667" y="6654335"/>
                  </a:lnTo>
                  <a:lnTo>
                    <a:pt x="1065668" y="6247129"/>
                  </a:lnTo>
                  <a:lnTo>
                    <a:pt x="1065478" y="5992701"/>
                  </a:lnTo>
                  <a:lnTo>
                    <a:pt x="1065077" y="5687457"/>
                  </a:lnTo>
                  <a:lnTo>
                    <a:pt x="1064400" y="5331421"/>
                  </a:lnTo>
                  <a:lnTo>
                    <a:pt x="1063394" y="4924615"/>
                  </a:lnTo>
                  <a:lnTo>
                    <a:pt x="1061534" y="4314547"/>
                  </a:lnTo>
                  <a:lnTo>
                    <a:pt x="1055097" y="2484681"/>
                  </a:lnTo>
                  <a:lnTo>
                    <a:pt x="1053545" y="1976291"/>
                  </a:lnTo>
                  <a:lnTo>
                    <a:pt x="1052511" y="1569496"/>
                  </a:lnTo>
                  <a:lnTo>
                    <a:pt x="1051893" y="1264338"/>
                  </a:lnTo>
                  <a:lnTo>
                    <a:pt x="1051434" y="959116"/>
                  </a:lnTo>
                  <a:lnTo>
                    <a:pt x="1051190" y="704710"/>
                  </a:lnTo>
                  <a:lnTo>
                    <a:pt x="1051109" y="246636"/>
                  </a:lnTo>
                  <a:lnTo>
                    <a:pt x="1051280" y="0"/>
                  </a:lnTo>
                  <a:close/>
                </a:path>
              </a:pathLst>
            </a:custGeom>
            <a:solidFill>
              <a:srgbClr val="90C226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59737" y="4905104"/>
              <a:ext cx="1084580" cy="1953260"/>
            </a:xfrm>
            <a:custGeom>
              <a:avLst/>
              <a:gdLst/>
              <a:ahLst/>
              <a:cxnLst/>
              <a:rect l="l" t="t" r="r" b="b"/>
              <a:pathLst>
                <a:path w="1084579" h="1953259">
                  <a:moveTo>
                    <a:pt x="1084262" y="0"/>
                  </a:moveTo>
                  <a:lnTo>
                    <a:pt x="0" y="1952895"/>
                  </a:lnTo>
                  <a:lnTo>
                    <a:pt x="1084262" y="1947859"/>
                  </a:lnTo>
                  <a:lnTo>
                    <a:pt x="1084262" y="0"/>
                  </a:lnTo>
                  <a:close/>
                </a:path>
              </a:pathLst>
            </a:custGeom>
            <a:solidFill>
              <a:srgbClr val="90C226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0" y="44450"/>
            <a:ext cx="1335087" cy="517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Прямоугольник 17"/>
          <p:cNvSpPr/>
          <p:nvPr/>
        </p:nvSpPr>
        <p:spPr>
          <a:xfrm>
            <a:off x="533400" y="612845"/>
            <a:ext cx="838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Ризики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визначенням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ХАССП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відношення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Біологічні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ризики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молочної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включають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себе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патогенні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бактерії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віруси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паразити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/протозоа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мікроорганізмів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небезпеку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патогенних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бактерій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пов’язують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спалахами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харчового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захворювання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споживанні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молочних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включають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кишкову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паличку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Escherichia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coli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лістерію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моноцитогенну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Listeria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monocytogenes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сальмонели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Salmonella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золотистий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стафілокок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Staphylococcus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aureus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62729"/>
            <a:ext cx="448309" cy="2795270"/>
          </a:xfrm>
          <a:custGeom>
            <a:avLst/>
            <a:gdLst/>
            <a:ahLst/>
            <a:cxnLst/>
            <a:rect l="l" t="t" r="r" b="b"/>
            <a:pathLst>
              <a:path w="448309" h="2795270">
                <a:moveTo>
                  <a:pt x="0" y="0"/>
                </a:moveTo>
                <a:lnTo>
                  <a:pt x="0" y="2794889"/>
                </a:lnTo>
                <a:lnTo>
                  <a:pt x="20566" y="2795270"/>
                </a:lnTo>
                <a:lnTo>
                  <a:pt x="447990" y="2795270"/>
                </a:lnTo>
                <a:lnTo>
                  <a:pt x="0" y="0"/>
                </a:lnTo>
                <a:close/>
              </a:path>
            </a:pathLst>
          </a:custGeom>
          <a:solidFill>
            <a:srgbClr val="90C226">
              <a:alpha val="8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9080" cy="6867525"/>
            <a:chOff x="0" y="0"/>
            <a:chExt cx="9149080" cy="6867525"/>
          </a:xfrm>
        </p:grpSpPr>
        <p:sp>
          <p:nvSpPr>
            <p:cNvPr id="4" name="object 4"/>
            <p:cNvSpPr/>
            <p:nvPr/>
          </p:nvSpPr>
          <p:spPr>
            <a:xfrm>
              <a:off x="5130800" y="4181485"/>
              <a:ext cx="4013200" cy="2676525"/>
            </a:xfrm>
            <a:custGeom>
              <a:avLst/>
              <a:gdLst/>
              <a:ahLst/>
              <a:cxnLst/>
              <a:rect l="l" t="t" r="r" b="b"/>
              <a:pathLst>
                <a:path w="4013200" h="2676525">
                  <a:moveTo>
                    <a:pt x="0" y="2676514"/>
                  </a:moveTo>
                  <a:lnTo>
                    <a:pt x="40132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42150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3"/>
                  </a:lnTo>
                </a:path>
              </a:pathLst>
            </a:custGeom>
            <a:ln w="952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91337" y="0"/>
              <a:ext cx="2252980" cy="6858000"/>
            </a:xfrm>
            <a:custGeom>
              <a:avLst/>
              <a:gdLst/>
              <a:ahLst/>
              <a:cxnLst/>
              <a:rect l="l" t="t" r="r" b="b"/>
              <a:pathLst>
                <a:path w="2252979" h="6858000">
                  <a:moveTo>
                    <a:pt x="2024138" y="0"/>
                  </a:moveTo>
                  <a:lnTo>
                    <a:pt x="0" y="6857472"/>
                  </a:lnTo>
                  <a:lnTo>
                    <a:pt x="141479" y="6858000"/>
                  </a:lnTo>
                  <a:lnTo>
                    <a:pt x="2252662" y="6858000"/>
                  </a:lnTo>
                  <a:lnTo>
                    <a:pt x="2252662" y="8162"/>
                  </a:lnTo>
                  <a:lnTo>
                    <a:pt x="2024138" y="0"/>
                  </a:lnTo>
                  <a:close/>
                </a:path>
              </a:pathLst>
            </a:custGeom>
            <a:solidFill>
              <a:srgbClr val="90C226">
                <a:alpha val="3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0705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47" y="0"/>
                  </a:moveTo>
                  <a:lnTo>
                    <a:pt x="0" y="0"/>
                  </a:lnTo>
                  <a:lnTo>
                    <a:pt x="1200703" y="6857999"/>
                  </a:lnTo>
                  <a:lnTo>
                    <a:pt x="1936947" y="6857999"/>
                  </a:lnTo>
                  <a:lnTo>
                    <a:pt x="1936947" y="0"/>
                  </a:lnTo>
                  <a:close/>
                </a:path>
              </a:pathLst>
            </a:custGeom>
            <a:solidFill>
              <a:srgbClr val="90C22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38925" y="3921190"/>
              <a:ext cx="2505075" cy="2936875"/>
            </a:xfrm>
            <a:custGeom>
              <a:avLst/>
              <a:gdLst/>
              <a:ahLst/>
              <a:cxnLst/>
              <a:rect l="l" t="t" r="r" b="b"/>
              <a:pathLst>
                <a:path w="2505075" h="2936875">
                  <a:moveTo>
                    <a:pt x="2505075" y="0"/>
                  </a:moveTo>
                  <a:lnTo>
                    <a:pt x="0" y="2936809"/>
                  </a:lnTo>
                  <a:lnTo>
                    <a:pt x="2505075" y="2936809"/>
                  </a:lnTo>
                  <a:lnTo>
                    <a:pt x="2505075" y="0"/>
                  </a:lnTo>
                  <a:close/>
                </a:path>
              </a:pathLst>
            </a:custGeom>
            <a:solidFill>
              <a:srgbClr val="54A021">
                <a:alpha val="721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12547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453" y="0"/>
                  </a:moveTo>
                  <a:lnTo>
                    <a:pt x="0" y="0"/>
                  </a:lnTo>
                  <a:lnTo>
                    <a:pt x="1854809" y="6857999"/>
                  </a:lnTo>
                  <a:lnTo>
                    <a:pt x="2131453" y="6849815"/>
                  </a:lnTo>
                  <a:lnTo>
                    <a:pt x="2131453" y="0"/>
                  </a:lnTo>
                  <a:close/>
                </a:path>
              </a:pathLst>
            </a:custGeom>
            <a:solidFill>
              <a:srgbClr val="3F7819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96275" y="0"/>
              <a:ext cx="847725" cy="6858000"/>
            </a:xfrm>
            <a:custGeom>
              <a:avLst/>
              <a:gdLst/>
              <a:ahLst/>
              <a:cxnLst/>
              <a:rect l="l" t="t" r="r" b="b"/>
              <a:pathLst>
                <a:path w="847725" h="6858000">
                  <a:moveTo>
                    <a:pt x="847725" y="0"/>
                  </a:moveTo>
                  <a:lnTo>
                    <a:pt x="675987" y="0"/>
                  </a:lnTo>
                  <a:lnTo>
                    <a:pt x="0" y="6857999"/>
                  </a:lnTo>
                  <a:lnTo>
                    <a:pt x="847725" y="6857999"/>
                  </a:lnTo>
                  <a:lnTo>
                    <a:pt x="847725" y="0"/>
                  </a:lnTo>
                  <a:close/>
                </a:path>
              </a:pathLst>
            </a:custGeom>
            <a:solidFill>
              <a:srgbClr val="C0E474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78285" y="0"/>
              <a:ext cx="1066165" cy="6858000"/>
            </a:xfrm>
            <a:custGeom>
              <a:avLst/>
              <a:gdLst/>
              <a:ahLst/>
              <a:cxnLst/>
              <a:rect l="l" t="t" r="r" b="b"/>
              <a:pathLst>
                <a:path w="1066165" h="6858000">
                  <a:moveTo>
                    <a:pt x="1051280" y="0"/>
                  </a:moveTo>
                  <a:lnTo>
                    <a:pt x="0" y="0"/>
                  </a:lnTo>
                  <a:lnTo>
                    <a:pt x="937521" y="6857999"/>
                  </a:lnTo>
                  <a:lnTo>
                    <a:pt x="1065511" y="6857999"/>
                  </a:lnTo>
                  <a:lnTo>
                    <a:pt x="1065667" y="6654335"/>
                  </a:lnTo>
                  <a:lnTo>
                    <a:pt x="1065668" y="6247129"/>
                  </a:lnTo>
                  <a:lnTo>
                    <a:pt x="1065478" y="5992701"/>
                  </a:lnTo>
                  <a:lnTo>
                    <a:pt x="1065077" y="5687457"/>
                  </a:lnTo>
                  <a:lnTo>
                    <a:pt x="1064400" y="5331421"/>
                  </a:lnTo>
                  <a:lnTo>
                    <a:pt x="1063394" y="4924615"/>
                  </a:lnTo>
                  <a:lnTo>
                    <a:pt x="1061534" y="4314547"/>
                  </a:lnTo>
                  <a:lnTo>
                    <a:pt x="1055097" y="2484681"/>
                  </a:lnTo>
                  <a:lnTo>
                    <a:pt x="1053545" y="1976291"/>
                  </a:lnTo>
                  <a:lnTo>
                    <a:pt x="1052511" y="1569496"/>
                  </a:lnTo>
                  <a:lnTo>
                    <a:pt x="1051893" y="1264338"/>
                  </a:lnTo>
                  <a:lnTo>
                    <a:pt x="1051434" y="959116"/>
                  </a:lnTo>
                  <a:lnTo>
                    <a:pt x="1051190" y="704710"/>
                  </a:lnTo>
                  <a:lnTo>
                    <a:pt x="1051109" y="246636"/>
                  </a:lnTo>
                  <a:lnTo>
                    <a:pt x="1051280" y="0"/>
                  </a:lnTo>
                  <a:close/>
                </a:path>
              </a:pathLst>
            </a:custGeom>
            <a:solidFill>
              <a:srgbClr val="90C226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59737" y="4905104"/>
              <a:ext cx="1084580" cy="1953260"/>
            </a:xfrm>
            <a:custGeom>
              <a:avLst/>
              <a:gdLst/>
              <a:ahLst/>
              <a:cxnLst/>
              <a:rect l="l" t="t" r="r" b="b"/>
              <a:pathLst>
                <a:path w="1084579" h="1953259">
                  <a:moveTo>
                    <a:pt x="1084262" y="0"/>
                  </a:moveTo>
                  <a:lnTo>
                    <a:pt x="0" y="1952895"/>
                  </a:lnTo>
                  <a:lnTo>
                    <a:pt x="1084262" y="1947859"/>
                  </a:lnTo>
                  <a:lnTo>
                    <a:pt x="1084262" y="0"/>
                  </a:lnTo>
                  <a:close/>
                </a:path>
              </a:pathLst>
            </a:custGeom>
            <a:solidFill>
              <a:srgbClr val="90C226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0" y="44450"/>
            <a:ext cx="1335087" cy="517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Прямоугольник 17"/>
          <p:cNvSpPr/>
          <p:nvPr/>
        </p:nvSpPr>
        <p:spPr>
          <a:xfrm>
            <a:off x="533400" y="612845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мікроорганізмів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легко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знищуються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вегетативному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стані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 температурах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пастеризації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Розростання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спор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спороутворюючих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мікроорганізмів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уповільнюється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низьким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значенням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5999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/>
          <p:cNvGrpSpPr/>
          <p:nvPr/>
        </p:nvGrpSpPr>
        <p:grpSpPr>
          <a:xfrm>
            <a:off x="0" y="0"/>
            <a:ext cx="9149080" cy="6867525"/>
            <a:chOff x="0" y="0"/>
            <a:chExt cx="9149080" cy="6867525"/>
          </a:xfrm>
        </p:grpSpPr>
        <p:sp>
          <p:nvSpPr>
            <p:cNvPr id="3" name="object 4"/>
            <p:cNvSpPr/>
            <p:nvPr/>
          </p:nvSpPr>
          <p:spPr>
            <a:xfrm>
              <a:off x="5130800" y="4181485"/>
              <a:ext cx="4013200" cy="2676525"/>
            </a:xfrm>
            <a:custGeom>
              <a:avLst/>
              <a:gdLst/>
              <a:ahLst/>
              <a:cxnLst/>
              <a:rect l="l" t="t" r="r" b="b"/>
              <a:pathLst>
                <a:path w="4013200" h="2676525">
                  <a:moveTo>
                    <a:pt x="0" y="2676514"/>
                  </a:moveTo>
                  <a:lnTo>
                    <a:pt x="40132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5"/>
            <p:cNvSpPr/>
            <p:nvPr/>
          </p:nvSpPr>
          <p:spPr>
            <a:xfrm>
              <a:off x="7042150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3"/>
                  </a:lnTo>
                </a:path>
              </a:pathLst>
            </a:custGeom>
            <a:ln w="952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6"/>
            <p:cNvSpPr/>
            <p:nvPr/>
          </p:nvSpPr>
          <p:spPr>
            <a:xfrm>
              <a:off x="6891337" y="0"/>
              <a:ext cx="2252980" cy="6858000"/>
            </a:xfrm>
            <a:custGeom>
              <a:avLst/>
              <a:gdLst/>
              <a:ahLst/>
              <a:cxnLst/>
              <a:rect l="l" t="t" r="r" b="b"/>
              <a:pathLst>
                <a:path w="2252979" h="6858000">
                  <a:moveTo>
                    <a:pt x="2024138" y="0"/>
                  </a:moveTo>
                  <a:lnTo>
                    <a:pt x="0" y="6857472"/>
                  </a:lnTo>
                  <a:lnTo>
                    <a:pt x="141479" y="6858000"/>
                  </a:lnTo>
                  <a:lnTo>
                    <a:pt x="2252662" y="6858000"/>
                  </a:lnTo>
                  <a:lnTo>
                    <a:pt x="2252662" y="8162"/>
                  </a:lnTo>
                  <a:lnTo>
                    <a:pt x="2024138" y="0"/>
                  </a:lnTo>
                  <a:close/>
                </a:path>
              </a:pathLst>
            </a:custGeom>
            <a:solidFill>
              <a:srgbClr val="90C226">
                <a:alpha val="3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7"/>
            <p:cNvSpPr/>
            <p:nvPr/>
          </p:nvSpPr>
          <p:spPr>
            <a:xfrm>
              <a:off x="720705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47" y="0"/>
                  </a:moveTo>
                  <a:lnTo>
                    <a:pt x="0" y="0"/>
                  </a:lnTo>
                  <a:lnTo>
                    <a:pt x="1200703" y="6857999"/>
                  </a:lnTo>
                  <a:lnTo>
                    <a:pt x="1936947" y="6857999"/>
                  </a:lnTo>
                  <a:lnTo>
                    <a:pt x="1936947" y="0"/>
                  </a:lnTo>
                  <a:close/>
                </a:path>
              </a:pathLst>
            </a:custGeom>
            <a:solidFill>
              <a:srgbClr val="90C22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8"/>
            <p:cNvSpPr/>
            <p:nvPr/>
          </p:nvSpPr>
          <p:spPr>
            <a:xfrm>
              <a:off x="6638925" y="3921190"/>
              <a:ext cx="2505075" cy="2936875"/>
            </a:xfrm>
            <a:custGeom>
              <a:avLst/>
              <a:gdLst/>
              <a:ahLst/>
              <a:cxnLst/>
              <a:rect l="l" t="t" r="r" b="b"/>
              <a:pathLst>
                <a:path w="2505075" h="2936875">
                  <a:moveTo>
                    <a:pt x="2505075" y="0"/>
                  </a:moveTo>
                  <a:lnTo>
                    <a:pt x="0" y="2936809"/>
                  </a:lnTo>
                  <a:lnTo>
                    <a:pt x="2505075" y="2936809"/>
                  </a:lnTo>
                  <a:lnTo>
                    <a:pt x="2505075" y="0"/>
                  </a:lnTo>
                  <a:close/>
                </a:path>
              </a:pathLst>
            </a:custGeom>
            <a:solidFill>
              <a:srgbClr val="54A021">
                <a:alpha val="721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9"/>
            <p:cNvSpPr/>
            <p:nvPr/>
          </p:nvSpPr>
          <p:spPr>
            <a:xfrm>
              <a:off x="7012547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453" y="0"/>
                  </a:moveTo>
                  <a:lnTo>
                    <a:pt x="0" y="0"/>
                  </a:lnTo>
                  <a:lnTo>
                    <a:pt x="1854809" y="6857999"/>
                  </a:lnTo>
                  <a:lnTo>
                    <a:pt x="2131453" y="6849815"/>
                  </a:lnTo>
                  <a:lnTo>
                    <a:pt x="2131453" y="0"/>
                  </a:lnTo>
                  <a:close/>
                </a:path>
              </a:pathLst>
            </a:custGeom>
            <a:solidFill>
              <a:srgbClr val="3F7819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0"/>
            <p:cNvSpPr/>
            <p:nvPr/>
          </p:nvSpPr>
          <p:spPr>
            <a:xfrm>
              <a:off x="8296275" y="0"/>
              <a:ext cx="847725" cy="6858000"/>
            </a:xfrm>
            <a:custGeom>
              <a:avLst/>
              <a:gdLst/>
              <a:ahLst/>
              <a:cxnLst/>
              <a:rect l="l" t="t" r="r" b="b"/>
              <a:pathLst>
                <a:path w="847725" h="6858000">
                  <a:moveTo>
                    <a:pt x="847725" y="0"/>
                  </a:moveTo>
                  <a:lnTo>
                    <a:pt x="675987" y="0"/>
                  </a:lnTo>
                  <a:lnTo>
                    <a:pt x="0" y="6857999"/>
                  </a:lnTo>
                  <a:lnTo>
                    <a:pt x="847725" y="6857999"/>
                  </a:lnTo>
                  <a:lnTo>
                    <a:pt x="847725" y="0"/>
                  </a:lnTo>
                  <a:close/>
                </a:path>
              </a:pathLst>
            </a:custGeom>
            <a:solidFill>
              <a:srgbClr val="C0E474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1"/>
            <p:cNvSpPr/>
            <p:nvPr/>
          </p:nvSpPr>
          <p:spPr>
            <a:xfrm>
              <a:off x="8078285" y="0"/>
              <a:ext cx="1066165" cy="6858000"/>
            </a:xfrm>
            <a:custGeom>
              <a:avLst/>
              <a:gdLst/>
              <a:ahLst/>
              <a:cxnLst/>
              <a:rect l="l" t="t" r="r" b="b"/>
              <a:pathLst>
                <a:path w="1066165" h="6858000">
                  <a:moveTo>
                    <a:pt x="1051280" y="0"/>
                  </a:moveTo>
                  <a:lnTo>
                    <a:pt x="0" y="0"/>
                  </a:lnTo>
                  <a:lnTo>
                    <a:pt x="937521" y="6857999"/>
                  </a:lnTo>
                  <a:lnTo>
                    <a:pt x="1065511" y="6857999"/>
                  </a:lnTo>
                  <a:lnTo>
                    <a:pt x="1065667" y="6654335"/>
                  </a:lnTo>
                  <a:lnTo>
                    <a:pt x="1065668" y="6247129"/>
                  </a:lnTo>
                  <a:lnTo>
                    <a:pt x="1065478" y="5992701"/>
                  </a:lnTo>
                  <a:lnTo>
                    <a:pt x="1065077" y="5687457"/>
                  </a:lnTo>
                  <a:lnTo>
                    <a:pt x="1064400" y="5331421"/>
                  </a:lnTo>
                  <a:lnTo>
                    <a:pt x="1063394" y="4924615"/>
                  </a:lnTo>
                  <a:lnTo>
                    <a:pt x="1061534" y="4314547"/>
                  </a:lnTo>
                  <a:lnTo>
                    <a:pt x="1055097" y="2484681"/>
                  </a:lnTo>
                  <a:lnTo>
                    <a:pt x="1053545" y="1976291"/>
                  </a:lnTo>
                  <a:lnTo>
                    <a:pt x="1052511" y="1569496"/>
                  </a:lnTo>
                  <a:lnTo>
                    <a:pt x="1051893" y="1264338"/>
                  </a:lnTo>
                  <a:lnTo>
                    <a:pt x="1051434" y="959116"/>
                  </a:lnTo>
                  <a:lnTo>
                    <a:pt x="1051190" y="704710"/>
                  </a:lnTo>
                  <a:lnTo>
                    <a:pt x="1051109" y="246636"/>
                  </a:lnTo>
                  <a:lnTo>
                    <a:pt x="1051280" y="0"/>
                  </a:lnTo>
                  <a:close/>
                </a:path>
              </a:pathLst>
            </a:custGeom>
            <a:solidFill>
              <a:srgbClr val="90C226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2"/>
            <p:cNvSpPr/>
            <p:nvPr/>
          </p:nvSpPr>
          <p:spPr>
            <a:xfrm>
              <a:off x="8059737" y="4905104"/>
              <a:ext cx="1084580" cy="1953260"/>
            </a:xfrm>
            <a:custGeom>
              <a:avLst/>
              <a:gdLst/>
              <a:ahLst/>
              <a:cxnLst/>
              <a:rect l="l" t="t" r="r" b="b"/>
              <a:pathLst>
                <a:path w="1084579" h="1953259">
                  <a:moveTo>
                    <a:pt x="1084262" y="0"/>
                  </a:moveTo>
                  <a:lnTo>
                    <a:pt x="0" y="1952895"/>
                  </a:lnTo>
                  <a:lnTo>
                    <a:pt x="1084262" y="1947859"/>
                  </a:lnTo>
                  <a:lnTo>
                    <a:pt x="1084262" y="0"/>
                  </a:lnTo>
                  <a:close/>
                </a:path>
              </a:pathLst>
            </a:custGeom>
            <a:solidFill>
              <a:srgbClr val="90C226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549829"/>
              </p:ext>
            </p:extLst>
          </p:nvPr>
        </p:nvGraphicFramePr>
        <p:xfrm>
          <a:off x="229367" y="1143000"/>
          <a:ext cx="8382000" cy="4978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3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3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4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7184">
                <a:tc>
                  <a:txBody>
                    <a:bodyPr/>
                    <a:lstStyle/>
                    <a:p>
                      <a:pPr marL="71755" algn="ct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сильні</a:t>
                      </a:r>
                      <a:endParaRPr lang="ru-RU" sz="2000" dirty="0">
                        <a:effectLst/>
                        <a:latin typeface="Times New Roman" pitchFamily="18" charset="0"/>
                        <a:ea typeface="Trebuchet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386080" algn="ct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помірні з потенційно великими</a:t>
                      </a:r>
                      <a:r>
                        <a:rPr lang="uk-UA" sz="2000" spc="-22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розповсюдженням</a:t>
                      </a:r>
                      <a:endParaRPr lang="ru-RU" sz="2000" dirty="0">
                        <a:effectLst/>
                        <a:latin typeface="Times New Roman" pitchFamily="18" charset="0"/>
                        <a:ea typeface="Trebuchet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algn="ct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помірні з обмеженим</a:t>
                      </a:r>
                      <a:r>
                        <a:rPr lang="uk-UA" sz="2000" spc="-22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розповсюдженням</a:t>
                      </a:r>
                      <a:endParaRPr lang="ru-RU" sz="2000" dirty="0">
                        <a:effectLst/>
                        <a:latin typeface="Times New Roman" pitchFamily="18" charset="0"/>
                        <a:ea typeface="Trebuchet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9801"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3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730" algn="l"/>
                        </a:tabLst>
                      </a:pPr>
                      <a:r>
                        <a:rPr lang="uk-UA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Brucella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730" algn="l"/>
                        </a:tabLst>
                      </a:pPr>
                      <a:r>
                        <a:rPr lang="uk-UA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Clostridium</a:t>
                      </a:r>
                      <a:r>
                        <a:rPr lang="uk-UA" sz="2000" spc="6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botulinum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730" algn="l"/>
                        </a:tabLst>
                      </a:pPr>
                      <a:r>
                        <a:rPr lang="uk-UA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Listeria</a:t>
                      </a:r>
                      <a:r>
                        <a:rPr lang="uk-UA" sz="2000" spc="-8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monocytogenes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730" algn="l"/>
                        </a:tabLst>
                      </a:pPr>
                      <a:r>
                        <a:rPr lang="uk-UA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Salmonella</a:t>
                      </a:r>
                      <a:r>
                        <a:rPr lang="uk-UA" sz="2000" spc="2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typhi</a:t>
                      </a: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uk-UA" sz="2000" spc="2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paratyphi</a:t>
                      </a: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та</a:t>
                      </a:r>
                      <a:r>
                        <a:rPr lang="uk-UA" sz="2000" spc="-8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dublin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730" algn="l"/>
                        </a:tabLst>
                      </a:pPr>
                      <a:r>
                        <a:rPr lang="uk-UA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Shigella</a:t>
                      </a:r>
                      <a:r>
                        <a:rPr lang="uk-UA" sz="2000" spc="2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dysenteriae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730" algn="l"/>
                        </a:tabLst>
                      </a:pPr>
                      <a:r>
                        <a:rPr lang="uk-UA" sz="2000" spc="-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Гепатит</a:t>
                      </a:r>
                      <a:r>
                        <a:rPr lang="uk-UA" sz="2000" spc="-7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uk-UA" sz="2000" spc="-7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lang="uk-UA" sz="2000" spc="-7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Bef>
                          <a:spcPts val="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730" algn="l"/>
                        </a:tabLs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кишкова</a:t>
                      </a:r>
                      <a:r>
                        <a:rPr lang="uk-UA" sz="2000" spc="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паличка</a:t>
                      </a:r>
                      <a:r>
                        <a:rPr lang="uk-UA" sz="2000" spc="-2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Escherichia</a:t>
                      </a:r>
                      <a:r>
                        <a:rPr lang="uk-UA" sz="2000" spc="-2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coli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52095"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0157:H7</a:t>
                      </a:r>
                      <a:endParaRPr lang="ru-RU" sz="2000" dirty="0">
                        <a:effectLst/>
                        <a:latin typeface="Times New Roman" pitchFamily="18" charset="0"/>
                        <a:ea typeface="Trebuchet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095" algn="l"/>
                        </a:tabLs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Види</a:t>
                      </a:r>
                      <a:r>
                        <a:rPr lang="uk-UA" sz="2000" spc="-6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Salmonella</a:t>
                      </a:r>
                      <a:endParaRPr lang="ru-RU" sz="20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095" algn="l"/>
                        </a:tabLst>
                      </a:pPr>
                      <a:r>
                        <a:rPr lang="uk-UA" sz="2000" spc="-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Ентероксигенна</a:t>
                      </a:r>
                      <a:r>
                        <a:rPr lang="uk-UA" sz="2000" spc="-6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кишкова</a:t>
                      </a:r>
                      <a:r>
                        <a:rPr lang="uk-UA" sz="2000" spc="-6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паличка</a:t>
                      </a:r>
                      <a:endParaRPr lang="ru-RU" sz="20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095" algn="l"/>
                        </a:tabLs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Escherichia</a:t>
                      </a:r>
                      <a:r>
                        <a:rPr lang="uk-UA" sz="2000" spc="-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coli</a:t>
                      </a:r>
                      <a:endParaRPr lang="ru-RU" sz="20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095" algn="l"/>
                        </a:tabLs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Ентероінвазивна</a:t>
                      </a:r>
                      <a:r>
                        <a:rPr lang="uk-UA" sz="2000" spc="-6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кишкова</a:t>
                      </a:r>
                      <a:r>
                        <a:rPr lang="uk-UA" sz="2000" spc="-6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паличка</a:t>
                      </a:r>
                      <a:endParaRPr lang="ru-RU" sz="20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095" algn="l"/>
                        </a:tabLs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Escherichia</a:t>
                      </a:r>
                      <a:r>
                        <a:rPr lang="uk-UA" sz="2000" spc="-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coli</a:t>
                      </a:r>
                      <a:endParaRPr lang="ru-RU" sz="20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095" algn="l"/>
                        </a:tabLs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r>
                        <a:rPr lang="uk-UA" sz="2000" spc="-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шігел</a:t>
                      </a:r>
                      <a:r>
                        <a:rPr lang="uk-UA" sz="2000" spc="-7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(Shigella)</a:t>
                      </a:r>
                      <a:endParaRPr lang="ru-RU" sz="20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095" algn="l"/>
                        </a:tabLs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віруси</a:t>
                      </a:r>
                      <a:endParaRPr lang="ru-RU" sz="20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095" algn="l"/>
                        </a:tabLs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протозоа</a:t>
                      </a:r>
                      <a:r>
                        <a:rPr lang="uk-UA" sz="20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криптоспородії</a:t>
                      </a:r>
                      <a:endParaRPr lang="ru-RU" sz="20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095" algn="l"/>
                        </a:tabLs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протозоа</a:t>
                      </a:r>
                      <a:r>
                        <a:rPr lang="uk-UA" sz="2000" spc="-7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лямблії</a:t>
                      </a:r>
                      <a:endParaRPr lang="ru-RU" sz="2000">
                        <a:effectLst/>
                        <a:latin typeface="Times New Roman" pitchFamily="18" charset="0"/>
                        <a:ea typeface="Trebuchet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730" algn="l"/>
                        </a:tabLst>
                      </a:pPr>
                      <a:r>
                        <a:rPr lang="uk-UA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Bacillus</a:t>
                      </a:r>
                      <a:r>
                        <a:rPr lang="uk-UA" sz="2000" spc="-2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cereus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730" algn="l"/>
                        </a:tabLst>
                      </a:pPr>
                      <a:r>
                        <a:rPr lang="uk-UA" sz="2000" spc="-2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Campylobacter</a:t>
                      </a:r>
                      <a:r>
                        <a:rPr lang="uk-UA" sz="2000" spc="-1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 spc="-15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jejuni</a:t>
                      </a:r>
                      <a:r>
                        <a:rPr lang="uk-UA" sz="2000" spc="-1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 spc="-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</a:t>
                      </a:r>
                      <a:r>
                        <a:rPr lang="uk-UA" sz="2000" spc="-8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 spc="-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інші</a:t>
                      </a:r>
                      <a:r>
                        <a:rPr lang="uk-UA" sz="2000" spc="-9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 spc="-1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види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730" algn="l"/>
                        </a:tabLst>
                      </a:pPr>
                      <a:r>
                        <a:rPr lang="uk-UA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Clostridium</a:t>
                      </a:r>
                      <a:r>
                        <a:rPr lang="uk-UA" sz="2000" spc="3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perfringens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730" algn="l"/>
                        </a:tabLst>
                      </a:pPr>
                      <a:r>
                        <a:rPr lang="uk-UA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Staphylococcus</a:t>
                      </a:r>
                      <a:r>
                        <a:rPr lang="uk-UA" sz="2000" spc="-4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aureus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730" algn="l"/>
                        </a:tabLst>
                      </a:pPr>
                      <a:r>
                        <a:rPr lang="uk-UA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Aeromonas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730" algn="l"/>
                        </a:tabLst>
                      </a:pPr>
                      <a:r>
                        <a:rPr lang="uk-UA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Yersinia</a:t>
                      </a:r>
                      <a:r>
                        <a:rPr lang="uk-UA" sz="2000" spc="-4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enterocolitica</a:t>
                      </a: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730" algn="l"/>
                        </a:tabLs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паразити</a:t>
                      </a:r>
                      <a:endParaRPr lang="ru-RU" sz="2000" dirty="0">
                        <a:effectLst/>
                        <a:latin typeface="Times New Roman" pitchFamily="18" charset="0"/>
                        <a:ea typeface="Trebuchet MS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844121" y="226367"/>
            <a:ext cx="42177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413" algn="l"/>
              </a:tabLst>
            </a:pP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потенційні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біологічні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ризики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33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/>
          <p:cNvGrpSpPr/>
          <p:nvPr/>
        </p:nvGrpSpPr>
        <p:grpSpPr>
          <a:xfrm>
            <a:off x="0" y="0"/>
            <a:ext cx="9149080" cy="6867525"/>
            <a:chOff x="0" y="0"/>
            <a:chExt cx="9149080" cy="6867525"/>
          </a:xfrm>
        </p:grpSpPr>
        <p:sp>
          <p:nvSpPr>
            <p:cNvPr id="3" name="object 4"/>
            <p:cNvSpPr/>
            <p:nvPr/>
          </p:nvSpPr>
          <p:spPr>
            <a:xfrm>
              <a:off x="5130800" y="4181485"/>
              <a:ext cx="4013200" cy="2676525"/>
            </a:xfrm>
            <a:custGeom>
              <a:avLst/>
              <a:gdLst/>
              <a:ahLst/>
              <a:cxnLst/>
              <a:rect l="l" t="t" r="r" b="b"/>
              <a:pathLst>
                <a:path w="4013200" h="2676525">
                  <a:moveTo>
                    <a:pt x="0" y="2676514"/>
                  </a:moveTo>
                  <a:lnTo>
                    <a:pt x="40132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5"/>
            <p:cNvSpPr/>
            <p:nvPr/>
          </p:nvSpPr>
          <p:spPr>
            <a:xfrm>
              <a:off x="7042150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3"/>
                  </a:lnTo>
                </a:path>
              </a:pathLst>
            </a:custGeom>
            <a:ln w="952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6"/>
            <p:cNvSpPr/>
            <p:nvPr/>
          </p:nvSpPr>
          <p:spPr>
            <a:xfrm>
              <a:off x="6891337" y="0"/>
              <a:ext cx="2252980" cy="6858000"/>
            </a:xfrm>
            <a:custGeom>
              <a:avLst/>
              <a:gdLst/>
              <a:ahLst/>
              <a:cxnLst/>
              <a:rect l="l" t="t" r="r" b="b"/>
              <a:pathLst>
                <a:path w="2252979" h="6858000">
                  <a:moveTo>
                    <a:pt x="2024138" y="0"/>
                  </a:moveTo>
                  <a:lnTo>
                    <a:pt x="0" y="6857472"/>
                  </a:lnTo>
                  <a:lnTo>
                    <a:pt x="141479" y="6858000"/>
                  </a:lnTo>
                  <a:lnTo>
                    <a:pt x="2252662" y="6858000"/>
                  </a:lnTo>
                  <a:lnTo>
                    <a:pt x="2252662" y="8162"/>
                  </a:lnTo>
                  <a:lnTo>
                    <a:pt x="2024138" y="0"/>
                  </a:lnTo>
                  <a:close/>
                </a:path>
              </a:pathLst>
            </a:custGeom>
            <a:solidFill>
              <a:srgbClr val="90C226">
                <a:alpha val="3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7"/>
            <p:cNvSpPr/>
            <p:nvPr/>
          </p:nvSpPr>
          <p:spPr>
            <a:xfrm>
              <a:off x="720705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47" y="0"/>
                  </a:moveTo>
                  <a:lnTo>
                    <a:pt x="0" y="0"/>
                  </a:lnTo>
                  <a:lnTo>
                    <a:pt x="1200703" y="6857999"/>
                  </a:lnTo>
                  <a:lnTo>
                    <a:pt x="1936947" y="6857999"/>
                  </a:lnTo>
                  <a:lnTo>
                    <a:pt x="1936947" y="0"/>
                  </a:lnTo>
                  <a:close/>
                </a:path>
              </a:pathLst>
            </a:custGeom>
            <a:solidFill>
              <a:srgbClr val="90C22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8"/>
            <p:cNvSpPr/>
            <p:nvPr/>
          </p:nvSpPr>
          <p:spPr>
            <a:xfrm>
              <a:off x="6638925" y="3921190"/>
              <a:ext cx="2505075" cy="2936875"/>
            </a:xfrm>
            <a:custGeom>
              <a:avLst/>
              <a:gdLst/>
              <a:ahLst/>
              <a:cxnLst/>
              <a:rect l="l" t="t" r="r" b="b"/>
              <a:pathLst>
                <a:path w="2505075" h="2936875">
                  <a:moveTo>
                    <a:pt x="2505075" y="0"/>
                  </a:moveTo>
                  <a:lnTo>
                    <a:pt x="0" y="2936809"/>
                  </a:lnTo>
                  <a:lnTo>
                    <a:pt x="2505075" y="2936809"/>
                  </a:lnTo>
                  <a:lnTo>
                    <a:pt x="2505075" y="0"/>
                  </a:lnTo>
                  <a:close/>
                </a:path>
              </a:pathLst>
            </a:custGeom>
            <a:solidFill>
              <a:srgbClr val="54A021">
                <a:alpha val="721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9"/>
            <p:cNvSpPr/>
            <p:nvPr/>
          </p:nvSpPr>
          <p:spPr>
            <a:xfrm>
              <a:off x="7012547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453" y="0"/>
                  </a:moveTo>
                  <a:lnTo>
                    <a:pt x="0" y="0"/>
                  </a:lnTo>
                  <a:lnTo>
                    <a:pt x="1854809" y="6857999"/>
                  </a:lnTo>
                  <a:lnTo>
                    <a:pt x="2131453" y="6849815"/>
                  </a:lnTo>
                  <a:lnTo>
                    <a:pt x="2131453" y="0"/>
                  </a:lnTo>
                  <a:close/>
                </a:path>
              </a:pathLst>
            </a:custGeom>
            <a:solidFill>
              <a:srgbClr val="3F7819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0"/>
            <p:cNvSpPr/>
            <p:nvPr/>
          </p:nvSpPr>
          <p:spPr>
            <a:xfrm>
              <a:off x="8296275" y="0"/>
              <a:ext cx="847725" cy="6858000"/>
            </a:xfrm>
            <a:custGeom>
              <a:avLst/>
              <a:gdLst/>
              <a:ahLst/>
              <a:cxnLst/>
              <a:rect l="l" t="t" r="r" b="b"/>
              <a:pathLst>
                <a:path w="847725" h="6858000">
                  <a:moveTo>
                    <a:pt x="847725" y="0"/>
                  </a:moveTo>
                  <a:lnTo>
                    <a:pt x="675987" y="0"/>
                  </a:lnTo>
                  <a:lnTo>
                    <a:pt x="0" y="6857999"/>
                  </a:lnTo>
                  <a:lnTo>
                    <a:pt x="847725" y="6857999"/>
                  </a:lnTo>
                  <a:lnTo>
                    <a:pt x="847725" y="0"/>
                  </a:lnTo>
                  <a:close/>
                </a:path>
              </a:pathLst>
            </a:custGeom>
            <a:solidFill>
              <a:srgbClr val="C0E474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1"/>
            <p:cNvSpPr/>
            <p:nvPr/>
          </p:nvSpPr>
          <p:spPr>
            <a:xfrm>
              <a:off x="8078285" y="0"/>
              <a:ext cx="1066165" cy="6858000"/>
            </a:xfrm>
            <a:custGeom>
              <a:avLst/>
              <a:gdLst/>
              <a:ahLst/>
              <a:cxnLst/>
              <a:rect l="l" t="t" r="r" b="b"/>
              <a:pathLst>
                <a:path w="1066165" h="6858000">
                  <a:moveTo>
                    <a:pt x="1051280" y="0"/>
                  </a:moveTo>
                  <a:lnTo>
                    <a:pt x="0" y="0"/>
                  </a:lnTo>
                  <a:lnTo>
                    <a:pt x="937521" y="6857999"/>
                  </a:lnTo>
                  <a:lnTo>
                    <a:pt x="1065511" y="6857999"/>
                  </a:lnTo>
                  <a:lnTo>
                    <a:pt x="1065667" y="6654335"/>
                  </a:lnTo>
                  <a:lnTo>
                    <a:pt x="1065668" y="6247129"/>
                  </a:lnTo>
                  <a:lnTo>
                    <a:pt x="1065478" y="5992701"/>
                  </a:lnTo>
                  <a:lnTo>
                    <a:pt x="1065077" y="5687457"/>
                  </a:lnTo>
                  <a:lnTo>
                    <a:pt x="1064400" y="5331421"/>
                  </a:lnTo>
                  <a:lnTo>
                    <a:pt x="1063394" y="4924615"/>
                  </a:lnTo>
                  <a:lnTo>
                    <a:pt x="1061534" y="4314547"/>
                  </a:lnTo>
                  <a:lnTo>
                    <a:pt x="1055097" y="2484681"/>
                  </a:lnTo>
                  <a:lnTo>
                    <a:pt x="1053545" y="1976291"/>
                  </a:lnTo>
                  <a:lnTo>
                    <a:pt x="1052511" y="1569496"/>
                  </a:lnTo>
                  <a:lnTo>
                    <a:pt x="1051893" y="1264338"/>
                  </a:lnTo>
                  <a:lnTo>
                    <a:pt x="1051434" y="959116"/>
                  </a:lnTo>
                  <a:lnTo>
                    <a:pt x="1051190" y="704710"/>
                  </a:lnTo>
                  <a:lnTo>
                    <a:pt x="1051109" y="246636"/>
                  </a:lnTo>
                  <a:lnTo>
                    <a:pt x="1051280" y="0"/>
                  </a:lnTo>
                  <a:close/>
                </a:path>
              </a:pathLst>
            </a:custGeom>
            <a:solidFill>
              <a:srgbClr val="90C226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2"/>
            <p:cNvSpPr/>
            <p:nvPr/>
          </p:nvSpPr>
          <p:spPr>
            <a:xfrm>
              <a:off x="8059737" y="4905104"/>
              <a:ext cx="1084580" cy="1953260"/>
            </a:xfrm>
            <a:custGeom>
              <a:avLst/>
              <a:gdLst/>
              <a:ahLst/>
              <a:cxnLst/>
              <a:rect l="l" t="t" r="r" b="b"/>
              <a:pathLst>
                <a:path w="1084579" h="1953259">
                  <a:moveTo>
                    <a:pt x="1084262" y="0"/>
                  </a:moveTo>
                  <a:lnTo>
                    <a:pt x="0" y="1952895"/>
                  </a:lnTo>
                  <a:lnTo>
                    <a:pt x="1084262" y="1947859"/>
                  </a:lnTo>
                  <a:lnTo>
                    <a:pt x="1084262" y="0"/>
                  </a:lnTo>
                  <a:close/>
                </a:path>
              </a:pathLst>
            </a:custGeom>
            <a:solidFill>
              <a:srgbClr val="90C226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381000" y="1600200"/>
            <a:ext cx="838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Хімічні  ризики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які повинні розглядатися під час аналізу ризиків, наведені в таблиці нижче, але слід розуміти, що їх небезпека визначається ймовірним або підозрілим рівнем їхнього вмісту в харчових продуктах. 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Низькі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небезпечними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харчових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продуктах, у той час як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високі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небезпечними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9804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/>
          <p:cNvGrpSpPr/>
          <p:nvPr/>
        </p:nvGrpSpPr>
        <p:grpSpPr>
          <a:xfrm>
            <a:off x="0" y="0"/>
            <a:ext cx="9149080" cy="6867525"/>
            <a:chOff x="0" y="0"/>
            <a:chExt cx="9149080" cy="6867525"/>
          </a:xfrm>
        </p:grpSpPr>
        <p:sp>
          <p:nvSpPr>
            <p:cNvPr id="3" name="object 4"/>
            <p:cNvSpPr/>
            <p:nvPr/>
          </p:nvSpPr>
          <p:spPr>
            <a:xfrm>
              <a:off x="5130800" y="4181485"/>
              <a:ext cx="4013200" cy="2676525"/>
            </a:xfrm>
            <a:custGeom>
              <a:avLst/>
              <a:gdLst/>
              <a:ahLst/>
              <a:cxnLst/>
              <a:rect l="l" t="t" r="r" b="b"/>
              <a:pathLst>
                <a:path w="4013200" h="2676525">
                  <a:moveTo>
                    <a:pt x="0" y="2676514"/>
                  </a:moveTo>
                  <a:lnTo>
                    <a:pt x="40132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5"/>
            <p:cNvSpPr/>
            <p:nvPr/>
          </p:nvSpPr>
          <p:spPr>
            <a:xfrm>
              <a:off x="7042150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8003"/>
                  </a:lnTo>
                </a:path>
              </a:pathLst>
            </a:custGeom>
            <a:ln w="952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6"/>
            <p:cNvSpPr/>
            <p:nvPr/>
          </p:nvSpPr>
          <p:spPr>
            <a:xfrm>
              <a:off x="6891337" y="0"/>
              <a:ext cx="2252980" cy="6858000"/>
            </a:xfrm>
            <a:custGeom>
              <a:avLst/>
              <a:gdLst/>
              <a:ahLst/>
              <a:cxnLst/>
              <a:rect l="l" t="t" r="r" b="b"/>
              <a:pathLst>
                <a:path w="2252979" h="6858000">
                  <a:moveTo>
                    <a:pt x="2024138" y="0"/>
                  </a:moveTo>
                  <a:lnTo>
                    <a:pt x="0" y="6857472"/>
                  </a:lnTo>
                  <a:lnTo>
                    <a:pt x="141479" y="6858000"/>
                  </a:lnTo>
                  <a:lnTo>
                    <a:pt x="2252662" y="6858000"/>
                  </a:lnTo>
                  <a:lnTo>
                    <a:pt x="2252662" y="8162"/>
                  </a:lnTo>
                  <a:lnTo>
                    <a:pt x="2024138" y="0"/>
                  </a:lnTo>
                  <a:close/>
                </a:path>
              </a:pathLst>
            </a:custGeom>
            <a:solidFill>
              <a:srgbClr val="90C226">
                <a:alpha val="3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7"/>
            <p:cNvSpPr/>
            <p:nvPr/>
          </p:nvSpPr>
          <p:spPr>
            <a:xfrm>
              <a:off x="7207052" y="0"/>
              <a:ext cx="1937385" cy="6858000"/>
            </a:xfrm>
            <a:custGeom>
              <a:avLst/>
              <a:gdLst/>
              <a:ahLst/>
              <a:cxnLst/>
              <a:rect l="l" t="t" r="r" b="b"/>
              <a:pathLst>
                <a:path w="1937384" h="6858000">
                  <a:moveTo>
                    <a:pt x="1936947" y="0"/>
                  </a:moveTo>
                  <a:lnTo>
                    <a:pt x="0" y="0"/>
                  </a:lnTo>
                  <a:lnTo>
                    <a:pt x="1200703" y="6857999"/>
                  </a:lnTo>
                  <a:lnTo>
                    <a:pt x="1936947" y="6857999"/>
                  </a:lnTo>
                  <a:lnTo>
                    <a:pt x="1936947" y="0"/>
                  </a:lnTo>
                  <a:close/>
                </a:path>
              </a:pathLst>
            </a:custGeom>
            <a:solidFill>
              <a:srgbClr val="90C226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8"/>
            <p:cNvSpPr/>
            <p:nvPr/>
          </p:nvSpPr>
          <p:spPr>
            <a:xfrm>
              <a:off x="6638925" y="3921190"/>
              <a:ext cx="2505075" cy="2936875"/>
            </a:xfrm>
            <a:custGeom>
              <a:avLst/>
              <a:gdLst/>
              <a:ahLst/>
              <a:cxnLst/>
              <a:rect l="l" t="t" r="r" b="b"/>
              <a:pathLst>
                <a:path w="2505075" h="2936875">
                  <a:moveTo>
                    <a:pt x="2505075" y="0"/>
                  </a:moveTo>
                  <a:lnTo>
                    <a:pt x="0" y="2936809"/>
                  </a:lnTo>
                  <a:lnTo>
                    <a:pt x="2505075" y="2936809"/>
                  </a:lnTo>
                  <a:lnTo>
                    <a:pt x="2505075" y="0"/>
                  </a:lnTo>
                  <a:close/>
                </a:path>
              </a:pathLst>
            </a:custGeom>
            <a:solidFill>
              <a:srgbClr val="54A021">
                <a:alpha val="721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9"/>
            <p:cNvSpPr/>
            <p:nvPr/>
          </p:nvSpPr>
          <p:spPr>
            <a:xfrm>
              <a:off x="7012547" y="0"/>
              <a:ext cx="2131695" cy="6858000"/>
            </a:xfrm>
            <a:custGeom>
              <a:avLst/>
              <a:gdLst/>
              <a:ahLst/>
              <a:cxnLst/>
              <a:rect l="l" t="t" r="r" b="b"/>
              <a:pathLst>
                <a:path w="2131695" h="6858000">
                  <a:moveTo>
                    <a:pt x="2131453" y="0"/>
                  </a:moveTo>
                  <a:lnTo>
                    <a:pt x="0" y="0"/>
                  </a:lnTo>
                  <a:lnTo>
                    <a:pt x="1854809" y="6857999"/>
                  </a:lnTo>
                  <a:lnTo>
                    <a:pt x="2131453" y="6849815"/>
                  </a:lnTo>
                  <a:lnTo>
                    <a:pt x="2131453" y="0"/>
                  </a:lnTo>
                  <a:close/>
                </a:path>
              </a:pathLst>
            </a:custGeom>
            <a:solidFill>
              <a:srgbClr val="3F7819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0"/>
            <p:cNvSpPr/>
            <p:nvPr/>
          </p:nvSpPr>
          <p:spPr>
            <a:xfrm>
              <a:off x="8296275" y="0"/>
              <a:ext cx="847725" cy="6858000"/>
            </a:xfrm>
            <a:custGeom>
              <a:avLst/>
              <a:gdLst/>
              <a:ahLst/>
              <a:cxnLst/>
              <a:rect l="l" t="t" r="r" b="b"/>
              <a:pathLst>
                <a:path w="847725" h="6858000">
                  <a:moveTo>
                    <a:pt x="847725" y="0"/>
                  </a:moveTo>
                  <a:lnTo>
                    <a:pt x="675987" y="0"/>
                  </a:lnTo>
                  <a:lnTo>
                    <a:pt x="0" y="6857999"/>
                  </a:lnTo>
                  <a:lnTo>
                    <a:pt x="847725" y="6857999"/>
                  </a:lnTo>
                  <a:lnTo>
                    <a:pt x="847725" y="0"/>
                  </a:lnTo>
                  <a:close/>
                </a:path>
              </a:pathLst>
            </a:custGeom>
            <a:solidFill>
              <a:srgbClr val="C0E474">
                <a:alpha val="7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1"/>
            <p:cNvSpPr/>
            <p:nvPr/>
          </p:nvSpPr>
          <p:spPr>
            <a:xfrm>
              <a:off x="8078285" y="0"/>
              <a:ext cx="1066165" cy="6858000"/>
            </a:xfrm>
            <a:custGeom>
              <a:avLst/>
              <a:gdLst/>
              <a:ahLst/>
              <a:cxnLst/>
              <a:rect l="l" t="t" r="r" b="b"/>
              <a:pathLst>
                <a:path w="1066165" h="6858000">
                  <a:moveTo>
                    <a:pt x="1051280" y="0"/>
                  </a:moveTo>
                  <a:lnTo>
                    <a:pt x="0" y="0"/>
                  </a:lnTo>
                  <a:lnTo>
                    <a:pt x="937521" y="6857999"/>
                  </a:lnTo>
                  <a:lnTo>
                    <a:pt x="1065511" y="6857999"/>
                  </a:lnTo>
                  <a:lnTo>
                    <a:pt x="1065667" y="6654335"/>
                  </a:lnTo>
                  <a:lnTo>
                    <a:pt x="1065668" y="6247129"/>
                  </a:lnTo>
                  <a:lnTo>
                    <a:pt x="1065478" y="5992701"/>
                  </a:lnTo>
                  <a:lnTo>
                    <a:pt x="1065077" y="5687457"/>
                  </a:lnTo>
                  <a:lnTo>
                    <a:pt x="1064400" y="5331421"/>
                  </a:lnTo>
                  <a:lnTo>
                    <a:pt x="1063394" y="4924615"/>
                  </a:lnTo>
                  <a:lnTo>
                    <a:pt x="1061534" y="4314547"/>
                  </a:lnTo>
                  <a:lnTo>
                    <a:pt x="1055097" y="2484681"/>
                  </a:lnTo>
                  <a:lnTo>
                    <a:pt x="1053545" y="1976291"/>
                  </a:lnTo>
                  <a:lnTo>
                    <a:pt x="1052511" y="1569496"/>
                  </a:lnTo>
                  <a:lnTo>
                    <a:pt x="1051893" y="1264338"/>
                  </a:lnTo>
                  <a:lnTo>
                    <a:pt x="1051434" y="959116"/>
                  </a:lnTo>
                  <a:lnTo>
                    <a:pt x="1051190" y="704710"/>
                  </a:lnTo>
                  <a:lnTo>
                    <a:pt x="1051109" y="246636"/>
                  </a:lnTo>
                  <a:lnTo>
                    <a:pt x="1051280" y="0"/>
                  </a:lnTo>
                  <a:close/>
                </a:path>
              </a:pathLst>
            </a:custGeom>
            <a:solidFill>
              <a:srgbClr val="90C226">
                <a:alpha val="650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2"/>
            <p:cNvSpPr/>
            <p:nvPr/>
          </p:nvSpPr>
          <p:spPr>
            <a:xfrm>
              <a:off x="8059737" y="4905104"/>
              <a:ext cx="1084580" cy="1953260"/>
            </a:xfrm>
            <a:custGeom>
              <a:avLst/>
              <a:gdLst/>
              <a:ahLst/>
              <a:cxnLst/>
              <a:rect l="l" t="t" r="r" b="b"/>
              <a:pathLst>
                <a:path w="1084579" h="1953259">
                  <a:moveTo>
                    <a:pt x="1084262" y="0"/>
                  </a:moveTo>
                  <a:lnTo>
                    <a:pt x="0" y="1952895"/>
                  </a:lnTo>
                  <a:lnTo>
                    <a:pt x="1084262" y="1947859"/>
                  </a:lnTo>
                  <a:lnTo>
                    <a:pt x="1084262" y="0"/>
                  </a:lnTo>
                  <a:close/>
                </a:path>
              </a:pathLst>
            </a:custGeom>
            <a:solidFill>
              <a:srgbClr val="90C226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3"/>
            <p:cNvSpPr/>
            <p:nvPr/>
          </p:nvSpPr>
          <p:spPr>
            <a:xfrm>
              <a:off x="0" y="0"/>
              <a:ext cx="9144000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187529"/>
              </p:ext>
            </p:extLst>
          </p:nvPr>
        </p:nvGraphicFramePr>
        <p:xfrm>
          <a:off x="234130" y="814434"/>
          <a:ext cx="8757470" cy="55431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4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3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0068">
                <a:tc>
                  <a:txBody>
                    <a:bodyPr/>
                    <a:lstStyle/>
                    <a:p>
                      <a:pPr marL="71755"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природні</a:t>
                      </a:r>
                      <a:r>
                        <a:rPr lang="uk-UA" sz="1000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токсини</a:t>
                      </a:r>
                      <a:endParaRPr lang="ru-RU" sz="1000" dirty="0">
                        <a:effectLst/>
                        <a:latin typeface="Times New Roman" pitchFamily="18" charset="0"/>
                        <a:ea typeface="Trebuchet MS"/>
                        <a:cs typeface="Times New Roman" pitchFamily="18" charset="0"/>
                      </a:endParaRPr>
                    </a:p>
                  </a:txBody>
                  <a:tcPr marL="46135" marR="4613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7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095" algn="l"/>
                        </a:tabLst>
                      </a:pPr>
                      <a:r>
                        <a:rPr lang="uk-UA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Мікотоксини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lvl="1" indent="0"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None/>
                        <a:tabLst>
                          <a:tab pos="311785" algn="l"/>
                        </a:tabLs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Гострі:</a:t>
                      </a:r>
                      <a:r>
                        <a:rPr lang="uk-UA" sz="1000" spc="-2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охратоксин</a:t>
                      </a: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uk-UA" sz="1000" spc="-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тріхотецин</a:t>
                      </a: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uk-UA" sz="1000" spc="-6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зеараленон</a:t>
                      </a: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uk-UA" sz="1000" spc="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афлатоксин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lvl="1" indent="0"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None/>
                        <a:tabLst>
                          <a:tab pos="311785" algn="l"/>
                        </a:tabLs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Хронічні:</a:t>
                      </a:r>
                      <a:r>
                        <a:rPr lang="uk-UA" sz="1000" spc="-1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афлатоксин</a:t>
                      </a: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uk-UA" sz="1000" spc="-2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стеригматоцистин</a:t>
                      </a: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uk-UA" sz="1000" spc="-6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патулін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095" algn="l"/>
                        </a:tabLs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інші</a:t>
                      </a:r>
                      <a:r>
                        <a:rPr lang="uk-UA" sz="1000" spc="-6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природні</a:t>
                      </a:r>
                      <a:r>
                        <a:rPr lang="uk-UA" sz="1000" spc="-5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токсини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42950" lvl="1" indent="-285750"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-"/>
                        <a:tabLst>
                          <a:tab pos="311785" algn="l"/>
                        </a:tabLs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Тиреотоксикоз</a:t>
                      </a:r>
                      <a:endParaRPr lang="ru-RU" sz="1000" dirty="0">
                        <a:effectLst/>
                        <a:latin typeface="Times New Roman" pitchFamily="18" charset="0"/>
                        <a:ea typeface="Trebuchet MS"/>
                        <a:cs typeface="Times New Roman" pitchFamily="18" charset="0"/>
                      </a:endParaRPr>
                    </a:p>
                  </a:txBody>
                  <a:tcPr marL="46135" marR="461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713">
                <a:tc>
                  <a:txBody>
                    <a:bodyPr/>
                    <a:lstStyle/>
                    <a:p>
                      <a:pPr marL="71755"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Метали</a:t>
                      </a:r>
                      <a:endParaRPr lang="ru-RU" sz="1000" dirty="0">
                        <a:effectLst/>
                        <a:latin typeface="Times New Roman" pitchFamily="18" charset="0"/>
                        <a:ea typeface="Trebuchet MS"/>
                        <a:cs typeface="Times New Roman" pitchFamily="18" charset="0"/>
                      </a:endParaRPr>
                    </a:p>
                  </a:txBody>
                  <a:tcPr marL="46135" marR="4613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7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095" algn="l"/>
                        </a:tabLst>
                      </a:pP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Мідь</a:t>
                      </a:r>
                      <a:endParaRPr lang="ru-RU" sz="10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095" algn="l"/>
                        </a:tabLst>
                      </a:pP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кадмій</a:t>
                      </a:r>
                      <a:endParaRPr lang="ru-RU" sz="10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095" algn="l"/>
                        </a:tabLst>
                      </a:pP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ртуть</a:t>
                      </a:r>
                      <a:endParaRPr lang="ru-RU" sz="10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095" algn="l"/>
                        </a:tabLst>
                      </a:pP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свинець</a:t>
                      </a:r>
                      <a:endParaRPr lang="ru-RU" sz="1000">
                        <a:effectLst/>
                        <a:latin typeface="Times New Roman" pitchFamily="18" charset="0"/>
                        <a:ea typeface="Trebuchet MS"/>
                        <a:cs typeface="Times New Roman" pitchFamily="18" charset="0"/>
                      </a:endParaRPr>
                    </a:p>
                  </a:txBody>
                  <a:tcPr marL="46135" marR="461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857">
                <a:tc>
                  <a:txBody>
                    <a:bodyPr/>
                    <a:lstStyle/>
                    <a:p>
                      <a:pPr marL="71755"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uk-UA" sz="1000" spc="-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Залишкові</a:t>
                      </a:r>
                      <a:r>
                        <a:rPr lang="uk-UA" sz="1000" spc="-7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 spc="-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домішки</a:t>
                      </a:r>
                      <a:r>
                        <a:rPr lang="uk-UA" sz="1000" spc="-6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лікарських</a:t>
                      </a:r>
                      <a:r>
                        <a:rPr lang="uk-UA" sz="1000" spc="-6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препаратів</a:t>
                      </a:r>
                      <a:endParaRPr lang="ru-RU" sz="1000">
                        <a:effectLst/>
                        <a:latin typeface="Times New Roman" pitchFamily="18" charset="0"/>
                        <a:ea typeface="Trebuchet MS"/>
                        <a:cs typeface="Times New Roman" pitchFamily="18" charset="0"/>
                      </a:endParaRPr>
                    </a:p>
                  </a:txBody>
                  <a:tcPr marL="46135" marR="4613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7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095" algn="l"/>
                        </a:tabLst>
                      </a:pPr>
                      <a:r>
                        <a:rPr lang="uk-UA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бета-лактамні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095" algn="l"/>
                        </a:tabLst>
                      </a:pPr>
                      <a:r>
                        <a:rPr lang="uk-UA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сульфаноміди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095" algn="l"/>
                        </a:tabLs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Тетрацикліни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095" algn="l"/>
                        </a:tabLst>
                      </a:pPr>
                      <a:r>
                        <a:rPr lang="uk-UA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Макроліди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35" marR="461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527">
                <a:tc>
                  <a:txBody>
                    <a:bodyPr/>
                    <a:lstStyle/>
                    <a:p>
                      <a:pPr marL="71755">
                        <a:lnSpc>
                          <a:spcPct val="105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uk-UA" sz="1000" spc="-1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Залишкові</a:t>
                      </a:r>
                      <a:r>
                        <a:rPr lang="uk-UA" sz="1000" spc="-6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 spc="-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домішки</a:t>
                      </a:r>
                      <a:r>
                        <a:rPr lang="uk-UA" sz="1000" spc="-6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 spc="-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очищувальних/</a:t>
                      </a:r>
                      <a:r>
                        <a:rPr lang="uk-UA" sz="1000" spc="-24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дезинфікуючих</a:t>
                      </a:r>
                      <a:r>
                        <a:rPr lang="uk-UA" sz="1000" spc="-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засобів</a:t>
                      </a:r>
                      <a:endParaRPr lang="ru-RU" sz="1000">
                        <a:effectLst/>
                        <a:latin typeface="Times New Roman" pitchFamily="18" charset="0"/>
                        <a:ea typeface="Trebuchet MS"/>
                        <a:cs typeface="Times New Roman" pitchFamily="18" charset="0"/>
                      </a:endParaRPr>
                    </a:p>
                  </a:txBody>
                  <a:tcPr marL="46135" marR="4613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7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095" algn="l"/>
                        </a:tabLst>
                      </a:pP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нітрати</a:t>
                      </a:r>
                      <a:endParaRPr lang="ru-RU" sz="10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095" algn="l"/>
                        </a:tabLst>
                      </a:pP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Фосфати</a:t>
                      </a:r>
                      <a:endParaRPr lang="ru-RU" sz="10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095" algn="l"/>
                        </a:tabLst>
                      </a:pP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Хлорорганіка</a:t>
                      </a:r>
                      <a:endParaRPr lang="ru-RU" sz="10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095" algn="l"/>
                        </a:tabLst>
                      </a:pP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Йодофори</a:t>
                      </a:r>
                      <a:endParaRPr lang="ru-RU" sz="10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095" algn="l"/>
                        </a:tabLst>
                      </a:pP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інші</a:t>
                      </a:r>
                      <a:endParaRPr lang="ru-RU" sz="1000">
                        <a:effectLst/>
                        <a:latin typeface="Times New Roman" pitchFamily="18" charset="0"/>
                        <a:ea typeface="Trebuchet MS"/>
                        <a:cs typeface="Times New Roman" pitchFamily="18" charset="0"/>
                      </a:endParaRPr>
                    </a:p>
                  </a:txBody>
                  <a:tcPr marL="46135" marR="461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500">
                <a:tc>
                  <a:txBody>
                    <a:bodyPr/>
                    <a:lstStyle/>
                    <a:p>
                      <a:pPr marL="71755"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uk-UA" sz="1000" spc="-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Залишкові</a:t>
                      </a:r>
                      <a:r>
                        <a:rPr lang="uk-UA" sz="1000" spc="-6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 spc="-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домішки</a:t>
                      </a:r>
                      <a:r>
                        <a:rPr lang="uk-UA" sz="1000" spc="-6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пестицидів</a:t>
                      </a:r>
                      <a:endParaRPr lang="ru-RU" sz="1000">
                        <a:effectLst/>
                        <a:latin typeface="Times New Roman" pitchFamily="18" charset="0"/>
                        <a:ea typeface="Trebuchet MS"/>
                        <a:cs typeface="Times New Roman" pitchFamily="18" charset="0"/>
                      </a:endParaRPr>
                    </a:p>
                  </a:txBody>
                  <a:tcPr marL="46135" marR="4613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7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095" algn="l"/>
                        </a:tabLst>
                      </a:pPr>
                      <a:r>
                        <a:rPr lang="uk-UA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органофосфати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095" algn="l"/>
                        </a:tabLs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Фуміганти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35" marR="461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7970">
                <a:tc>
                  <a:txBody>
                    <a:bodyPr/>
                    <a:lstStyle/>
                    <a:p>
                      <a:pPr marL="71755"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алергени</a:t>
                      </a:r>
                      <a:endParaRPr lang="ru-RU" sz="1000">
                        <a:effectLst/>
                        <a:latin typeface="Times New Roman" pitchFamily="18" charset="0"/>
                        <a:ea typeface="Trebuchet MS"/>
                        <a:cs typeface="Times New Roman" pitchFamily="18" charset="0"/>
                      </a:endParaRPr>
                    </a:p>
                  </a:txBody>
                  <a:tcPr marL="46135" marR="4613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7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095" algn="l"/>
                        </a:tabLst>
                      </a:pP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яйця</a:t>
                      </a:r>
                      <a:r>
                        <a:rPr lang="uk-UA" sz="1000" spc="-6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</a:t>
                      </a:r>
                      <a:r>
                        <a:rPr lang="uk-UA" sz="1000" spc="-6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яєчні</a:t>
                      </a:r>
                      <a:r>
                        <a:rPr lang="uk-UA" sz="1000" spc="-6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продукти</a:t>
                      </a:r>
                      <a:endParaRPr lang="ru-RU" sz="10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095" algn="l"/>
                        </a:tabLst>
                      </a:pP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Молоко</a:t>
                      </a:r>
                      <a:r>
                        <a:rPr lang="uk-UA" sz="1000" spc="-3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</a:t>
                      </a:r>
                      <a:r>
                        <a:rPr lang="uk-UA" sz="1000" spc="-3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молочні</a:t>
                      </a:r>
                      <a:r>
                        <a:rPr lang="uk-UA" sz="1000" spc="-3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продукти</a:t>
                      </a:r>
                      <a:endParaRPr lang="ru-RU" sz="10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095" algn="l"/>
                        </a:tabLst>
                      </a:pP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арахіс</a:t>
                      </a:r>
                      <a:r>
                        <a:rPr lang="uk-UA" sz="1000" spc="-6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lang="uk-UA" sz="1000" spc="-6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арахісові</a:t>
                      </a:r>
                      <a:r>
                        <a:rPr lang="uk-UA" sz="1000" spc="-6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продукти</a:t>
                      </a:r>
                      <a:endParaRPr lang="ru-RU" sz="10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095" algn="l"/>
                        </a:tabLst>
                      </a:pP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риба</a:t>
                      </a:r>
                      <a:r>
                        <a:rPr lang="uk-UA" sz="1000" spc="1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(окремі</a:t>
                      </a:r>
                      <a:r>
                        <a:rPr lang="uk-UA" sz="1000" spc="1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види)</a:t>
                      </a:r>
                      <a:endParaRPr lang="ru-RU" sz="10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Bef>
                          <a:spcPts val="50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095" algn="l"/>
                        </a:tabLst>
                      </a:pP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ракоподібні</a:t>
                      </a:r>
                      <a:r>
                        <a:rPr lang="uk-UA" sz="1000" spc="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(окремі</a:t>
                      </a:r>
                      <a:r>
                        <a:rPr lang="uk-UA" sz="1000" spc="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види)</a:t>
                      </a:r>
                      <a:endParaRPr lang="ru-RU" sz="10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095" algn="l"/>
                        </a:tabLst>
                      </a:pP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соя</a:t>
                      </a:r>
                      <a:r>
                        <a:rPr lang="uk-UA" sz="1000" spc="-5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</a:t>
                      </a:r>
                      <a:r>
                        <a:rPr lang="uk-UA" sz="1000" spc="-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соєві</a:t>
                      </a:r>
                      <a:r>
                        <a:rPr lang="uk-UA" sz="1000" spc="-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продукти</a:t>
                      </a:r>
                      <a:endParaRPr lang="ru-RU" sz="10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095" algn="l"/>
                        </a:tabLst>
                      </a:pPr>
                      <a:r>
                        <a:rPr lang="uk-UA" sz="1000" spc="-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лісові</a:t>
                      </a:r>
                      <a:r>
                        <a:rPr lang="uk-UA" sz="1000" spc="-6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горіхи</a:t>
                      </a:r>
                      <a:endParaRPr lang="ru-RU" sz="10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095" algn="l"/>
                        </a:tabLst>
                      </a:pP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пшениця</a:t>
                      </a:r>
                      <a:r>
                        <a:rPr lang="uk-UA" sz="1000" spc="-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</a:t>
                      </a:r>
                      <a:r>
                        <a:rPr lang="uk-UA" sz="1000" spc="-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продукти</a:t>
                      </a:r>
                      <a:r>
                        <a:rPr lang="uk-UA" sz="1000" spc="-45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lang="uk-UA" sz="1000" spc="-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неї</a:t>
                      </a:r>
                      <a:endParaRPr lang="ru-RU" sz="1000">
                        <a:effectLst/>
                        <a:latin typeface="Times New Roman" pitchFamily="18" charset="0"/>
                        <a:ea typeface="Trebuchet MS"/>
                        <a:cs typeface="Times New Roman" pitchFamily="18" charset="0"/>
                      </a:endParaRPr>
                    </a:p>
                  </a:txBody>
                  <a:tcPr marL="46135" marR="461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898">
                <a:tc>
                  <a:txBody>
                    <a:bodyPr/>
                    <a:lstStyle/>
                    <a:p>
                      <a:pPr marL="71755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Харчові</a:t>
                      </a:r>
                      <a:r>
                        <a:rPr lang="uk-UA" sz="1000" spc="-4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добавки</a:t>
                      </a:r>
                      <a:endParaRPr lang="ru-RU" sz="1000">
                        <a:effectLst/>
                        <a:latin typeface="Times New Roman" pitchFamily="18" charset="0"/>
                        <a:ea typeface="Trebuchet MS"/>
                        <a:cs typeface="Times New Roman" pitchFamily="18" charset="0"/>
                      </a:endParaRPr>
                    </a:p>
                  </a:txBody>
                  <a:tcPr marL="46135" marR="4613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6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095" algn="l"/>
                        </a:tabLs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вітаміни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095" algn="l"/>
                        </a:tabLs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барвники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35" marR="4613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527">
                <a:tc>
                  <a:txBody>
                    <a:bodyPr/>
                    <a:lstStyle/>
                    <a:p>
                      <a:pPr marL="71755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uk-UA" sz="1000" spc="-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довільні</a:t>
                      </a:r>
                      <a:r>
                        <a:rPr lang="uk-UA" sz="1000" spc="-6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 spc="-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або</a:t>
                      </a:r>
                      <a:r>
                        <a:rPr lang="uk-UA" sz="1000" spc="-6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 spc="-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токсичні</a:t>
                      </a:r>
                      <a:r>
                        <a:rPr lang="uk-UA" sz="1000" spc="-6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 spc="-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хімікати</a:t>
                      </a:r>
                      <a:endParaRPr lang="ru-RU" sz="1000" dirty="0">
                        <a:effectLst/>
                        <a:latin typeface="Times New Roman" pitchFamily="18" charset="0"/>
                        <a:ea typeface="Trebuchet MS"/>
                        <a:cs typeface="Times New Roman" pitchFamily="18" charset="0"/>
                      </a:endParaRPr>
                    </a:p>
                  </a:txBody>
                  <a:tcPr marL="46135" marR="4613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Bef>
                          <a:spcPts val="36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095" algn="l"/>
                        </a:tabLs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Хімічні</a:t>
                      </a:r>
                      <a:r>
                        <a:rPr lang="uk-UA" sz="1000" spc="-6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речовини</a:t>
                      </a:r>
                      <a:r>
                        <a:rPr lang="uk-UA" sz="1000" spc="-5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</a:t>
                      </a:r>
                      <a:r>
                        <a:rPr lang="uk-UA" sz="1000" spc="-5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очищення</a:t>
                      </a:r>
                      <a:r>
                        <a:rPr lang="uk-UA" sz="1000" spc="-5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обладнання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095" algn="l"/>
                        </a:tabLs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Мастильні</a:t>
                      </a:r>
                      <a:r>
                        <a:rPr lang="uk-UA" sz="1000" spc="-2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речовини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095" algn="l"/>
                        </a:tabLst>
                      </a:pPr>
                      <a:r>
                        <a:rPr lang="uk-UA" sz="1000" spc="-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домішки</a:t>
                      </a:r>
                      <a:r>
                        <a:rPr lang="uk-UA" sz="1000" spc="-7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 spc="-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</a:t>
                      </a:r>
                      <a:r>
                        <a:rPr lang="uk-UA" sz="1000" spc="-7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котлів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Bef>
                          <a:spcPts val="55"/>
                        </a:spcBef>
                        <a:spcAft>
                          <a:spcPts val="0"/>
                        </a:spcAft>
                        <a:buClr>
                          <a:srgbClr val="231F20"/>
                        </a:buClr>
                        <a:buSzPts val="900"/>
                        <a:buFont typeface="Trebuchet MS"/>
                        <a:buChar char="•"/>
                        <a:tabLst>
                          <a:tab pos="252095" algn="l"/>
                        </a:tabLs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домішки</a:t>
                      </a:r>
                      <a:r>
                        <a:rPr lang="uk-UA" sz="1000" spc="-3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</a:t>
                      </a:r>
                      <a:r>
                        <a:rPr lang="uk-UA" sz="1000" spc="-3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обробки</a:t>
                      </a:r>
                      <a:r>
                        <a:rPr lang="uk-UA" sz="1000" spc="-3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води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135" marR="4613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045660" y="150167"/>
            <a:ext cx="61702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2413" algn="l"/>
              </a:tabLst>
            </a:pP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Потенційні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хімічні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небезпечні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компоненти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804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2136</Words>
  <Application>Microsoft Office PowerPoint</Application>
  <PresentationFormat>Екран (4:3)</PresentationFormat>
  <Paragraphs>368</Paragraphs>
  <Slides>35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35</vt:i4>
      </vt:variant>
    </vt:vector>
  </HeadingPairs>
  <TitlesOfParts>
    <vt:vector size="41" baseType="lpstr">
      <vt:lpstr>Arial</vt:lpstr>
      <vt:lpstr>Calibri</vt:lpstr>
      <vt:lpstr>Times New Roman</vt:lpstr>
      <vt:lpstr>Trebuchet MS</vt:lpstr>
      <vt:lpstr>Wingdings</vt:lpstr>
      <vt:lpstr>Office Theme</vt:lpstr>
      <vt:lpstr>Презентація PowerPoint</vt:lpstr>
      <vt:lpstr>Презентація PowerPoint</vt:lpstr>
      <vt:lpstr>Журнал вхідного контролю харчових продуктів та інших  об'єктів санітарних заходів</vt:lpstr>
      <vt:lpstr>Приклади небезпечних факторів у харчових  продуктах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РОЗРОБКА І ВПРОВАДЖЕННЯ  НАССР – 12 ЛОГІЧНИХ КРОКІВ</vt:lpstr>
      <vt:lpstr>ЛОГІЧНА ПОСЛІДОВНІСТЬ  ВПРОВАДЖЕННЯ HACCP</vt:lpstr>
      <vt:lpstr>1. Організація групи HACCP  Багатопрофільна група НАССР створюється для розроблення,  встановлення, підтримання і аналізу системи.</vt:lpstr>
      <vt:lpstr>2. Описати готовий продукт</vt:lpstr>
      <vt:lpstr>3. Ідентифікувати призначене використання Призначення для споживачів, чутливі групи споживачів, ймовірне  неправильне споживання.</vt:lpstr>
      <vt:lpstr>4. Розробити блок-схему процесу</vt:lpstr>
      <vt:lpstr>Презентація PowerPoint</vt:lpstr>
      <vt:lpstr>Принцип 1: Аналіз небезпечних факторів</vt:lpstr>
      <vt:lpstr>ПОРЯДОК ПРОВЕДЕННЯ АНАЛІЗУ  НЕБЕЗПЕЧНИХ ФАКТОРІВ</vt:lpstr>
      <vt:lpstr>Принцип 2: Встановити критичні контрольні точки</vt:lpstr>
      <vt:lpstr>Рекомендовано: використовувати  “Дерево рішень”</vt:lpstr>
      <vt:lpstr>Принцип 3:  Встановити критичні межі</vt:lpstr>
      <vt:lpstr>Принцип 4:  Встановити процедуру моніторингу</vt:lpstr>
      <vt:lpstr>Параметри моніторингу</vt:lpstr>
      <vt:lpstr>Принцип 5: Встановити коригувальні дії, коли моніторинг  показує відхилення від критичних меж.</vt:lpstr>
      <vt:lpstr>Презентація PowerPoint</vt:lpstr>
      <vt:lpstr>Принцип 6: Підтвердити, що система НАССР працює  ефективно</vt:lpstr>
      <vt:lpstr>Презентація PowerPoint</vt:lpstr>
      <vt:lpstr>Принцип 7:</vt:lpstr>
      <vt:lpstr>Документація системи НАССР  поділяється на:</vt:lpstr>
      <vt:lpstr>До базової документації належать:</vt:lpstr>
      <vt:lpstr>До оперативної документації  належать: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Lenovo</cp:lastModifiedBy>
  <cp:revision>5</cp:revision>
  <dcterms:created xsi:type="dcterms:W3CDTF">2022-05-17T17:59:59Z</dcterms:created>
  <dcterms:modified xsi:type="dcterms:W3CDTF">2023-01-18T12:44:43Z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2020-04-30T00:00:00Z</vt:filetime>
  </property>
  <property fmtid="{D5CDD505-2E9C-101B-9397-08002B2CF9AE}" pid="3" name="LastSaved">
    <vt:filetime>2022-05-17T00:00:00Z</vt:filetime>
  </property>
</Properties>
</file>