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60" r:id="rId4"/>
    <p:sldId id="259" r:id="rId5"/>
    <p:sldId id="261" r:id="rId6"/>
    <p:sldId id="265" r:id="rId7"/>
    <p:sldId id="262" r:id="rId8"/>
    <p:sldId id="266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2C465-C7D3-46AB-852C-7C47D044D53B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143E7-CDAD-4AA6-B198-54A3FCBB6F1E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65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 dirty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A8399C-AA76-40DF-9AF9-699DE8ADFD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BAEE31A-3779-4100-BE7C-14E8F3F71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94B41FC-F680-4B01-B3F9-5601860AC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7B9F-A77F-4428-A332-7948D5B4469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D37853D-E8C6-41E7-B20E-BF700FD1B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B83ABD9-3AC6-4865-8E8C-A20EF90A2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C47-9B81-49D0-AFB3-544E1321322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96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3FD071-9A74-43B8-BF33-7F0FB088A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3A32992C-1152-40EB-B3B3-9C7DDF7A7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FE3AF24-70A8-4F7B-8137-17F45D4D0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7B9F-A77F-4428-A332-7948D5B4469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A4D8828-8B5D-4088-8062-634CCE36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691C978-2223-4312-999D-7CEF2DD3E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C47-9B81-49D0-AFB3-544E1321322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F3BF262D-82F5-4E2E-A7D3-9E467D8ECB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255810E-88DC-477C-A235-725581975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EF52B2F-3DFF-457E-A859-331E589EE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7B9F-A77F-4428-A332-7948D5B4469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A829E85-5ACD-4A88-8ED4-3560E4073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BE85E6E-0382-402A-8A61-22B5B3C73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C47-9B81-49D0-AFB3-544E1321322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502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8940800" y="65087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255573" y="191549"/>
            <a:ext cx="979308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2447595" y="1556792"/>
            <a:ext cx="950505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0555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E3E588-4C5A-49F3-912A-71BBD15CB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D8AC83-8E8F-4423-8201-3BD877C61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06BCF21-1900-436E-A2DB-15237F8A8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7B9F-A77F-4428-A332-7948D5B4469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8E93801-98DE-48D7-86A8-701239E4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B547F09-F93F-48F1-A8E6-A73A4B948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C47-9B81-49D0-AFB3-544E1321322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38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705CA8-134C-404B-8164-ECF0DCDF2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0683B11-9DCC-4E4A-8E9A-1757D4E60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13C7FF3-1665-4B41-812A-AFF18D8B1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7B9F-A77F-4428-A332-7948D5B4469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751CE48-9075-45A5-8038-0233D6D4F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6A3815F-7EBC-4134-BB84-B9673B387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C47-9B81-49D0-AFB3-544E1321322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9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CEDDAE-56D6-48C6-899A-0C2F4BAAB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58934FF-969B-49B0-929C-53576E88EC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EBDEE71-D060-496F-811B-3D7EDD99A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5B62BE8-CC57-4D83-B827-8BCDD4747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7B9F-A77F-4428-A332-7948D5B4469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93C4D2E-B8D0-45E5-910E-C27C8DFC1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98B26C9-DF56-4D70-8F78-BB845363A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C47-9B81-49D0-AFB3-544E1321322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99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CCA066-F0A5-4B38-9EDB-D470DC0E2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ECB6076-DDC9-443B-AFB3-8EA5FBCB8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E10AA62-BF02-4B71-B6E8-52201C7E0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42A54352-61BC-4F03-8408-701786598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3DE53B58-71AA-4306-AFAE-32C393BC5C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C4A0583-FEFD-4985-BC8F-4574402E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7B9F-A77F-4428-A332-7948D5B4469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DD7A61CA-FA4E-44C6-9E25-03AA4B0A5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719A478F-E147-4426-9B59-9594003B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C47-9B81-49D0-AFB3-544E1321322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84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80C914-53A3-4C1E-83F7-8744266F5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6AE247F5-C1DB-4A0B-BC14-F65C3C685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7B9F-A77F-4428-A332-7948D5B4469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8BC7D810-AA0E-4008-971D-6F7D0B1D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32759D9D-ABB1-46FA-817B-30DB0F1BE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C47-9B81-49D0-AFB3-544E1321322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41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976415AE-4986-4673-8CEE-A64E0F323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7B9F-A77F-4428-A332-7948D5B4469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4C2B3721-6917-4E90-AF99-4BA72A655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2187643-0251-48AB-BDB5-8A26E4AD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C47-9B81-49D0-AFB3-544E1321322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25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6CF830-C05B-436D-859A-49C235B43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FA13F9D-180B-4C06-B48A-CBFA24438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AB50E745-F258-4142-AE7E-F95198D2C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700F831-F885-4C96-B6D4-9D0437C9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7B9F-A77F-4428-A332-7948D5B4469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61ECA3E-9C28-4A19-887E-325855333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F2A6C1E-21C6-417D-A909-C93FFB68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C47-9B81-49D0-AFB3-544E1321322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20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C864F9-419E-4CD0-B3C5-10740B922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FF84507-D7ED-498C-9330-31B3DDBEAF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74B56F3-CB17-4657-B48D-15E4F4436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CFA8479-68E7-470A-87E3-CDD5E792F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7B9F-A77F-4428-A332-7948D5B4469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C1B451A-360C-4474-B517-BF8F23088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1279B35-71D3-494C-A68E-89E6A4D7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FDC47-9B81-49D0-AFB3-544E1321322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85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9F59F57B-F4A3-4130-9A8B-5A2EE28E1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39FE4EB-E73C-4639-8737-25AB84BEA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C7578CA-803F-44A0-AC69-B00FB7EC1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F7B9F-A77F-4428-A332-7948D5B4469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C78FD6C-3CB6-4153-A270-857E097FD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975FA0C-A068-4803-A6A7-2722D6E30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FDC47-9B81-49D0-AFB3-544E13213224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60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873" y="2492896"/>
            <a:ext cx="10584872" cy="1224136"/>
          </a:xfrm>
        </p:spPr>
        <p:txBody>
          <a:bodyPr>
            <a:noAutofit/>
          </a:bodyPr>
          <a:lstStyle/>
          <a:p>
            <a:pPr indent="457200" algn="ctr">
              <a:lnSpc>
                <a:spcPct val="150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Практична робота № 1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 СИСТЕМИ УПРАВЛІННЯ БЕЗПЕЧНІСТЮ ХАРЧОВИХ ПРОДУКТІВ НА ОСНОВІ КОНЦЕПЦІЇ НАССР. </a:t>
            </a:r>
            <a:b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</a:t>
            </a:r>
            <a:r>
              <a:rPr lang="uk-UA" sz="2400" b="1" spc="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</a:t>
            </a:r>
            <a:r>
              <a:rPr lang="uk-UA" sz="2400" b="1" spc="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ПРИНЦИПІВ</a:t>
            </a:r>
            <a:r>
              <a:rPr lang="uk-UA" sz="2400" b="1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ПРОГРАМИ-ПЕРЕДУМОВ НА ОСНОВІ КОНЦЕПЦІЇ НАССР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 заняття: </a:t>
            </a:r>
            <a:r>
              <a:rPr lang="uk-UA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 студентів з </a:t>
            </a:r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принципів</a:t>
            </a:r>
            <a:r>
              <a:rPr lang="uk-UA" sz="2400" b="1" spc="1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програми-передумов на основі концепції НАССР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 заняття </a:t>
            </a: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1. </a:t>
            </a:r>
            <a:r>
              <a:rPr lang="uk-UA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Ознайомитись з основними положеннями 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69CE26-0611-4AE2-80D2-0616CEB39C6D}"/>
              </a:ext>
            </a:extLst>
          </p:cNvPr>
          <p:cNvSpPr txBox="1"/>
          <p:nvPr/>
        </p:nvSpPr>
        <p:spPr>
          <a:xfrm>
            <a:off x="512618" y="360218"/>
            <a:ext cx="11222182" cy="600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Валідація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Validation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– документована процедура, що дає високу ступінь упевненості в тому, що конкретний процес, метод або система послідовно призводитиме до результатів, що відповідають заздалегідь встановленим критеріям прийнятності.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Валідация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розділ правил GMP, що стосується надійності умов виробництва і їх здатності забезпечити очікуваний результат за показниками якості продукції.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Валідация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є важливою частиною системи забезпечення і контролю якості.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Валідация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сама по собі не покращує якості продукції.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 результати можуть або підвищити ступінь гарантії якості, або вказати на необхідність вдосконалення умов виробництва.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124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429AA2-8A40-4984-B9C8-C2851D307F9D}"/>
              </a:ext>
            </a:extLst>
          </p:cNvPr>
          <p:cNvSpPr txBox="1"/>
          <p:nvPr/>
        </p:nvSpPr>
        <p:spPr>
          <a:xfrm>
            <a:off x="318655" y="110837"/>
            <a:ext cx="11707090" cy="4901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Специфікація 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документ, що детально описує вимоги, яким повинні відповідати устаткування, інженерні системи, приміщення, продукція або сировина і матеріали, використовувані або отримувані в процесі виробництва. Специфікація містить критерії для оцінки якості.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Дерево рішень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послідовність питань, які можуть бути поставлені на кожному виробничому етапі для ідентифікації суттєвих ризиків і визначення на якому етап необхідно керувати суттєвим ризиком.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484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409DFC-480D-4579-9799-836C4F6DEA0F}"/>
              </a:ext>
            </a:extLst>
          </p:cNvPr>
          <p:cNvSpPr txBox="1"/>
          <p:nvPr/>
        </p:nvSpPr>
        <p:spPr>
          <a:xfrm>
            <a:off x="568035" y="360218"/>
            <a:ext cx="11097491" cy="5531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Безпека харчового продукту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забезпечення відповідності хімічного, біологічного і фізичного станів продукту, які можуть наражати на небезпеку здоров’я споживача.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Моніторинг НАССР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– запланована послідовність спостережень або вимірювань параметрів управління, з метою встановлення факту керованості ККТ.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Верифікація НАССР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– систематичне обстеження, яке включає методи аудиту, процедури, тестування та інше оцінювання в доповнення до моніторингу НАССР для визначення відповідності НАССР плану.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949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E7D166-24E3-442F-8B3C-7FB3B4F33C84}"/>
              </a:ext>
            </a:extLst>
          </p:cNvPr>
          <p:cNvSpPr txBox="1"/>
          <p:nvPr/>
        </p:nvSpPr>
        <p:spPr>
          <a:xfrm>
            <a:off x="637309" y="304800"/>
            <a:ext cx="11291455" cy="5531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НААСР-план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документ, підготовлений у відповідності до принципів НАССР для забезпечення управління суттєвими ризиками в рамках сфери використання НАССР.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Ризик 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біологічна, хімічна, фізична властивість або стан харчового продукту, які можуть заподіяти шкоду здоров’ю споживача.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ризиків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процес збирання і аналіз інформації стосовно ризиків і умов, які сприяють виникненню ризиків, з метою визначення тих, які є суттєвими для безпеки продуктів харчування і тому повинні бути включеними в план НАССР.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46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9A6A3C-0D31-4602-A1DC-2873686D7B63}"/>
              </a:ext>
            </a:extLst>
          </p:cNvPr>
          <p:cNvSpPr txBox="1"/>
          <p:nvPr/>
        </p:nvSpPr>
        <p:spPr>
          <a:xfrm>
            <a:off x="304799" y="512619"/>
            <a:ext cx="1141614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GHP - </a:t>
            </a:r>
            <a:r>
              <a:rPr lang="ru-RU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належна</a:t>
            </a:r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гігієнічна</a:t>
            </a:r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практика.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Одна з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найголовніших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складових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 -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додержання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високої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гігієни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санітарії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етапах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високоякісних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харчових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досягнуте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чіткій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гігієнічних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протиепідемічних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661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BB1680-628D-4FE1-B3C6-DF353BEE5CC1}"/>
              </a:ext>
            </a:extLst>
          </p:cNvPr>
          <p:cNvSpPr txBox="1"/>
          <p:nvPr/>
        </p:nvSpPr>
        <p:spPr>
          <a:xfrm>
            <a:off x="249381" y="429491"/>
            <a:ext cx="1161010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GМР – </a:t>
            </a:r>
            <a:r>
              <a:rPr lang="ru-RU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належна</a:t>
            </a:r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виробнича</a:t>
            </a:r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практика.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першу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чітка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регламентів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миття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дезінфекції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устаткування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виробничої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досягається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порядком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регламентованих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інструкціями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інструкціями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робочих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й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особистою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відповідальністю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жорстким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контролем з боку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керівництва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834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8754C7-9A7A-4602-9587-0A18FFC7BA0E}"/>
              </a:ext>
            </a:extLst>
          </p:cNvPr>
          <p:cNvSpPr txBox="1"/>
          <p:nvPr/>
        </p:nvSpPr>
        <p:spPr>
          <a:xfrm>
            <a:off x="304799" y="193964"/>
            <a:ext cx="11720945" cy="6567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НАССР стосується тільки безпечності харчових продуктів і не стосується їхньої якості.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Програма передумов системи НАССР охоплює такі процеси: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Належне планування виробничих, допоміжних і побутових приміщень для уникнення перехресного забруднення.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Вимоги до стану приміщень, обладнання, проведення ремонтних робіт, технічного обслуговування обладнання, калібрування, а також заходи щодо захисту харчових продуктів від забруднення та сторонніх домішок.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Вимоги до планування та стану комунікацій – вентиляції, водопроводів, 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та газопостачання, освітлення тощо.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Безпечність води, льоду, пари, допоміжних матеріалів для переробки (обробки) харчових продуктів, предметів та матеріалів, що контактують із харчовими продуктами.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733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67BCEA-B4E3-465D-BAF1-44F36E3EEE17}"/>
              </a:ext>
            </a:extLst>
          </p:cNvPr>
          <p:cNvSpPr txBox="1"/>
          <p:nvPr/>
        </p:nvSpPr>
        <p:spPr>
          <a:xfrm>
            <a:off x="346364" y="138545"/>
            <a:ext cx="11596254" cy="6414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Чистота поверхонь (процедури прибирання, миття і дезінфекції виробничих, допоміжних та побутових приміщень та інших поверхонь).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Здоров’я та гігієна персоналу.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Поводження з відходами виробництва та сміттям, їхній збір і видалення з потужності.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шкідниками, визначення виду, запобігання їхній появі, засоби профілактики та боротьби.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Зберігання та використання токсичних 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сполук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речовин.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Вимоги до сировини та контроль за постачальниками.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Зберігання та транспортування.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за технологічними процесами.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Маркування харчових продуктів та інформування споживачів.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745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35D6C9E-40EC-488C-890C-47CAB0E44224}"/>
              </a:ext>
            </a:extLst>
          </p:cNvPr>
          <p:cNvSpPr txBox="1"/>
          <p:nvPr/>
        </p:nvSpPr>
        <p:spPr>
          <a:xfrm>
            <a:off x="540327" y="318655"/>
            <a:ext cx="11319164" cy="6058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Стандартні санітарні робочі процедури (ССРП) можуть допомагати у контролі мікробіологічних небезпечних чинників, визначивши процедури щодо: 1) уникнення перехресного забруднення продуктів шляхом встановлення оптимального способу переміщення продуктів від операції до операції та обмеження участі та пересування робітників; 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встановлення рукомийників та пунктів дезінфекції біля виробничої зони для полегшення належного миття рук; 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забезпечення відповідного технічного обслуговування обладнання, його чистки та дезінфекції. ССРП можуть допомагати контролювати забруднення хімічного характеру. 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833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614F3D-0B89-4EB3-880A-EBD202C83F9F}"/>
              </a:ext>
            </a:extLst>
          </p:cNvPr>
          <p:cNvSpPr txBox="1"/>
          <p:nvPr/>
        </p:nvSpPr>
        <p:spPr>
          <a:xfrm>
            <a:off x="429490" y="249382"/>
            <a:ext cx="11762509" cy="5839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Вимоги до розташування підприємства 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 слід розміщувати на відстані від: 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районів із забрудненим довкіллям та промисловою діяльністю, що створюють серйозну загрозу забруднення харчового продукту;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районів, що зазнають повеней, якщо не забезпечені запобіжні споруди;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районів, схильних до ураження шкідниками;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районів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видаляти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тверді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рідкі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відходи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615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CF73C44-1DD7-4698-827A-44E1339CE9D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72862" y="152400"/>
            <a:ext cx="11320374" cy="64563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20 вересня 2014 р. набирав чинності більшість положень євроінтеграційного закону №4179а «Про внесення змін до деяких законодавчих актів України щодо харчових продуктів». Законодавчий акт був ухвалений Верховною Радою України з метою гармонізації законодавства України із законодавством ЄС у сфері безпечності та якості харчових продуктів.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 пере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бачає запровадження в Україні моделі європейської системи безпечності та якості харчових продуктів, яка побудована на принципі «від лану до столу», а також на процедурах HACCP.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Встановлюються</a:t>
            </a:r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суттєві</a:t>
            </a:r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штрафи</a:t>
            </a:r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невиконання</a:t>
            </a:r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вимог</a:t>
            </a:r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харчового</a:t>
            </a:r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законодавства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!!!</a:t>
            </a:r>
            <a:endParaRPr lang="ru-RU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89945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BC2328-3A81-4975-8D5B-4A765FA8A107}"/>
              </a:ext>
            </a:extLst>
          </p:cNvPr>
          <p:cNvSpPr txBox="1"/>
          <p:nvPr/>
        </p:nvSpPr>
        <p:spPr>
          <a:xfrm>
            <a:off x="526473" y="263236"/>
            <a:ext cx="11416145" cy="6464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Повинні вживатися заходи щодо: </a:t>
            </a: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правильного зберігання устаткування, видалення сміття й відходів, бур'янів або трави в безпосередній близькості від підприємства, або предметів, які можуть служити місцем збору, розмноження або перебування шкідників;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догляду за дорогами, дворами й паркуванням, щоб вони не стали джерелом зараження харчових продуктів;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забезпечення адекватного осушення територій, які можуть стати джерелом зараження продуктів через витік, перенесений на взутті бруд або розмноження шкідників;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відповідного керування системами переробки й утилізації відходів, щоб вони не стали джерелом зараження в місцях переробки харчових продуктів.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387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AB213A-7060-4B35-9FC2-51DFCE4EA993}"/>
              </a:ext>
            </a:extLst>
          </p:cNvPr>
          <p:cNvSpPr txBox="1"/>
          <p:nvPr/>
        </p:nvSpPr>
        <p:spPr>
          <a:xfrm>
            <a:off x="872836" y="380215"/>
            <a:ext cx="11166763" cy="5183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Вимоги до приміщень та </a:t>
            </a:r>
            <a:r>
              <a:rPr lang="uk-UA" sz="2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цехів</a:t>
            </a:r>
            <a:endParaRPr lang="ru-RU" sz="2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поверхні стін, перегородок та підлог виготовлені з непроникних матеріалів, що не мають токсичного впливу при використанні за призначенням; 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стіни та перегородки мають гладку поверхню до висоти, що відповідає операції; 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підлога виготовлена таким чином, щоб дозволяти видалення води та очищення; 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стелі та верхня арматура виготовлені та оброблені таким чином, щоб мінімізувати накопичення бруду та конденсування вологи, а також обсипання часточок покриття; 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438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9AB444-3CB1-4C1C-A4F0-31956A58D634}"/>
              </a:ext>
            </a:extLst>
          </p:cNvPr>
          <p:cNvSpPr txBox="1"/>
          <p:nvPr/>
        </p:nvSpPr>
        <p:spPr>
          <a:xfrm>
            <a:off x="166255" y="346364"/>
            <a:ext cx="11859490" cy="6185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вікна легко миються, виготовлені таким чином, щоб мінімізувати накопичення бруду та обладнані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зйомними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очищувальними захисними екранами від шкідників. Коли необхідно, вікна зафіксовані в закритому положенні; 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двері мають гладкі, не абсорбуючі поверхні, легко </a:t>
            </a:r>
            <a:r>
              <a:rPr lang="uk-UA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чистяться</a:t>
            </a:r>
            <a:r>
              <a:rPr lang="uk-UA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дезінфікуються;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робочі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контактують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харчовими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продуктами, в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робочому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довговічні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тривкі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легко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очищуються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обслуговуються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дезінфікуються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196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E7E687-2A4E-4E13-A04D-45D90226DF25}"/>
              </a:ext>
            </a:extLst>
          </p:cNvPr>
          <p:cNvSpPr txBox="1"/>
          <p:nvPr/>
        </p:nvSpPr>
        <p:spPr>
          <a:xfrm>
            <a:off x="180109" y="304800"/>
            <a:ext cx="11748655" cy="5287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 поділу підприємства на зони є обмеження до мінімуму мікробіологічного забруднення за допомогою: </a:t>
            </a: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обмеження вільного переміщення персоналу в межах підприємства;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обмеження руху між зонами;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встановлення гігієнічних бар'єрів;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встановлення технічних бар'єрів між зонами;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візуальне позначення різних зон або приміщень, у яких необхідно підтримувати відповідні рівні гігієни;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мотивування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посилення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підтримання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належного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санітарно-гігієнічного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стану.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941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B515FB-8B91-4CA7-899F-670D866FF359}"/>
              </a:ext>
            </a:extLst>
          </p:cNvPr>
          <p:cNvSpPr txBox="1"/>
          <p:nvPr/>
        </p:nvSpPr>
        <p:spPr>
          <a:xfrm>
            <a:off x="304800" y="360217"/>
            <a:ext cx="11637818" cy="6316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 на підприємстві: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надходження сировини, рух персоналу, внутрішнього транспорту, відвід стоків до інших зон і від інших зон повинно бути обмежено до абсолютного мінімуму;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повітря повинне надходити від зони з високим ступенем ризику до зони з низьким ступенем ризику;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система мийки для червоної зони повинна бути окремо від систем мийки інших ділянок; персонал: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працівники повинні носити санітарний одяг, санітарне взуття, шапки і сітки для волосся, маски, за необхідності рукавички;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працівники не повинні носити годинник або біжутерію, під час роботи не можна приймати їжу, курити;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у межах зони необхідно завжди носити санітарний одяг, а виходячи з зони змінювати його;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під час роботи часто мити і дезінфікувати руки.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0445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C7A57E-4468-46CD-9F29-5FECB4845B58}"/>
              </a:ext>
            </a:extLst>
          </p:cNvPr>
          <p:cNvSpPr txBox="1"/>
          <p:nvPr/>
        </p:nvSpPr>
        <p:spPr>
          <a:xfrm>
            <a:off x="457199" y="290944"/>
            <a:ext cx="11346873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приготування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теплового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оброблення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охолодження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харчових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проектувати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таким чином,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температура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харчового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продукту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досягалась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настільки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інтересах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безпечності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придатності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харчових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підтримувалась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призначені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наступного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45660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BD5D55-507C-4979-B58F-568113E2D9F0}"/>
              </a:ext>
            </a:extLst>
          </p:cNvPr>
          <p:cNvSpPr txBox="1"/>
          <p:nvPr/>
        </p:nvSpPr>
        <p:spPr>
          <a:xfrm>
            <a:off x="290945" y="136368"/>
            <a:ext cx="11360727" cy="6294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шкідливі або небажані мікроорганізми або їхні токсини усуваються або скорочуються до безпечних рівнів, або їхнє виживання та зростання ефективно контролюються; 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коли </a:t>
            </a:r>
            <a:r>
              <a:rPr lang="uk-UA" sz="3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прийнятно</a:t>
            </a:r>
            <a:r>
              <a:rPr lang="uk-UA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критичні межі, встановлені у планах, заснованих на НАССР, можна піддавати моніторингу; 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можна швидко досягати та підтримувати температуру та інші умови, необхідні для безпечності та придатності харчових продуктів.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Стиснене повітря або інші гази, що вводять у продукт механічним способом або використовувані для очищення устаткування або поверхонь, що контактують із продуктами, повинні використатися так, щоб запобігти забрудненню продуктів.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16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DAA59AC-AA5A-4B81-90D9-3140E70537F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60438" y="752475"/>
            <a:ext cx="10552689" cy="46815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uk-UA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сьогодні в Україні діє (з 1 липня 2003 р.) національний стандарт ДСТУ 4161-2003 «Системи управління безпечністю харчових продуктів.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Вимоги» та з 1 серпня 2007 року набув чинності національний стандарт ДСТУ ISO 22000:2007 (ідентичний ISO 22000:2005).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183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9D527B3-6860-43F3-B0AE-248CAC41624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1673" y="420688"/>
            <a:ext cx="11610109" cy="467995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НАССР</a:t>
            </a:r>
            <a:r>
              <a:rPr lang="en-US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(Hazard Analysis and Critical Control Points) - </a:t>
            </a:r>
            <a:r>
              <a:rPr lang="uk-UA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аналізу ризиків та контролю (регулювання) у критичних точках — система для ідентифікації, оцінки, аналізу та контролю ризиків, що є важливими для безпечності харчових продуктів.</a:t>
            </a:r>
            <a:endParaRPr lang="ru-R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898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8213AF9-086A-40A5-96E6-707AEF65BA9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98765" y="295275"/>
            <a:ext cx="11180617" cy="46815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uk-UA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Міжнародний санітарний сертифікат</a:t>
            </a:r>
            <a:r>
              <a:rPr lang="uk-UA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сертифікат, форма і зміст якого відповідає рекомендаціям відповідних міжнародних організацій та видається уповноваженим органом країни походження і засвідчує придатність харчового продукту для споживання людиною, крім продукції, підконтрольної ветеринарній службі.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921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EF2757-3995-44CA-A824-2E616A024E40}"/>
              </a:ext>
            </a:extLst>
          </p:cNvPr>
          <p:cNvSpPr txBox="1"/>
          <p:nvPr/>
        </p:nvSpPr>
        <p:spPr>
          <a:xfrm>
            <a:off x="706582" y="401782"/>
            <a:ext cx="11139054" cy="4390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uk-UA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Якість</a:t>
            </a:r>
            <a:r>
              <a:rPr lang="uk-UA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uk-UA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харчового продукту</a:t>
            </a:r>
            <a:r>
              <a:rPr lang="uk-UA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ступінь досконалості властивостей та характерних рис харчового продукту, які здатні задовольнити потреби (вимоги) та побажання тих, хто споживає або використовує цей харчовий продукт.</a:t>
            </a:r>
            <a:endParaRPr lang="ru-R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02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70D4EA6-1052-493D-8FC0-6A2CF72A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837" y="0"/>
            <a:ext cx="8597716" cy="661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214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FCF090D-07B7-4D19-A478-39498C5C9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2" y="237539"/>
            <a:ext cx="11707091" cy="652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51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3C622A-58BB-4E59-88AB-1BF4C623D44A}"/>
              </a:ext>
            </a:extLst>
          </p:cNvPr>
          <p:cNvSpPr txBox="1"/>
          <p:nvPr/>
        </p:nvSpPr>
        <p:spPr>
          <a:xfrm>
            <a:off x="457200" y="304800"/>
            <a:ext cx="11222182" cy="4390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Критична точка керування (ККТ)</a:t>
            </a:r>
            <a:r>
              <a:rPr lang="uk-UA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 точка процедура виробництва продуктів харчування, в якій може бути використане управління і яка важливою для попередження ризику або зменшення його до прийнятного рівня.</a:t>
            </a:r>
            <a:endParaRPr lang="ru-R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4339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1687</Words>
  <Application>Microsoft Office PowerPoint</Application>
  <PresentationFormat>Широкий екран</PresentationFormat>
  <Paragraphs>86</Paragraphs>
  <Slides>26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Тема Office</vt:lpstr>
      <vt:lpstr>Практична робота № 1 ВПРОВАДЖЕННЯ СИСТЕМИ УПРАВЛІННЯ БЕЗПЕЧНІСТЮ ХАРЧОВИХ ПРОДУКТІВ НА ОСНОВІ КОНЦЕПЦІЇ НАССР.  ВИВЧЕННЯ ОСНОВНИХ ПРИНЦИПІВ ПРОГРАМИ-ПЕРЕДУМОВ НА ОСНОВІ КОНЦЕПЦІЇ НАССР Мета заняття: ознайомити студентів з принципів програми-передумов на основі концепції НАССР Зміст заняття Завдання 1. Ознайомитись з основними положеннями   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 1 ВИВЧЕННЯ ОСНОВНИХ ПРИНЦИПІВ ПРОГРАМИ-ПЕРЕДУМОВ НА ОСНОВІ КОНЦЕПЦІЇ НАССР Мета заняття: ознайомити студентів з принципів програми-передумов на основі концепції НАССР Зміст заняття Завдання 1. Ознайомитись з основними положеннями</dc:title>
  <dc:creator>Lenovo</dc:creator>
  <cp:lastModifiedBy>Lenovo</cp:lastModifiedBy>
  <cp:revision>11</cp:revision>
  <dcterms:created xsi:type="dcterms:W3CDTF">2022-11-25T12:43:14Z</dcterms:created>
  <dcterms:modified xsi:type="dcterms:W3CDTF">2023-01-18T12:36:09Z</dcterms:modified>
</cp:coreProperties>
</file>