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2" r:id="rId8"/>
    <p:sldId id="273" r:id="rId9"/>
    <p:sldId id="262" r:id="rId10"/>
    <p:sldId id="274" r:id="rId11"/>
    <p:sldId id="275" r:id="rId12"/>
    <p:sldId id="263" r:id="rId13"/>
    <p:sldId id="264" r:id="rId14"/>
    <p:sldId id="270" r:id="rId15"/>
    <p:sldId id="265" r:id="rId16"/>
    <p:sldId id="266" r:id="rId17"/>
    <p:sldId id="276" r:id="rId18"/>
    <p:sldId id="267" r:id="rId19"/>
    <p:sldId id="271" r:id="rId20"/>
    <p:sldId id="268" r:id="rId21"/>
    <p:sldId id="269" r:id="rId2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B6E5DD-E322-4493-9B77-09D637778D9D}"/>
              </a:ext>
            </a:extLst>
          </p:cNvPr>
          <p:cNvSpPr>
            <a:spLocks noGrp="1"/>
          </p:cNvSpPr>
          <p:nvPr>
            <p:ph type="ctrTitle"/>
          </p:nvPr>
        </p:nvSpPr>
        <p:spPr>
          <a:xfrm>
            <a:off x="1524000" y="1122363"/>
            <a:ext cx="9144000" cy="2387600"/>
          </a:xfrm>
        </p:spPr>
        <p:txBody>
          <a:bodyPr anchor="b"/>
          <a:lstStyle>
            <a:lvl1pPr algn="ctr">
              <a:defRPr sz="6000"/>
            </a:lvl1pPr>
          </a:lstStyle>
          <a:p>
            <a:r>
              <a:rPr lang="uk-UA"/>
              <a:t>Клацніть, щоб редагувати стиль зразка заголовка</a:t>
            </a:r>
            <a:endParaRPr lang="ru-RU"/>
          </a:p>
        </p:txBody>
      </p:sp>
      <p:sp>
        <p:nvSpPr>
          <p:cNvPr id="3" name="Підзаголовок 2">
            <a:extLst>
              <a:ext uri="{FF2B5EF4-FFF2-40B4-BE49-F238E27FC236}">
                <a16:creationId xmlns:a16="http://schemas.microsoft.com/office/drawing/2014/main" id="{71E96289-4647-4648-BBAA-7A3CE57F12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endParaRPr lang="ru-RU"/>
          </a:p>
        </p:txBody>
      </p:sp>
      <p:sp>
        <p:nvSpPr>
          <p:cNvPr id="4" name="Місце для дати 3">
            <a:extLst>
              <a:ext uri="{FF2B5EF4-FFF2-40B4-BE49-F238E27FC236}">
                <a16:creationId xmlns:a16="http://schemas.microsoft.com/office/drawing/2014/main" id="{32A7BF80-9497-420C-8E83-63190C42992D}"/>
              </a:ext>
            </a:extLst>
          </p:cNvPr>
          <p:cNvSpPr>
            <a:spLocks noGrp="1"/>
          </p:cNvSpPr>
          <p:nvPr>
            <p:ph type="dt" sz="half" idx="10"/>
          </p:nvPr>
        </p:nvSpPr>
        <p:spPr/>
        <p:txBody>
          <a:bodyPr/>
          <a:lstStyle/>
          <a:p>
            <a:fld id="{5E5E0B0E-CFDC-4D92-873F-E9536ABF1B0A}" type="datetimeFigureOut">
              <a:rPr lang="ru-RU" smtClean="0"/>
              <a:t>18.01.2023</a:t>
            </a:fld>
            <a:endParaRPr lang="ru-RU"/>
          </a:p>
        </p:txBody>
      </p:sp>
      <p:sp>
        <p:nvSpPr>
          <p:cNvPr id="5" name="Місце для нижнього колонтитула 4">
            <a:extLst>
              <a:ext uri="{FF2B5EF4-FFF2-40B4-BE49-F238E27FC236}">
                <a16:creationId xmlns:a16="http://schemas.microsoft.com/office/drawing/2014/main" id="{72959502-FFC2-453A-AE36-3EF155D3C9C9}"/>
              </a:ext>
            </a:extLst>
          </p:cNvPr>
          <p:cNvSpPr>
            <a:spLocks noGrp="1"/>
          </p:cNvSpPr>
          <p:nvPr>
            <p:ph type="ftr" sz="quarter" idx="11"/>
          </p:nvPr>
        </p:nvSpPr>
        <p:spPr/>
        <p:txBody>
          <a:bodyPr/>
          <a:lstStyle/>
          <a:p>
            <a:endParaRPr lang="ru-RU"/>
          </a:p>
        </p:txBody>
      </p:sp>
      <p:sp>
        <p:nvSpPr>
          <p:cNvPr id="6" name="Місце для номера слайда 5">
            <a:extLst>
              <a:ext uri="{FF2B5EF4-FFF2-40B4-BE49-F238E27FC236}">
                <a16:creationId xmlns:a16="http://schemas.microsoft.com/office/drawing/2014/main" id="{0BF2AFB6-EA4D-4F3A-8730-1E07797BD6B0}"/>
              </a:ext>
            </a:extLst>
          </p:cNvPr>
          <p:cNvSpPr>
            <a:spLocks noGrp="1"/>
          </p:cNvSpPr>
          <p:nvPr>
            <p:ph type="sldNum" sz="quarter" idx="12"/>
          </p:nvPr>
        </p:nvSpPr>
        <p:spPr/>
        <p:txBody>
          <a:bodyPr/>
          <a:lstStyle/>
          <a:p>
            <a:fld id="{A3E406BE-8C93-4818-86A1-B6206AB4BD1F}" type="slidenum">
              <a:rPr lang="ru-RU" smtClean="0"/>
              <a:t>‹№›</a:t>
            </a:fld>
            <a:endParaRPr lang="ru-RU"/>
          </a:p>
        </p:txBody>
      </p:sp>
    </p:spTree>
    <p:extLst>
      <p:ext uri="{BB962C8B-B14F-4D97-AF65-F5344CB8AC3E}">
        <p14:creationId xmlns:p14="http://schemas.microsoft.com/office/powerpoint/2010/main" val="3982254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24347AF-2385-4BFD-8E18-E1A26000408F}"/>
              </a:ext>
            </a:extLst>
          </p:cNvPr>
          <p:cNvSpPr>
            <a:spLocks noGrp="1"/>
          </p:cNvSpPr>
          <p:nvPr>
            <p:ph type="title"/>
          </p:nvPr>
        </p:nvSpPr>
        <p:spPr/>
        <p:txBody>
          <a:bodyPr/>
          <a:lstStyle/>
          <a:p>
            <a:r>
              <a:rPr lang="uk-UA"/>
              <a:t>Клацніть, щоб редагувати стиль зразка заголовка</a:t>
            </a:r>
            <a:endParaRPr lang="ru-RU"/>
          </a:p>
        </p:txBody>
      </p:sp>
      <p:sp>
        <p:nvSpPr>
          <p:cNvPr id="3" name="Місце для вертикального тексту 2">
            <a:extLst>
              <a:ext uri="{FF2B5EF4-FFF2-40B4-BE49-F238E27FC236}">
                <a16:creationId xmlns:a16="http://schemas.microsoft.com/office/drawing/2014/main" id="{867506B1-49A4-42C5-9247-075EF36CB2A7}"/>
              </a:ext>
            </a:extLst>
          </p:cNvPr>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4" name="Місце для дати 3">
            <a:extLst>
              <a:ext uri="{FF2B5EF4-FFF2-40B4-BE49-F238E27FC236}">
                <a16:creationId xmlns:a16="http://schemas.microsoft.com/office/drawing/2014/main" id="{A2C9FE95-897F-46DE-B011-2DAA967FA0DA}"/>
              </a:ext>
            </a:extLst>
          </p:cNvPr>
          <p:cNvSpPr>
            <a:spLocks noGrp="1"/>
          </p:cNvSpPr>
          <p:nvPr>
            <p:ph type="dt" sz="half" idx="10"/>
          </p:nvPr>
        </p:nvSpPr>
        <p:spPr/>
        <p:txBody>
          <a:bodyPr/>
          <a:lstStyle/>
          <a:p>
            <a:fld id="{5E5E0B0E-CFDC-4D92-873F-E9536ABF1B0A}" type="datetimeFigureOut">
              <a:rPr lang="ru-RU" smtClean="0"/>
              <a:t>18.01.2023</a:t>
            </a:fld>
            <a:endParaRPr lang="ru-RU"/>
          </a:p>
        </p:txBody>
      </p:sp>
      <p:sp>
        <p:nvSpPr>
          <p:cNvPr id="5" name="Місце для нижнього колонтитула 4">
            <a:extLst>
              <a:ext uri="{FF2B5EF4-FFF2-40B4-BE49-F238E27FC236}">
                <a16:creationId xmlns:a16="http://schemas.microsoft.com/office/drawing/2014/main" id="{F6371791-CD6F-43C4-B891-D1542DC878A3}"/>
              </a:ext>
            </a:extLst>
          </p:cNvPr>
          <p:cNvSpPr>
            <a:spLocks noGrp="1"/>
          </p:cNvSpPr>
          <p:nvPr>
            <p:ph type="ftr" sz="quarter" idx="11"/>
          </p:nvPr>
        </p:nvSpPr>
        <p:spPr/>
        <p:txBody>
          <a:bodyPr/>
          <a:lstStyle/>
          <a:p>
            <a:endParaRPr lang="ru-RU"/>
          </a:p>
        </p:txBody>
      </p:sp>
      <p:sp>
        <p:nvSpPr>
          <p:cNvPr id="6" name="Місце для номера слайда 5">
            <a:extLst>
              <a:ext uri="{FF2B5EF4-FFF2-40B4-BE49-F238E27FC236}">
                <a16:creationId xmlns:a16="http://schemas.microsoft.com/office/drawing/2014/main" id="{44520B25-158F-47AA-A0D5-2B8634C21622}"/>
              </a:ext>
            </a:extLst>
          </p:cNvPr>
          <p:cNvSpPr>
            <a:spLocks noGrp="1"/>
          </p:cNvSpPr>
          <p:nvPr>
            <p:ph type="sldNum" sz="quarter" idx="12"/>
          </p:nvPr>
        </p:nvSpPr>
        <p:spPr/>
        <p:txBody>
          <a:bodyPr/>
          <a:lstStyle/>
          <a:p>
            <a:fld id="{A3E406BE-8C93-4818-86A1-B6206AB4BD1F}" type="slidenum">
              <a:rPr lang="ru-RU" smtClean="0"/>
              <a:t>‹№›</a:t>
            </a:fld>
            <a:endParaRPr lang="ru-RU"/>
          </a:p>
        </p:txBody>
      </p:sp>
    </p:spTree>
    <p:extLst>
      <p:ext uri="{BB962C8B-B14F-4D97-AF65-F5344CB8AC3E}">
        <p14:creationId xmlns:p14="http://schemas.microsoft.com/office/powerpoint/2010/main" val="2596879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a:extLst>
              <a:ext uri="{FF2B5EF4-FFF2-40B4-BE49-F238E27FC236}">
                <a16:creationId xmlns:a16="http://schemas.microsoft.com/office/drawing/2014/main" id="{AB861295-723E-493E-8828-7EDFFEDD8A54}"/>
              </a:ext>
            </a:extLst>
          </p:cNvPr>
          <p:cNvSpPr>
            <a:spLocks noGrp="1"/>
          </p:cNvSpPr>
          <p:nvPr>
            <p:ph type="title" orient="vert"/>
          </p:nvPr>
        </p:nvSpPr>
        <p:spPr>
          <a:xfrm>
            <a:off x="8724900" y="365125"/>
            <a:ext cx="2628900" cy="5811838"/>
          </a:xfrm>
        </p:spPr>
        <p:txBody>
          <a:bodyPr vert="eaVert"/>
          <a:lstStyle/>
          <a:p>
            <a:r>
              <a:rPr lang="uk-UA"/>
              <a:t>Клацніть, щоб редагувати стиль зразка заголовка</a:t>
            </a:r>
            <a:endParaRPr lang="ru-RU"/>
          </a:p>
        </p:txBody>
      </p:sp>
      <p:sp>
        <p:nvSpPr>
          <p:cNvPr id="3" name="Місце для вертикального тексту 2">
            <a:extLst>
              <a:ext uri="{FF2B5EF4-FFF2-40B4-BE49-F238E27FC236}">
                <a16:creationId xmlns:a16="http://schemas.microsoft.com/office/drawing/2014/main" id="{20845335-3A2D-4F0D-B2C1-059D74135B84}"/>
              </a:ext>
            </a:extLst>
          </p:cNvPr>
          <p:cNvSpPr>
            <a:spLocks noGrp="1"/>
          </p:cNvSpPr>
          <p:nvPr>
            <p:ph type="body" orient="vert" idx="1"/>
          </p:nvPr>
        </p:nvSpPr>
        <p:spPr>
          <a:xfrm>
            <a:off x="838200" y="365125"/>
            <a:ext cx="7734300" cy="5811838"/>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4" name="Місце для дати 3">
            <a:extLst>
              <a:ext uri="{FF2B5EF4-FFF2-40B4-BE49-F238E27FC236}">
                <a16:creationId xmlns:a16="http://schemas.microsoft.com/office/drawing/2014/main" id="{5BF3F05B-B86C-4191-83F9-5D41A0A0D0AC}"/>
              </a:ext>
            </a:extLst>
          </p:cNvPr>
          <p:cNvSpPr>
            <a:spLocks noGrp="1"/>
          </p:cNvSpPr>
          <p:nvPr>
            <p:ph type="dt" sz="half" idx="10"/>
          </p:nvPr>
        </p:nvSpPr>
        <p:spPr/>
        <p:txBody>
          <a:bodyPr/>
          <a:lstStyle/>
          <a:p>
            <a:fld id="{5E5E0B0E-CFDC-4D92-873F-E9536ABF1B0A}" type="datetimeFigureOut">
              <a:rPr lang="ru-RU" smtClean="0"/>
              <a:t>18.01.2023</a:t>
            </a:fld>
            <a:endParaRPr lang="ru-RU"/>
          </a:p>
        </p:txBody>
      </p:sp>
      <p:sp>
        <p:nvSpPr>
          <p:cNvPr id="5" name="Місце для нижнього колонтитула 4">
            <a:extLst>
              <a:ext uri="{FF2B5EF4-FFF2-40B4-BE49-F238E27FC236}">
                <a16:creationId xmlns:a16="http://schemas.microsoft.com/office/drawing/2014/main" id="{519E8ADB-10E4-4E95-8437-D2FC8D8818E2}"/>
              </a:ext>
            </a:extLst>
          </p:cNvPr>
          <p:cNvSpPr>
            <a:spLocks noGrp="1"/>
          </p:cNvSpPr>
          <p:nvPr>
            <p:ph type="ftr" sz="quarter" idx="11"/>
          </p:nvPr>
        </p:nvSpPr>
        <p:spPr/>
        <p:txBody>
          <a:bodyPr/>
          <a:lstStyle/>
          <a:p>
            <a:endParaRPr lang="ru-RU"/>
          </a:p>
        </p:txBody>
      </p:sp>
      <p:sp>
        <p:nvSpPr>
          <p:cNvPr id="6" name="Місце для номера слайда 5">
            <a:extLst>
              <a:ext uri="{FF2B5EF4-FFF2-40B4-BE49-F238E27FC236}">
                <a16:creationId xmlns:a16="http://schemas.microsoft.com/office/drawing/2014/main" id="{A29B784C-6166-4312-81C1-5EAA11C1FE9E}"/>
              </a:ext>
            </a:extLst>
          </p:cNvPr>
          <p:cNvSpPr>
            <a:spLocks noGrp="1"/>
          </p:cNvSpPr>
          <p:nvPr>
            <p:ph type="sldNum" sz="quarter" idx="12"/>
          </p:nvPr>
        </p:nvSpPr>
        <p:spPr/>
        <p:txBody>
          <a:bodyPr/>
          <a:lstStyle/>
          <a:p>
            <a:fld id="{A3E406BE-8C93-4818-86A1-B6206AB4BD1F}" type="slidenum">
              <a:rPr lang="ru-RU" smtClean="0"/>
              <a:t>‹№›</a:t>
            </a:fld>
            <a:endParaRPr lang="ru-RU"/>
          </a:p>
        </p:txBody>
      </p:sp>
    </p:spTree>
    <p:extLst>
      <p:ext uri="{BB962C8B-B14F-4D97-AF65-F5344CB8AC3E}">
        <p14:creationId xmlns:p14="http://schemas.microsoft.com/office/powerpoint/2010/main" val="3668446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278FA3A-E64D-45ED-950C-B93F0A36D454}"/>
              </a:ext>
            </a:extLst>
          </p:cNvPr>
          <p:cNvSpPr>
            <a:spLocks noGrp="1"/>
          </p:cNvSpPr>
          <p:nvPr>
            <p:ph type="title"/>
          </p:nvPr>
        </p:nvSpPr>
        <p:spPr/>
        <p:txBody>
          <a:bodyPr/>
          <a:lstStyle/>
          <a:p>
            <a:r>
              <a:rPr lang="uk-UA"/>
              <a:t>Клацніть, щоб редагувати стиль зразка заголовка</a:t>
            </a:r>
            <a:endParaRPr lang="ru-RU"/>
          </a:p>
        </p:txBody>
      </p:sp>
      <p:sp>
        <p:nvSpPr>
          <p:cNvPr id="3" name="Місце для вмісту 2">
            <a:extLst>
              <a:ext uri="{FF2B5EF4-FFF2-40B4-BE49-F238E27FC236}">
                <a16:creationId xmlns:a16="http://schemas.microsoft.com/office/drawing/2014/main" id="{D6F09B6E-73EB-4C84-BDD6-32425B02F5C1}"/>
              </a:ext>
            </a:extLst>
          </p:cNvPr>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4" name="Місце для дати 3">
            <a:extLst>
              <a:ext uri="{FF2B5EF4-FFF2-40B4-BE49-F238E27FC236}">
                <a16:creationId xmlns:a16="http://schemas.microsoft.com/office/drawing/2014/main" id="{4B764ABE-5B5C-4EC6-9CA2-8579A8E4B7E3}"/>
              </a:ext>
            </a:extLst>
          </p:cNvPr>
          <p:cNvSpPr>
            <a:spLocks noGrp="1"/>
          </p:cNvSpPr>
          <p:nvPr>
            <p:ph type="dt" sz="half" idx="10"/>
          </p:nvPr>
        </p:nvSpPr>
        <p:spPr/>
        <p:txBody>
          <a:bodyPr/>
          <a:lstStyle/>
          <a:p>
            <a:fld id="{5E5E0B0E-CFDC-4D92-873F-E9536ABF1B0A}" type="datetimeFigureOut">
              <a:rPr lang="ru-RU" smtClean="0"/>
              <a:t>18.01.2023</a:t>
            </a:fld>
            <a:endParaRPr lang="ru-RU"/>
          </a:p>
        </p:txBody>
      </p:sp>
      <p:sp>
        <p:nvSpPr>
          <p:cNvPr id="5" name="Місце для нижнього колонтитула 4">
            <a:extLst>
              <a:ext uri="{FF2B5EF4-FFF2-40B4-BE49-F238E27FC236}">
                <a16:creationId xmlns:a16="http://schemas.microsoft.com/office/drawing/2014/main" id="{C0E41599-FC82-4B83-88E7-CA6488328A67}"/>
              </a:ext>
            </a:extLst>
          </p:cNvPr>
          <p:cNvSpPr>
            <a:spLocks noGrp="1"/>
          </p:cNvSpPr>
          <p:nvPr>
            <p:ph type="ftr" sz="quarter" idx="11"/>
          </p:nvPr>
        </p:nvSpPr>
        <p:spPr/>
        <p:txBody>
          <a:bodyPr/>
          <a:lstStyle/>
          <a:p>
            <a:endParaRPr lang="ru-RU"/>
          </a:p>
        </p:txBody>
      </p:sp>
      <p:sp>
        <p:nvSpPr>
          <p:cNvPr id="6" name="Місце для номера слайда 5">
            <a:extLst>
              <a:ext uri="{FF2B5EF4-FFF2-40B4-BE49-F238E27FC236}">
                <a16:creationId xmlns:a16="http://schemas.microsoft.com/office/drawing/2014/main" id="{FC5A9E6B-6938-4137-864C-6A2AA26CF3CE}"/>
              </a:ext>
            </a:extLst>
          </p:cNvPr>
          <p:cNvSpPr>
            <a:spLocks noGrp="1"/>
          </p:cNvSpPr>
          <p:nvPr>
            <p:ph type="sldNum" sz="quarter" idx="12"/>
          </p:nvPr>
        </p:nvSpPr>
        <p:spPr/>
        <p:txBody>
          <a:bodyPr/>
          <a:lstStyle/>
          <a:p>
            <a:fld id="{A3E406BE-8C93-4818-86A1-B6206AB4BD1F}" type="slidenum">
              <a:rPr lang="ru-RU" smtClean="0"/>
              <a:t>‹№›</a:t>
            </a:fld>
            <a:endParaRPr lang="ru-RU"/>
          </a:p>
        </p:txBody>
      </p:sp>
    </p:spTree>
    <p:extLst>
      <p:ext uri="{BB962C8B-B14F-4D97-AF65-F5344CB8AC3E}">
        <p14:creationId xmlns:p14="http://schemas.microsoft.com/office/powerpoint/2010/main" val="346322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BE64B7F-C368-4E72-A1F9-3641A1B272E1}"/>
              </a:ext>
            </a:extLst>
          </p:cNvPr>
          <p:cNvSpPr>
            <a:spLocks noGrp="1"/>
          </p:cNvSpPr>
          <p:nvPr>
            <p:ph type="title"/>
          </p:nvPr>
        </p:nvSpPr>
        <p:spPr>
          <a:xfrm>
            <a:off x="831850" y="1709738"/>
            <a:ext cx="10515600" cy="2852737"/>
          </a:xfrm>
        </p:spPr>
        <p:txBody>
          <a:bodyPr anchor="b"/>
          <a:lstStyle>
            <a:lvl1pPr>
              <a:defRPr sz="6000"/>
            </a:lvl1pPr>
          </a:lstStyle>
          <a:p>
            <a:r>
              <a:rPr lang="uk-UA"/>
              <a:t>Клацніть, щоб редагувати стиль зразка заголовка</a:t>
            </a:r>
            <a:endParaRPr lang="ru-RU"/>
          </a:p>
        </p:txBody>
      </p:sp>
      <p:sp>
        <p:nvSpPr>
          <p:cNvPr id="3" name="Місце для тексту 2">
            <a:extLst>
              <a:ext uri="{FF2B5EF4-FFF2-40B4-BE49-F238E27FC236}">
                <a16:creationId xmlns:a16="http://schemas.microsoft.com/office/drawing/2014/main" id="{8230B066-7AC4-4AD3-B563-96A12885AD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Клацніть, щоб відредагувати стилі зразків тексту</a:t>
            </a:r>
          </a:p>
        </p:txBody>
      </p:sp>
      <p:sp>
        <p:nvSpPr>
          <p:cNvPr id="4" name="Місце для дати 3">
            <a:extLst>
              <a:ext uri="{FF2B5EF4-FFF2-40B4-BE49-F238E27FC236}">
                <a16:creationId xmlns:a16="http://schemas.microsoft.com/office/drawing/2014/main" id="{FEE8D16C-262E-45ED-B6E7-25CE34B3414C}"/>
              </a:ext>
            </a:extLst>
          </p:cNvPr>
          <p:cNvSpPr>
            <a:spLocks noGrp="1"/>
          </p:cNvSpPr>
          <p:nvPr>
            <p:ph type="dt" sz="half" idx="10"/>
          </p:nvPr>
        </p:nvSpPr>
        <p:spPr/>
        <p:txBody>
          <a:bodyPr/>
          <a:lstStyle/>
          <a:p>
            <a:fld id="{5E5E0B0E-CFDC-4D92-873F-E9536ABF1B0A}" type="datetimeFigureOut">
              <a:rPr lang="ru-RU" smtClean="0"/>
              <a:t>18.01.2023</a:t>
            </a:fld>
            <a:endParaRPr lang="ru-RU"/>
          </a:p>
        </p:txBody>
      </p:sp>
      <p:sp>
        <p:nvSpPr>
          <p:cNvPr id="5" name="Місце для нижнього колонтитула 4">
            <a:extLst>
              <a:ext uri="{FF2B5EF4-FFF2-40B4-BE49-F238E27FC236}">
                <a16:creationId xmlns:a16="http://schemas.microsoft.com/office/drawing/2014/main" id="{AE9CB570-2B0A-4FAC-B486-7E404C20D588}"/>
              </a:ext>
            </a:extLst>
          </p:cNvPr>
          <p:cNvSpPr>
            <a:spLocks noGrp="1"/>
          </p:cNvSpPr>
          <p:nvPr>
            <p:ph type="ftr" sz="quarter" idx="11"/>
          </p:nvPr>
        </p:nvSpPr>
        <p:spPr/>
        <p:txBody>
          <a:bodyPr/>
          <a:lstStyle/>
          <a:p>
            <a:endParaRPr lang="ru-RU"/>
          </a:p>
        </p:txBody>
      </p:sp>
      <p:sp>
        <p:nvSpPr>
          <p:cNvPr id="6" name="Місце для номера слайда 5">
            <a:extLst>
              <a:ext uri="{FF2B5EF4-FFF2-40B4-BE49-F238E27FC236}">
                <a16:creationId xmlns:a16="http://schemas.microsoft.com/office/drawing/2014/main" id="{54C0D46C-10DE-4C48-B52D-7AB76E0CE18C}"/>
              </a:ext>
            </a:extLst>
          </p:cNvPr>
          <p:cNvSpPr>
            <a:spLocks noGrp="1"/>
          </p:cNvSpPr>
          <p:nvPr>
            <p:ph type="sldNum" sz="quarter" idx="12"/>
          </p:nvPr>
        </p:nvSpPr>
        <p:spPr/>
        <p:txBody>
          <a:bodyPr/>
          <a:lstStyle/>
          <a:p>
            <a:fld id="{A3E406BE-8C93-4818-86A1-B6206AB4BD1F}" type="slidenum">
              <a:rPr lang="ru-RU" smtClean="0"/>
              <a:t>‹№›</a:t>
            </a:fld>
            <a:endParaRPr lang="ru-RU"/>
          </a:p>
        </p:txBody>
      </p:sp>
    </p:spTree>
    <p:extLst>
      <p:ext uri="{BB962C8B-B14F-4D97-AF65-F5344CB8AC3E}">
        <p14:creationId xmlns:p14="http://schemas.microsoft.com/office/powerpoint/2010/main" val="2300218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A905A02-4FF3-4D51-BEEC-332F86FB00DC}"/>
              </a:ext>
            </a:extLst>
          </p:cNvPr>
          <p:cNvSpPr>
            <a:spLocks noGrp="1"/>
          </p:cNvSpPr>
          <p:nvPr>
            <p:ph type="title"/>
          </p:nvPr>
        </p:nvSpPr>
        <p:spPr/>
        <p:txBody>
          <a:bodyPr/>
          <a:lstStyle/>
          <a:p>
            <a:r>
              <a:rPr lang="uk-UA"/>
              <a:t>Клацніть, щоб редагувати стиль зразка заголовка</a:t>
            </a:r>
            <a:endParaRPr lang="ru-RU"/>
          </a:p>
        </p:txBody>
      </p:sp>
      <p:sp>
        <p:nvSpPr>
          <p:cNvPr id="3" name="Місце для вмісту 2">
            <a:extLst>
              <a:ext uri="{FF2B5EF4-FFF2-40B4-BE49-F238E27FC236}">
                <a16:creationId xmlns:a16="http://schemas.microsoft.com/office/drawing/2014/main" id="{8666FFC9-FF37-46CE-A3FB-4774F210BFAF}"/>
              </a:ext>
            </a:extLst>
          </p:cNvPr>
          <p:cNvSpPr>
            <a:spLocks noGrp="1"/>
          </p:cNvSpPr>
          <p:nvPr>
            <p:ph sz="half" idx="1"/>
          </p:nvPr>
        </p:nvSpPr>
        <p:spPr>
          <a:xfrm>
            <a:off x="838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4" name="Місце для вмісту 3">
            <a:extLst>
              <a:ext uri="{FF2B5EF4-FFF2-40B4-BE49-F238E27FC236}">
                <a16:creationId xmlns:a16="http://schemas.microsoft.com/office/drawing/2014/main" id="{3C59559C-097E-4C3B-9C1C-91B8068522A0}"/>
              </a:ext>
            </a:extLst>
          </p:cNvPr>
          <p:cNvSpPr>
            <a:spLocks noGrp="1"/>
          </p:cNvSpPr>
          <p:nvPr>
            <p:ph sz="half" idx="2"/>
          </p:nvPr>
        </p:nvSpPr>
        <p:spPr>
          <a:xfrm>
            <a:off x="6172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5" name="Місце для дати 4">
            <a:extLst>
              <a:ext uri="{FF2B5EF4-FFF2-40B4-BE49-F238E27FC236}">
                <a16:creationId xmlns:a16="http://schemas.microsoft.com/office/drawing/2014/main" id="{C1122592-03CA-485B-817B-4403E9359740}"/>
              </a:ext>
            </a:extLst>
          </p:cNvPr>
          <p:cNvSpPr>
            <a:spLocks noGrp="1"/>
          </p:cNvSpPr>
          <p:nvPr>
            <p:ph type="dt" sz="half" idx="10"/>
          </p:nvPr>
        </p:nvSpPr>
        <p:spPr/>
        <p:txBody>
          <a:bodyPr/>
          <a:lstStyle/>
          <a:p>
            <a:fld id="{5E5E0B0E-CFDC-4D92-873F-E9536ABF1B0A}" type="datetimeFigureOut">
              <a:rPr lang="ru-RU" smtClean="0"/>
              <a:t>18.01.2023</a:t>
            </a:fld>
            <a:endParaRPr lang="ru-RU"/>
          </a:p>
        </p:txBody>
      </p:sp>
      <p:sp>
        <p:nvSpPr>
          <p:cNvPr id="6" name="Місце для нижнього колонтитула 5">
            <a:extLst>
              <a:ext uri="{FF2B5EF4-FFF2-40B4-BE49-F238E27FC236}">
                <a16:creationId xmlns:a16="http://schemas.microsoft.com/office/drawing/2014/main" id="{660BB142-B2D4-469C-B772-0224EE93E659}"/>
              </a:ext>
            </a:extLst>
          </p:cNvPr>
          <p:cNvSpPr>
            <a:spLocks noGrp="1"/>
          </p:cNvSpPr>
          <p:nvPr>
            <p:ph type="ftr" sz="quarter" idx="11"/>
          </p:nvPr>
        </p:nvSpPr>
        <p:spPr/>
        <p:txBody>
          <a:bodyPr/>
          <a:lstStyle/>
          <a:p>
            <a:endParaRPr lang="ru-RU"/>
          </a:p>
        </p:txBody>
      </p:sp>
      <p:sp>
        <p:nvSpPr>
          <p:cNvPr id="7" name="Місце для номера слайда 6">
            <a:extLst>
              <a:ext uri="{FF2B5EF4-FFF2-40B4-BE49-F238E27FC236}">
                <a16:creationId xmlns:a16="http://schemas.microsoft.com/office/drawing/2014/main" id="{732A13C8-A628-4010-93DF-3C2EDB0E6E1D}"/>
              </a:ext>
            </a:extLst>
          </p:cNvPr>
          <p:cNvSpPr>
            <a:spLocks noGrp="1"/>
          </p:cNvSpPr>
          <p:nvPr>
            <p:ph type="sldNum" sz="quarter" idx="12"/>
          </p:nvPr>
        </p:nvSpPr>
        <p:spPr/>
        <p:txBody>
          <a:bodyPr/>
          <a:lstStyle/>
          <a:p>
            <a:fld id="{A3E406BE-8C93-4818-86A1-B6206AB4BD1F}" type="slidenum">
              <a:rPr lang="ru-RU" smtClean="0"/>
              <a:t>‹№›</a:t>
            </a:fld>
            <a:endParaRPr lang="ru-RU"/>
          </a:p>
        </p:txBody>
      </p:sp>
    </p:spTree>
    <p:extLst>
      <p:ext uri="{BB962C8B-B14F-4D97-AF65-F5344CB8AC3E}">
        <p14:creationId xmlns:p14="http://schemas.microsoft.com/office/powerpoint/2010/main" val="3635951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ABB85AF-15DA-46A7-99DC-B49B16DEE277}"/>
              </a:ext>
            </a:extLst>
          </p:cNvPr>
          <p:cNvSpPr>
            <a:spLocks noGrp="1"/>
          </p:cNvSpPr>
          <p:nvPr>
            <p:ph type="title"/>
          </p:nvPr>
        </p:nvSpPr>
        <p:spPr>
          <a:xfrm>
            <a:off x="839788" y="365125"/>
            <a:ext cx="10515600" cy="1325563"/>
          </a:xfrm>
        </p:spPr>
        <p:txBody>
          <a:bodyPr/>
          <a:lstStyle/>
          <a:p>
            <a:r>
              <a:rPr lang="uk-UA"/>
              <a:t>Клацніть, щоб редагувати стиль зразка заголовка</a:t>
            </a:r>
            <a:endParaRPr lang="ru-RU"/>
          </a:p>
        </p:txBody>
      </p:sp>
      <p:sp>
        <p:nvSpPr>
          <p:cNvPr id="3" name="Місце для тексту 2">
            <a:extLst>
              <a:ext uri="{FF2B5EF4-FFF2-40B4-BE49-F238E27FC236}">
                <a16:creationId xmlns:a16="http://schemas.microsoft.com/office/drawing/2014/main" id="{C592835E-2E7E-47FE-BF82-3264B1F9F3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Місце для вмісту 3">
            <a:extLst>
              <a:ext uri="{FF2B5EF4-FFF2-40B4-BE49-F238E27FC236}">
                <a16:creationId xmlns:a16="http://schemas.microsoft.com/office/drawing/2014/main" id="{E6DB6B7C-0B08-46B8-896D-E8F7D2AA5610}"/>
              </a:ext>
            </a:extLst>
          </p:cNvPr>
          <p:cNvSpPr>
            <a:spLocks noGrp="1"/>
          </p:cNvSpPr>
          <p:nvPr>
            <p:ph sz="half" idx="2"/>
          </p:nvPr>
        </p:nvSpPr>
        <p:spPr>
          <a:xfrm>
            <a:off x="839788" y="2505075"/>
            <a:ext cx="5157787"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5" name="Місце для тексту 4">
            <a:extLst>
              <a:ext uri="{FF2B5EF4-FFF2-40B4-BE49-F238E27FC236}">
                <a16:creationId xmlns:a16="http://schemas.microsoft.com/office/drawing/2014/main" id="{5DFAAD54-FA54-4DC9-9284-6A218F8AB6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Місце для вмісту 5">
            <a:extLst>
              <a:ext uri="{FF2B5EF4-FFF2-40B4-BE49-F238E27FC236}">
                <a16:creationId xmlns:a16="http://schemas.microsoft.com/office/drawing/2014/main" id="{A3F89AFB-2213-4912-B714-7BE5198CFA43}"/>
              </a:ext>
            </a:extLst>
          </p:cNvPr>
          <p:cNvSpPr>
            <a:spLocks noGrp="1"/>
          </p:cNvSpPr>
          <p:nvPr>
            <p:ph sz="quarter" idx="4"/>
          </p:nvPr>
        </p:nvSpPr>
        <p:spPr>
          <a:xfrm>
            <a:off x="6172200" y="2505075"/>
            <a:ext cx="5183188"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7" name="Місце для дати 6">
            <a:extLst>
              <a:ext uri="{FF2B5EF4-FFF2-40B4-BE49-F238E27FC236}">
                <a16:creationId xmlns:a16="http://schemas.microsoft.com/office/drawing/2014/main" id="{2ABACED4-FB74-4B1A-9C8E-B865492EACCF}"/>
              </a:ext>
            </a:extLst>
          </p:cNvPr>
          <p:cNvSpPr>
            <a:spLocks noGrp="1"/>
          </p:cNvSpPr>
          <p:nvPr>
            <p:ph type="dt" sz="half" idx="10"/>
          </p:nvPr>
        </p:nvSpPr>
        <p:spPr/>
        <p:txBody>
          <a:bodyPr/>
          <a:lstStyle/>
          <a:p>
            <a:fld id="{5E5E0B0E-CFDC-4D92-873F-E9536ABF1B0A}" type="datetimeFigureOut">
              <a:rPr lang="ru-RU" smtClean="0"/>
              <a:t>18.01.2023</a:t>
            </a:fld>
            <a:endParaRPr lang="ru-RU"/>
          </a:p>
        </p:txBody>
      </p:sp>
      <p:sp>
        <p:nvSpPr>
          <p:cNvPr id="8" name="Місце для нижнього колонтитула 7">
            <a:extLst>
              <a:ext uri="{FF2B5EF4-FFF2-40B4-BE49-F238E27FC236}">
                <a16:creationId xmlns:a16="http://schemas.microsoft.com/office/drawing/2014/main" id="{32F956E9-AD9A-4E35-BD4D-881AE27C2BE9}"/>
              </a:ext>
            </a:extLst>
          </p:cNvPr>
          <p:cNvSpPr>
            <a:spLocks noGrp="1"/>
          </p:cNvSpPr>
          <p:nvPr>
            <p:ph type="ftr" sz="quarter" idx="11"/>
          </p:nvPr>
        </p:nvSpPr>
        <p:spPr/>
        <p:txBody>
          <a:bodyPr/>
          <a:lstStyle/>
          <a:p>
            <a:endParaRPr lang="ru-RU"/>
          </a:p>
        </p:txBody>
      </p:sp>
      <p:sp>
        <p:nvSpPr>
          <p:cNvPr id="9" name="Місце для номера слайда 8">
            <a:extLst>
              <a:ext uri="{FF2B5EF4-FFF2-40B4-BE49-F238E27FC236}">
                <a16:creationId xmlns:a16="http://schemas.microsoft.com/office/drawing/2014/main" id="{A760B61D-B2C0-47A2-B4A7-8C736313E388}"/>
              </a:ext>
            </a:extLst>
          </p:cNvPr>
          <p:cNvSpPr>
            <a:spLocks noGrp="1"/>
          </p:cNvSpPr>
          <p:nvPr>
            <p:ph type="sldNum" sz="quarter" idx="12"/>
          </p:nvPr>
        </p:nvSpPr>
        <p:spPr/>
        <p:txBody>
          <a:bodyPr/>
          <a:lstStyle/>
          <a:p>
            <a:fld id="{A3E406BE-8C93-4818-86A1-B6206AB4BD1F}" type="slidenum">
              <a:rPr lang="ru-RU" smtClean="0"/>
              <a:t>‹№›</a:t>
            </a:fld>
            <a:endParaRPr lang="ru-RU"/>
          </a:p>
        </p:txBody>
      </p:sp>
    </p:spTree>
    <p:extLst>
      <p:ext uri="{BB962C8B-B14F-4D97-AF65-F5344CB8AC3E}">
        <p14:creationId xmlns:p14="http://schemas.microsoft.com/office/powerpoint/2010/main" val="3506444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2E3E015-3FF1-407E-8C6A-D8E35275F69C}"/>
              </a:ext>
            </a:extLst>
          </p:cNvPr>
          <p:cNvSpPr>
            <a:spLocks noGrp="1"/>
          </p:cNvSpPr>
          <p:nvPr>
            <p:ph type="title"/>
          </p:nvPr>
        </p:nvSpPr>
        <p:spPr/>
        <p:txBody>
          <a:bodyPr/>
          <a:lstStyle/>
          <a:p>
            <a:r>
              <a:rPr lang="uk-UA"/>
              <a:t>Клацніть, щоб редагувати стиль зразка заголовка</a:t>
            </a:r>
            <a:endParaRPr lang="ru-RU"/>
          </a:p>
        </p:txBody>
      </p:sp>
      <p:sp>
        <p:nvSpPr>
          <p:cNvPr id="3" name="Місце для дати 2">
            <a:extLst>
              <a:ext uri="{FF2B5EF4-FFF2-40B4-BE49-F238E27FC236}">
                <a16:creationId xmlns:a16="http://schemas.microsoft.com/office/drawing/2014/main" id="{36423864-00EB-43D2-830A-771E18127338}"/>
              </a:ext>
            </a:extLst>
          </p:cNvPr>
          <p:cNvSpPr>
            <a:spLocks noGrp="1"/>
          </p:cNvSpPr>
          <p:nvPr>
            <p:ph type="dt" sz="half" idx="10"/>
          </p:nvPr>
        </p:nvSpPr>
        <p:spPr/>
        <p:txBody>
          <a:bodyPr/>
          <a:lstStyle/>
          <a:p>
            <a:fld id="{5E5E0B0E-CFDC-4D92-873F-E9536ABF1B0A}" type="datetimeFigureOut">
              <a:rPr lang="ru-RU" smtClean="0"/>
              <a:t>18.01.2023</a:t>
            </a:fld>
            <a:endParaRPr lang="ru-RU"/>
          </a:p>
        </p:txBody>
      </p:sp>
      <p:sp>
        <p:nvSpPr>
          <p:cNvPr id="4" name="Місце для нижнього колонтитула 3">
            <a:extLst>
              <a:ext uri="{FF2B5EF4-FFF2-40B4-BE49-F238E27FC236}">
                <a16:creationId xmlns:a16="http://schemas.microsoft.com/office/drawing/2014/main" id="{8A137467-6399-43C1-9EAF-51D7AE766D4C}"/>
              </a:ext>
            </a:extLst>
          </p:cNvPr>
          <p:cNvSpPr>
            <a:spLocks noGrp="1"/>
          </p:cNvSpPr>
          <p:nvPr>
            <p:ph type="ftr" sz="quarter" idx="11"/>
          </p:nvPr>
        </p:nvSpPr>
        <p:spPr/>
        <p:txBody>
          <a:bodyPr/>
          <a:lstStyle/>
          <a:p>
            <a:endParaRPr lang="ru-RU"/>
          </a:p>
        </p:txBody>
      </p:sp>
      <p:sp>
        <p:nvSpPr>
          <p:cNvPr id="5" name="Місце для номера слайда 4">
            <a:extLst>
              <a:ext uri="{FF2B5EF4-FFF2-40B4-BE49-F238E27FC236}">
                <a16:creationId xmlns:a16="http://schemas.microsoft.com/office/drawing/2014/main" id="{C76F8F17-697C-4710-BD27-E8223AF5491D}"/>
              </a:ext>
            </a:extLst>
          </p:cNvPr>
          <p:cNvSpPr>
            <a:spLocks noGrp="1"/>
          </p:cNvSpPr>
          <p:nvPr>
            <p:ph type="sldNum" sz="quarter" idx="12"/>
          </p:nvPr>
        </p:nvSpPr>
        <p:spPr/>
        <p:txBody>
          <a:bodyPr/>
          <a:lstStyle/>
          <a:p>
            <a:fld id="{A3E406BE-8C93-4818-86A1-B6206AB4BD1F}" type="slidenum">
              <a:rPr lang="ru-RU" smtClean="0"/>
              <a:t>‹№›</a:t>
            </a:fld>
            <a:endParaRPr lang="ru-RU"/>
          </a:p>
        </p:txBody>
      </p:sp>
    </p:spTree>
    <p:extLst>
      <p:ext uri="{BB962C8B-B14F-4D97-AF65-F5344CB8AC3E}">
        <p14:creationId xmlns:p14="http://schemas.microsoft.com/office/powerpoint/2010/main" val="376234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a:extLst>
              <a:ext uri="{FF2B5EF4-FFF2-40B4-BE49-F238E27FC236}">
                <a16:creationId xmlns:a16="http://schemas.microsoft.com/office/drawing/2014/main" id="{84C13EED-8F96-414E-9550-C03EAD0F17C6}"/>
              </a:ext>
            </a:extLst>
          </p:cNvPr>
          <p:cNvSpPr>
            <a:spLocks noGrp="1"/>
          </p:cNvSpPr>
          <p:nvPr>
            <p:ph type="dt" sz="half" idx="10"/>
          </p:nvPr>
        </p:nvSpPr>
        <p:spPr/>
        <p:txBody>
          <a:bodyPr/>
          <a:lstStyle/>
          <a:p>
            <a:fld id="{5E5E0B0E-CFDC-4D92-873F-E9536ABF1B0A}" type="datetimeFigureOut">
              <a:rPr lang="ru-RU" smtClean="0"/>
              <a:t>18.01.2023</a:t>
            </a:fld>
            <a:endParaRPr lang="ru-RU"/>
          </a:p>
        </p:txBody>
      </p:sp>
      <p:sp>
        <p:nvSpPr>
          <p:cNvPr id="3" name="Місце для нижнього колонтитула 2">
            <a:extLst>
              <a:ext uri="{FF2B5EF4-FFF2-40B4-BE49-F238E27FC236}">
                <a16:creationId xmlns:a16="http://schemas.microsoft.com/office/drawing/2014/main" id="{2F58332C-EF79-4AEB-938F-4854BCCAED8B}"/>
              </a:ext>
            </a:extLst>
          </p:cNvPr>
          <p:cNvSpPr>
            <a:spLocks noGrp="1"/>
          </p:cNvSpPr>
          <p:nvPr>
            <p:ph type="ftr" sz="quarter" idx="11"/>
          </p:nvPr>
        </p:nvSpPr>
        <p:spPr/>
        <p:txBody>
          <a:bodyPr/>
          <a:lstStyle/>
          <a:p>
            <a:endParaRPr lang="ru-RU"/>
          </a:p>
        </p:txBody>
      </p:sp>
      <p:sp>
        <p:nvSpPr>
          <p:cNvPr id="4" name="Місце для номера слайда 3">
            <a:extLst>
              <a:ext uri="{FF2B5EF4-FFF2-40B4-BE49-F238E27FC236}">
                <a16:creationId xmlns:a16="http://schemas.microsoft.com/office/drawing/2014/main" id="{66E3C566-5E70-445F-A6A8-1F53F904B965}"/>
              </a:ext>
            </a:extLst>
          </p:cNvPr>
          <p:cNvSpPr>
            <a:spLocks noGrp="1"/>
          </p:cNvSpPr>
          <p:nvPr>
            <p:ph type="sldNum" sz="quarter" idx="12"/>
          </p:nvPr>
        </p:nvSpPr>
        <p:spPr/>
        <p:txBody>
          <a:bodyPr/>
          <a:lstStyle/>
          <a:p>
            <a:fld id="{A3E406BE-8C93-4818-86A1-B6206AB4BD1F}" type="slidenum">
              <a:rPr lang="ru-RU" smtClean="0"/>
              <a:t>‹№›</a:t>
            </a:fld>
            <a:endParaRPr lang="ru-RU"/>
          </a:p>
        </p:txBody>
      </p:sp>
    </p:spTree>
    <p:extLst>
      <p:ext uri="{BB962C8B-B14F-4D97-AF65-F5344CB8AC3E}">
        <p14:creationId xmlns:p14="http://schemas.microsoft.com/office/powerpoint/2010/main" val="1787790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453091-02FF-4AEF-84E2-FE17B5E84692}"/>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endParaRPr lang="ru-RU"/>
          </a:p>
        </p:txBody>
      </p:sp>
      <p:sp>
        <p:nvSpPr>
          <p:cNvPr id="3" name="Місце для вмісту 2">
            <a:extLst>
              <a:ext uri="{FF2B5EF4-FFF2-40B4-BE49-F238E27FC236}">
                <a16:creationId xmlns:a16="http://schemas.microsoft.com/office/drawing/2014/main" id="{E3E34BB6-CED4-4A57-9DDC-061728E09D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4" name="Місце для тексту 3">
            <a:extLst>
              <a:ext uri="{FF2B5EF4-FFF2-40B4-BE49-F238E27FC236}">
                <a16:creationId xmlns:a16="http://schemas.microsoft.com/office/drawing/2014/main" id="{39C856A7-7F72-4272-B576-8BBEA87656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8EE27F76-B78B-4975-8D53-F02A24E5C9DC}"/>
              </a:ext>
            </a:extLst>
          </p:cNvPr>
          <p:cNvSpPr>
            <a:spLocks noGrp="1"/>
          </p:cNvSpPr>
          <p:nvPr>
            <p:ph type="dt" sz="half" idx="10"/>
          </p:nvPr>
        </p:nvSpPr>
        <p:spPr/>
        <p:txBody>
          <a:bodyPr/>
          <a:lstStyle/>
          <a:p>
            <a:fld id="{5E5E0B0E-CFDC-4D92-873F-E9536ABF1B0A}" type="datetimeFigureOut">
              <a:rPr lang="ru-RU" smtClean="0"/>
              <a:t>18.01.2023</a:t>
            </a:fld>
            <a:endParaRPr lang="ru-RU"/>
          </a:p>
        </p:txBody>
      </p:sp>
      <p:sp>
        <p:nvSpPr>
          <p:cNvPr id="6" name="Місце для нижнього колонтитула 5">
            <a:extLst>
              <a:ext uri="{FF2B5EF4-FFF2-40B4-BE49-F238E27FC236}">
                <a16:creationId xmlns:a16="http://schemas.microsoft.com/office/drawing/2014/main" id="{602D87FC-2AA0-412C-A29C-014B59FDF67F}"/>
              </a:ext>
            </a:extLst>
          </p:cNvPr>
          <p:cNvSpPr>
            <a:spLocks noGrp="1"/>
          </p:cNvSpPr>
          <p:nvPr>
            <p:ph type="ftr" sz="quarter" idx="11"/>
          </p:nvPr>
        </p:nvSpPr>
        <p:spPr/>
        <p:txBody>
          <a:bodyPr/>
          <a:lstStyle/>
          <a:p>
            <a:endParaRPr lang="ru-RU"/>
          </a:p>
        </p:txBody>
      </p:sp>
      <p:sp>
        <p:nvSpPr>
          <p:cNvPr id="7" name="Місце для номера слайда 6">
            <a:extLst>
              <a:ext uri="{FF2B5EF4-FFF2-40B4-BE49-F238E27FC236}">
                <a16:creationId xmlns:a16="http://schemas.microsoft.com/office/drawing/2014/main" id="{6DED2FE2-FE1B-475C-91BB-4F1346C8B150}"/>
              </a:ext>
            </a:extLst>
          </p:cNvPr>
          <p:cNvSpPr>
            <a:spLocks noGrp="1"/>
          </p:cNvSpPr>
          <p:nvPr>
            <p:ph type="sldNum" sz="quarter" idx="12"/>
          </p:nvPr>
        </p:nvSpPr>
        <p:spPr/>
        <p:txBody>
          <a:bodyPr/>
          <a:lstStyle/>
          <a:p>
            <a:fld id="{A3E406BE-8C93-4818-86A1-B6206AB4BD1F}" type="slidenum">
              <a:rPr lang="ru-RU" smtClean="0"/>
              <a:t>‹№›</a:t>
            </a:fld>
            <a:endParaRPr lang="ru-RU"/>
          </a:p>
        </p:txBody>
      </p:sp>
    </p:spTree>
    <p:extLst>
      <p:ext uri="{BB962C8B-B14F-4D97-AF65-F5344CB8AC3E}">
        <p14:creationId xmlns:p14="http://schemas.microsoft.com/office/powerpoint/2010/main" val="2377662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1202453-B5FC-4DDE-B748-E937DFA53BC7}"/>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endParaRPr lang="ru-RU"/>
          </a:p>
        </p:txBody>
      </p:sp>
      <p:sp>
        <p:nvSpPr>
          <p:cNvPr id="3" name="Місце для зображення 2">
            <a:extLst>
              <a:ext uri="{FF2B5EF4-FFF2-40B4-BE49-F238E27FC236}">
                <a16:creationId xmlns:a16="http://schemas.microsoft.com/office/drawing/2014/main" id="{C0D9B1D8-F6CD-4437-9589-FF6767B1E3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Місце для тексту 3">
            <a:extLst>
              <a:ext uri="{FF2B5EF4-FFF2-40B4-BE49-F238E27FC236}">
                <a16:creationId xmlns:a16="http://schemas.microsoft.com/office/drawing/2014/main" id="{9FB2FD8A-ACB6-45DD-B2D5-671594A7AD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3A2B87CC-DB0F-4477-9B83-740E412C8317}"/>
              </a:ext>
            </a:extLst>
          </p:cNvPr>
          <p:cNvSpPr>
            <a:spLocks noGrp="1"/>
          </p:cNvSpPr>
          <p:nvPr>
            <p:ph type="dt" sz="half" idx="10"/>
          </p:nvPr>
        </p:nvSpPr>
        <p:spPr/>
        <p:txBody>
          <a:bodyPr/>
          <a:lstStyle/>
          <a:p>
            <a:fld id="{5E5E0B0E-CFDC-4D92-873F-E9536ABF1B0A}" type="datetimeFigureOut">
              <a:rPr lang="ru-RU" smtClean="0"/>
              <a:t>18.01.2023</a:t>
            </a:fld>
            <a:endParaRPr lang="ru-RU"/>
          </a:p>
        </p:txBody>
      </p:sp>
      <p:sp>
        <p:nvSpPr>
          <p:cNvPr id="6" name="Місце для нижнього колонтитула 5">
            <a:extLst>
              <a:ext uri="{FF2B5EF4-FFF2-40B4-BE49-F238E27FC236}">
                <a16:creationId xmlns:a16="http://schemas.microsoft.com/office/drawing/2014/main" id="{41A38A06-D4EB-4955-99E8-8D35FBAB0227}"/>
              </a:ext>
            </a:extLst>
          </p:cNvPr>
          <p:cNvSpPr>
            <a:spLocks noGrp="1"/>
          </p:cNvSpPr>
          <p:nvPr>
            <p:ph type="ftr" sz="quarter" idx="11"/>
          </p:nvPr>
        </p:nvSpPr>
        <p:spPr/>
        <p:txBody>
          <a:bodyPr/>
          <a:lstStyle/>
          <a:p>
            <a:endParaRPr lang="ru-RU"/>
          </a:p>
        </p:txBody>
      </p:sp>
      <p:sp>
        <p:nvSpPr>
          <p:cNvPr id="7" name="Місце для номера слайда 6">
            <a:extLst>
              <a:ext uri="{FF2B5EF4-FFF2-40B4-BE49-F238E27FC236}">
                <a16:creationId xmlns:a16="http://schemas.microsoft.com/office/drawing/2014/main" id="{6C3CDF41-0CC2-4728-AB7D-B3628A491406}"/>
              </a:ext>
            </a:extLst>
          </p:cNvPr>
          <p:cNvSpPr>
            <a:spLocks noGrp="1"/>
          </p:cNvSpPr>
          <p:nvPr>
            <p:ph type="sldNum" sz="quarter" idx="12"/>
          </p:nvPr>
        </p:nvSpPr>
        <p:spPr/>
        <p:txBody>
          <a:bodyPr/>
          <a:lstStyle/>
          <a:p>
            <a:fld id="{A3E406BE-8C93-4818-86A1-B6206AB4BD1F}" type="slidenum">
              <a:rPr lang="ru-RU" smtClean="0"/>
              <a:t>‹№›</a:t>
            </a:fld>
            <a:endParaRPr lang="ru-RU"/>
          </a:p>
        </p:txBody>
      </p:sp>
    </p:spTree>
    <p:extLst>
      <p:ext uri="{BB962C8B-B14F-4D97-AF65-F5344CB8AC3E}">
        <p14:creationId xmlns:p14="http://schemas.microsoft.com/office/powerpoint/2010/main" val="3763911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a:extLst>
              <a:ext uri="{FF2B5EF4-FFF2-40B4-BE49-F238E27FC236}">
                <a16:creationId xmlns:a16="http://schemas.microsoft.com/office/drawing/2014/main" id="{CA9DFF4A-6D4C-42C6-8D2D-895D1BB348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a:t>Клацніть, щоб редагувати стиль зразка заголовка</a:t>
            </a:r>
            <a:endParaRPr lang="ru-RU"/>
          </a:p>
        </p:txBody>
      </p:sp>
      <p:sp>
        <p:nvSpPr>
          <p:cNvPr id="3" name="Місце для тексту 2">
            <a:extLst>
              <a:ext uri="{FF2B5EF4-FFF2-40B4-BE49-F238E27FC236}">
                <a16:creationId xmlns:a16="http://schemas.microsoft.com/office/drawing/2014/main" id="{4723F022-2231-4655-A9BD-06A5D1866DB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4" name="Місце для дати 3">
            <a:extLst>
              <a:ext uri="{FF2B5EF4-FFF2-40B4-BE49-F238E27FC236}">
                <a16:creationId xmlns:a16="http://schemas.microsoft.com/office/drawing/2014/main" id="{E36A37E4-13AD-4957-BB75-10E57ED502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5E0B0E-CFDC-4D92-873F-E9536ABF1B0A}" type="datetimeFigureOut">
              <a:rPr lang="ru-RU" smtClean="0"/>
              <a:t>18.01.2023</a:t>
            </a:fld>
            <a:endParaRPr lang="ru-RU"/>
          </a:p>
        </p:txBody>
      </p:sp>
      <p:sp>
        <p:nvSpPr>
          <p:cNvPr id="5" name="Місце для нижнього колонтитула 4">
            <a:extLst>
              <a:ext uri="{FF2B5EF4-FFF2-40B4-BE49-F238E27FC236}">
                <a16:creationId xmlns:a16="http://schemas.microsoft.com/office/drawing/2014/main" id="{51FADBCC-A6A5-48DD-A4CA-4DCEED1710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Місце для номера слайда 5">
            <a:extLst>
              <a:ext uri="{FF2B5EF4-FFF2-40B4-BE49-F238E27FC236}">
                <a16:creationId xmlns:a16="http://schemas.microsoft.com/office/drawing/2014/main" id="{A43EA5FF-F077-4114-89B4-0356357667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E406BE-8C93-4818-86A1-B6206AB4BD1F}" type="slidenum">
              <a:rPr lang="ru-RU" smtClean="0"/>
              <a:t>‹№›</a:t>
            </a:fld>
            <a:endParaRPr lang="ru-RU"/>
          </a:p>
        </p:txBody>
      </p:sp>
    </p:spTree>
    <p:extLst>
      <p:ext uri="{BB962C8B-B14F-4D97-AF65-F5344CB8AC3E}">
        <p14:creationId xmlns:p14="http://schemas.microsoft.com/office/powerpoint/2010/main" val="26173367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217CBB8-7B04-4DE9-B07F-F6CE7EE00F33}"/>
              </a:ext>
            </a:extLst>
          </p:cNvPr>
          <p:cNvSpPr txBox="1"/>
          <p:nvPr/>
        </p:nvSpPr>
        <p:spPr>
          <a:xfrm>
            <a:off x="519545" y="695188"/>
            <a:ext cx="11152909" cy="4539191"/>
          </a:xfrm>
          <a:prstGeom prst="rect">
            <a:avLst/>
          </a:prstGeom>
          <a:noFill/>
        </p:spPr>
        <p:txBody>
          <a:bodyPr wrap="square">
            <a:spAutoFit/>
          </a:bodyPr>
          <a:lstStyle/>
          <a:p>
            <a:pPr algn="ctr">
              <a:lnSpc>
                <a:spcPct val="150000"/>
              </a:lnSpc>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uk-UA" sz="2800" b="1" dirty="0">
                <a:latin typeface="Times New Roman" panose="02020603050405020304" pitchFamily="18" charset="0"/>
                <a:ea typeface="Times New Roman" panose="02020603050405020304" pitchFamily="18" charset="0"/>
                <a:cs typeface="Times New Roman" panose="02020603050405020304" pitchFamily="18" charset="0"/>
              </a:rPr>
              <a:t>ПРАКТИЧНА РОБОТА № 2</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50000"/>
              </a:lnSpc>
            </a:pPr>
            <a:endParaRPr lang="ru-RU"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50000"/>
              </a:lnSpc>
            </a:pPr>
            <a:r>
              <a:rPr lang="ru-RU" sz="2800" b="1" dirty="0">
                <a:effectLst/>
                <a:latin typeface="Times New Roman" panose="02020603050405020304" pitchFamily="18" charset="0"/>
                <a:ea typeface="Times New Roman" panose="02020603050405020304" pitchFamily="18" charset="0"/>
                <a:cs typeface="Times New Roman" panose="02020603050405020304" pitchFamily="18" charset="0"/>
              </a:rPr>
              <a:t>ПРАВОВЕ РЕГУЛЮВАННЯ БЕЗПЕЧНОСТІ ПРОДОВОЛЬЧОЇ СИРОВИНИ ТА ХАРЧОВИХ ПРОДУКТІВ. </a:t>
            </a:r>
          </a:p>
          <a:p>
            <a:pPr algn="ctr">
              <a:lnSpc>
                <a:spcPct val="150000"/>
              </a:lnSpc>
            </a:pPr>
            <a:r>
              <a:rPr lang="ru-RU" sz="2800" b="1" dirty="0">
                <a:effectLst/>
                <a:latin typeface="Times New Roman" panose="02020603050405020304" pitchFamily="18" charset="0"/>
                <a:ea typeface="Times New Roman" panose="02020603050405020304" pitchFamily="18" charset="0"/>
                <a:cs typeface="Times New Roman" panose="02020603050405020304" pitchFamily="18" charset="0"/>
              </a:rPr>
              <a:t>ВИМОГИ ДО ГІГІЄНИ ПІД ЧАС </a:t>
            </a:r>
            <a:r>
              <a:rPr lang="uk-UA" sz="2800" b="1" dirty="0">
                <a:effectLst/>
                <a:latin typeface="Times New Roman" panose="02020603050405020304" pitchFamily="18" charset="0"/>
                <a:ea typeface="Times New Roman" panose="02020603050405020304" pitchFamily="18" charset="0"/>
                <a:cs typeface="Times New Roman" panose="02020603050405020304" pitchFamily="18" charset="0"/>
              </a:rPr>
              <a:t>ВИРОБНИЦТВА, </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50000"/>
              </a:lnSpc>
            </a:pPr>
            <a:r>
              <a:rPr lang="uk-UA" sz="2800" b="1" dirty="0">
                <a:effectLst/>
                <a:latin typeface="Times New Roman" panose="02020603050405020304" pitchFamily="18" charset="0"/>
                <a:ea typeface="Times New Roman" panose="02020603050405020304" pitchFamily="18" charset="0"/>
                <a:cs typeface="Times New Roman" panose="02020603050405020304" pitchFamily="18" charset="0"/>
              </a:rPr>
              <a:t>ПЕРЕРОБЦІ ТА </a:t>
            </a:r>
            <a:r>
              <a:rPr lang="ru-RU" sz="2800" b="1" dirty="0">
                <a:effectLst/>
                <a:latin typeface="Times New Roman" panose="02020603050405020304" pitchFamily="18" charset="0"/>
                <a:ea typeface="Times New Roman" panose="02020603050405020304" pitchFamily="18" charset="0"/>
                <a:cs typeface="Times New Roman" panose="02020603050405020304" pitchFamily="18" charset="0"/>
              </a:rPr>
              <a:t>ТРАНСПОРТУВАННЯ МОЛОКА</a:t>
            </a:r>
            <a:r>
              <a:rPr lang="uk-UA"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50000"/>
              </a:lnSpc>
            </a:pPr>
            <a:r>
              <a:rPr lang="ru-RU" sz="2800" b="1" dirty="0">
                <a:effectLst/>
                <a:latin typeface="Times New Roman" panose="02020603050405020304" pitchFamily="18" charset="0"/>
                <a:ea typeface="Times New Roman" panose="02020603050405020304" pitchFamily="18" charset="0"/>
                <a:cs typeface="Times New Roman" panose="02020603050405020304" pitchFamily="18" charset="0"/>
              </a:rPr>
              <a:t>МОЛОЧНИХ ПРОДУКТІВ</a:t>
            </a:r>
            <a:r>
              <a:rPr lang="uk-UA" sz="2800" b="1" dirty="0">
                <a:effectLst/>
                <a:latin typeface="Times New Roman" panose="02020603050405020304" pitchFamily="18" charset="0"/>
                <a:ea typeface="Times New Roman" panose="02020603050405020304" pitchFamily="18" charset="0"/>
                <a:cs typeface="Times New Roman" panose="02020603050405020304" pitchFamily="18" charset="0"/>
              </a:rPr>
              <a:t> ТА М  ЯСА</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31282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DEB6B5E-7BFE-4298-A9C3-63AC8B0D0779}"/>
              </a:ext>
            </a:extLst>
          </p:cNvPr>
          <p:cNvSpPr txBox="1"/>
          <p:nvPr/>
        </p:nvSpPr>
        <p:spPr>
          <a:xfrm>
            <a:off x="138545" y="0"/>
            <a:ext cx="11873345" cy="6720751"/>
          </a:xfrm>
          <a:prstGeom prst="rect">
            <a:avLst/>
          </a:prstGeom>
          <a:noFill/>
        </p:spPr>
        <p:txBody>
          <a:bodyPr wrap="square">
            <a:spAutoFit/>
          </a:bodyPr>
          <a:lstStyle/>
          <a:p>
            <a:pPr marL="457200" indent="-457200" algn="just">
              <a:lnSpc>
                <a:spcPct val="107000"/>
              </a:lnSpc>
              <a:spcAft>
                <a:spcPts val="800"/>
              </a:spcAft>
              <a:buFont typeface="Wingdings" panose="05000000000000000000" pitchFamily="2" charset="2"/>
              <a:buChar char="§"/>
            </a:pPr>
            <a:r>
              <a:rPr lang="uk-UA" sz="2800" dirty="0">
                <a:solidFill>
                  <a:srgbClr val="000000"/>
                </a:solidFill>
                <a:effectLst/>
                <a:latin typeface="Times New Roman" panose="02020603050405020304" pitchFamily="18" charset="0"/>
                <a:ea typeface="Times New Roman" panose="02020603050405020304" pitchFamily="18" charset="0"/>
              </a:rPr>
              <a:t>Молоко від тварин, які виказують ознаки хвороби </a:t>
            </a:r>
            <a:r>
              <a:rPr lang="uk-UA" sz="2800" dirty="0" err="1">
                <a:solidFill>
                  <a:srgbClr val="000000"/>
                </a:solidFill>
                <a:effectLst/>
                <a:latin typeface="Times New Roman" panose="02020603050405020304" pitchFamily="18" charset="0"/>
                <a:ea typeface="Times New Roman" panose="02020603050405020304" pitchFamily="18" charset="0"/>
              </a:rPr>
              <a:t>вимені</a:t>
            </a:r>
            <a:r>
              <a:rPr lang="uk-UA" sz="2800" dirty="0">
                <a:solidFill>
                  <a:srgbClr val="000000"/>
                </a:solidFill>
                <a:effectLst/>
                <a:latin typeface="Times New Roman" panose="02020603050405020304" pitchFamily="18" charset="0"/>
                <a:ea typeface="Times New Roman" panose="02020603050405020304" pitchFamily="18" charset="0"/>
              </a:rPr>
              <a:t>, не використовується для споживання людиною інакше, ніж згідно з вказівками ветеринара. Тварини, що виробляють таке молоко повинні бути ідентифіковані.</a:t>
            </a:r>
            <a:endParaRPr lang="ru-RU" sz="2800" dirty="0">
              <a:effectLst/>
              <a:latin typeface="Times New Roman" panose="02020603050405020304" pitchFamily="18" charset="0"/>
              <a:ea typeface="Times New Roman" panose="02020603050405020304" pitchFamily="18" charset="0"/>
            </a:endParaRPr>
          </a:p>
          <a:p>
            <a:pPr marL="457200" indent="-457200" algn="just">
              <a:lnSpc>
                <a:spcPct val="107000"/>
              </a:lnSpc>
              <a:spcAft>
                <a:spcPts val="800"/>
              </a:spcAft>
              <a:buFont typeface="Wingdings" panose="05000000000000000000" pitchFamily="2" charset="2"/>
              <a:buChar char="§"/>
            </a:pPr>
            <a:r>
              <a:rPr lang="uk-UA" sz="2800" dirty="0">
                <a:solidFill>
                  <a:srgbClr val="000000"/>
                </a:solidFill>
                <a:effectLst/>
                <a:latin typeface="Times New Roman" panose="02020603050405020304" pitchFamily="18" charset="0"/>
                <a:ea typeface="Times New Roman" panose="02020603050405020304" pitchFamily="18" charset="0"/>
              </a:rPr>
              <a:t>Тварини, які проходять лікування, в результаті якого може відбутися потрапляння залишків медикаментів до молока, мають бути чітко ідентифіковані. Молоко від таких тварин, до завершення встановленого терміну очікування, не використовується для споживання людиною. Для обробки сосків використовуються лише дозволені в Україні розчини або </a:t>
            </a:r>
            <a:r>
              <a:rPr lang="uk-UA" sz="2800" dirty="0" err="1">
                <a:solidFill>
                  <a:srgbClr val="000000"/>
                </a:solidFill>
                <a:effectLst/>
                <a:latin typeface="Times New Roman" panose="02020603050405020304" pitchFamily="18" charset="0"/>
                <a:ea typeface="Times New Roman" panose="02020603050405020304" pitchFamily="18" charset="0"/>
              </a:rPr>
              <a:t>спреї</a:t>
            </a:r>
            <a:r>
              <a:rPr lang="uk-UA" sz="2800" dirty="0">
                <a:solidFill>
                  <a:srgbClr val="000000"/>
                </a:solidFill>
                <a:effectLst/>
                <a:latin typeface="Times New Roman" panose="02020603050405020304" pitchFamily="18" charset="0"/>
                <a:ea typeface="Times New Roman" panose="02020603050405020304" pitchFamily="18" charset="0"/>
              </a:rPr>
              <a:t>.</a:t>
            </a:r>
            <a:endParaRPr lang="ru-RU" sz="2800" dirty="0">
              <a:effectLst/>
              <a:latin typeface="Times New Roman" panose="02020603050405020304" pitchFamily="18" charset="0"/>
              <a:ea typeface="Times New Roman" panose="02020603050405020304" pitchFamily="18" charset="0"/>
            </a:endParaRPr>
          </a:p>
          <a:p>
            <a:pPr marL="457200" indent="-457200" algn="just">
              <a:lnSpc>
                <a:spcPct val="107000"/>
              </a:lnSpc>
              <a:spcAft>
                <a:spcPts val="800"/>
              </a:spcAft>
              <a:buFont typeface="Wingdings" panose="05000000000000000000" pitchFamily="2" charset="2"/>
              <a:buChar char="§"/>
            </a:pPr>
            <a:r>
              <a:rPr lang="uk-UA" sz="2800" dirty="0">
                <a:solidFill>
                  <a:srgbClr val="000000"/>
                </a:solidFill>
                <a:effectLst/>
                <a:latin typeface="Times New Roman" panose="02020603050405020304" pitchFamily="18" charset="0"/>
                <a:ea typeface="Times New Roman" panose="02020603050405020304" pitchFamily="18" charset="0"/>
              </a:rPr>
              <a:t>Операторам ринку рекомендовано задокументувати процедуру доїння. Безпосередньо після доїння молоко повинне бути перенесене до чистого приміщення, розпланованого та обладнаного таким чином, щоб виключити забруднення.</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26255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261F4D9-57FC-47A7-AE5A-5DB986CDEB17}"/>
              </a:ext>
            </a:extLst>
          </p:cNvPr>
          <p:cNvSpPr txBox="1"/>
          <p:nvPr/>
        </p:nvSpPr>
        <p:spPr>
          <a:xfrm>
            <a:off x="221673" y="235527"/>
            <a:ext cx="11651672" cy="6180859"/>
          </a:xfrm>
          <a:prstGeom prst="rect">
            <a:avLst/>
          </a:prstGeom>
          <a:noFill/>
        </p:spPr>
        <p:txBody>
          <a:bodyPr wrap="square">
            <a:spAutoFit/>
          </a:bodyPr>
          <a:lstStyle/>
          <a:p>
            <a:pPr indent="457200" algn="just">
              <a:lnSpc>
                <a:spcPct val="107000"/>
              </a:lnSpc>
              <a:spcAft>
                <a:spcPts val="800"/>
              </a:spcAft>
            </a:pPr>
            <a:r>
              <a:rPr lang="uk-UA" sz="4000" dirty="0">
                <a:solidFill>
                  <a:srgbClr val="000000"/>
                </a:solidFill>
                <a:effectLst/>
                <a:latin typeface="Times New Roman" panose="02020603050405020304" pitchFamily="18" charset="0"/>
                <a:ea typeface="Times New Roman" panose="02020603050405020304" pitchFamily="18" charset="0"/>
              </a:rPr>
              <a:t>Оператори ринку харчових продуктів можуть не дотримуватися температурних вимог якщо молоко відповідає критеріям,</a:t>
            </a:r>
            <a:r>
              <a:rPr lang="uk-UA" sz="4000" dirty="0">
                <a:solidFill>
                  <a:srgbClr val="000000"/>
                </a:solidFill>
                <a:latin typeface="Times New Roman" panose="02020603050405020304" pitchFamily="18" charset="0"/>
                <a:ea typeface="Times New Roman" panose="02020603050405020304" pitchFamily="18" charset="0"/>
              </a:rPr>
              <a:t> або:</a:t>
            </a:r>
          </a:p>
          <a:p>
            <a:pPr marL="571500" indent="-571500" algn="just">
              <a:lnSpc>
                <a:spcPct val="107000"/>
              </a:lnSpc>
              <a:spcAft>
                <a:spcPts val="800"/>
              </a:spcAft>
              <a:buFont typeface="Arial" panose="020B0604020202020204" pitchFamily="34" charset="0"/>
              <a:buChar char="•"/>
            </a:pPr>
            <a:r>
              <a:rPr lang="uk-UA" sz="4000" dirty="0">
                <a:solidFill>
                  <a:srgbClr val="000000"/>
                </a:solidFill>
                <a:effectLst/>
                <a:latin typeface="Times New Roman" panose="02020603050405020304" pitchFamily="18" charset="0"/>
                <a:ea typeface="Times New Roman" panose="02020603050405020304" pitchFamily="18" charset="0"/>
              </a:rPr>
              <a:t>молоко переробляється протягом двох годин після доїння;</a:t>
            </a:r>
            <a:endParaRPr lang="ru-RU" sz="4000" dirty="0">
              <a:effectLst/>
              <a:latin typeface="Times New Roman" panose="02020603050405020304" pitchFamily="18" charset="0"/>
              <a:ea typeface="Times New Roman" panose="02020603050405020304" pitchFamily="18" charset="0"/>
            </a:endParaRPr>
          </a:p>
          <a:p>
            <a:pPr marL="571500" indent="-571500" algn="just">
              <a:lnSpc>
                <a:spcPct val="107000"/>
              </a:lnSpc>
              <a:spcAft>
                <a:spcPts val="800"/>
              </a:spcAft>
              <a:buFont typeface="Arial" panose="020B0604020202020204" pitchFamily="34" charset="0"/>
              <a:buChar char="•"/>
            </a:pPr>
            <a:r>
              <a:rPr lang="uk-UA" sz="4000" dirty="0">
                <a:solidFill>
                  <a:srgbClr val="000000"/>
                </a:solidFill>
                <a:effectLst/>
                <a:latin typeface="Times New Roman" panose="02020603050405020304" pitchFamily="18" charset="0"/>
                <a:ea typeface="Times New Roman" panose="02020603050405020304" pitchFamily="18" charset="0"/>
              </a:rPr>
              <a:t>з технологічних причин необхідна вища температура, що пов’язано з виготовленням певних молочних продуктів та це дозволено компетентним органом.</a:t>
            </a:r>
            <a:endParaRPr lang="ru-RU" sz="4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99591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AC5B78E-FCBF-4215-945E-6F7BE7CBE330}"/>
              </a:ext>
            </a:extLst>
          </p:cNvPr>
          <p:cNvSpPr>
            <a:spLocks noGrp="1"/>
          </p:cNvSpPr>
          <p:nvPr>
            <p:ph type="title"/>
          </p:nvPr>
        </p:nvSpPr>
        <p:spPr>
          <a:xfrm>
            <a:off x="540327" y="144767"/>
            <a:ext cx="10730347" cy="1325563"/>
          </a:xfrm>
        </p:spPr>
        <p:txBody>
          <a:bodyPr>
            <a:noAutofit/>
          </a:bodyPr>
          <a:lstStyle/>
          <a:p>
            <a:pPr algn="ctr"/>
            <a:r>
              <a:rPr lang="uk-UA" sz="3200" b="1" dirty="0">
                <a:solidFill>
                  <a:srgbClr val="000000"/>
                </a:solidFill>
                <a:effectLst/>
                <a:latin typeface="Times New Roman" panose="02020603050405020304" pitchFamily="18" charset="0"/>
                <a:ea typeface="Times New Roman" panose="02020603050405020304" pitchFamily="18" charset="0"/>
              </a:rPr>
              <a:t>Вимоги до гігієни під час транспортування молока та молочних продуктів</a:t>
            </a:r>
            <a:endParaRPr lang="ru-RU" sz="6600" dirty="0"/>
          </a:p>
        </p:txBody>
      </p:sp>
      <p:sp>
        <p:nvSpPr>
          <p:cNvPr id="6" name="Rectangle 3">
            <a:extLst>
              <a:ext uri="{FF2B5EF4-FFF2-40B4-BE49-F238E27FC236}">
                <a16:creationId xmlns:a16="http://schemas.microsoft.com/office/drawing/2014/main" id="{CA46AB8F-0A11-4229-86AE-ADD9EB37AEEB}"/>
              </a:ext>
            </a:extLst>
          </p:cNvPr>
          <p:cNvSpPr>
            <a:spLocks noChangeArrowheads="1"/>
          </p:cNvSpPr>
          <p:nvPr/>
        </p:nvSpPr>
        <p:spPr bwMode="auto">
          <a:xfrm>
            <a:off x="152401" y="1531884"/>
            <a:ext cx="11790218"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457200" marR="0" lvl="0" indent="-457200" algn="just" defTabSz="914400" rtl="0" eaLnBrk="0" fontAlgn="base" latinLnBrk="0" hangingPunct="0">
              <a:lnSpc>
                <a:spcPct val="100000"/>
              </a:lnSpc>
              <a:spcBef>
                <a:spcPct val="0"/>
              </a:spcBef>
              <a:spcAft>
                <a:spcPct val="0"/>
              </a:spcAft>
              <a:buClrTx/>
              <a:buSzTx/>
              <a:buFont typeface="Wingdings" panose="05000000000000000000" pitchFamily="2" charset="2"/>
              <a:buChar char="ü"/>
              <a:tabLst/>
            </a:pPr>
            <a:r>
              <a:rPr kumimoji="0" lang="uk-UA" altLang="ru-RU" sz="30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Незапаковане молоко завантажується в спеціальні цистерни, контейнери чи ємності. </a:t>
            </a:r>
          </a:p>
          <a:p>
            <a:pPr marL="457200" marR="0" lvl="0" indent="-457200" algn="just" defTabSz="914400" rtl="0" eaLnBrk="0" fontAlgn="base" latinLnBrk="0" hangingPunct="0">
              <a:lnSpc>
                <a:spcPct val="100000"/>
              </a:lnSpc>
              <a:spcBef>
                <a:spcPct val="0"/>
              </a:spcBef>
              <a:spcAft>
                <a:spcPct val="0"/>
              </a:spcAft>
              <a:buClrTx/>
              <a:buSzTx/>
              <a:buFont typeface="Wingdings" panose="05000000000000000000" pitchFamily="2" charset="2"/>
              <a:buChar char="ü"/>
              <a:tabLst/>
            </a:pPr>
            <a:r>
              <a:rPr kumimoji="0" lang="uk-UA" altLang="ru-RU" sz="30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Резервуари, контейнери чи ємності, які використовуються для транспортування молока, не можуть бути використані для транспортування інших матеріалів. </a:t>
            </a:r>
          </a:p>
          <a:p>
            <a:pPr marL="457200" marR="0" lvl="0" indent="-457200" algn="just" defTabSz="914400" rtl="0" eaLnBrk="0" fontAlgn="base" latinLnBrk="0" hangingPunct="0">
              <a:lnSpc>
                <a:spcPct val="100000"/>
              </a:lnSpc>
              <a:spcBef>
                <a:spcPct val="0"/>
              </a:spcBef>
              <a:spcAft>
                <a:spcPct val="0"/>
              </a:spcAft>
              <a:buClrTx/>
              <a:buSzTx/>
              <a:buFont typeface="Wingdings" panose="05000000000000000000" pitchFamily="2" charset="2"/>
              <a:buChar char="ü"/>
              <a:tabLst/>
            </a:pPr>
            <a:r>
              <a:rPr kumimoji="0" lang="uk-UA" altLang="ru-RU" sz="30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Пакування молока проводиться у відповідну пластикову або іншу тару. </a:t>
            </a:r>
          </a:p>
          <a:p>
            <a:pPr marL="457200" marR="0" lvl="0" indent="-457200" algn="just" defTabSz="914400" rtl="0" eaLnBrk="0" fontAlgn="base" latinLnBrk="0" hangingPunct="0">
              <a:lnSpc>
                <a:spcPct val="100000"/>
              </a:lnSpc>
              <a:spcBef>
                <a:spcPct val="0"/>
              </a:spcBef>
              <a:spcAft>
                <a:spcPct val="0"/>
              </a:spcAft>
              <a:buClrTx/>
              <a:buSzTx/>
              <a:buFont typeface="Wingdings" panose="05000000000000000000" pitchFamily="2" charset="2"/>
              <a:buChar char="ü"/>
              <a:tabLst/>
            </a:pPr>
            <a:r>
              <a:rPr kumimoji="0" lang="uk-UA" altLang="ru-RU" sz="30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Під час транспортування холодильний ланцюг не повинен порушуватися, та після прибуття до підприємства призначення, температура молока повинна становити не вище 10 °C.</a:t>
            </a:r>
            <a:endParaRPr kumimoji="0" lang="uk-UA" altLang="ru-RU" sz="3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0524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891C9EF-C5AC-4ACE-8CC0-52C517D1544E}"/>
              </a:ext>
            </a:extLst>
          </p:cNvPr>
          <p:cNvSpPr>
            <a:spLocks noGrp="1"/>
          </p:cNvSpPr>
          <p:nvPr>
            <p:ph type="title"/>
          </p:nvPr>
        </p:nvSpPr>
        <p:spPr>
          <a:xfrm>
            <a:off x="386195" y="346364"/>
            <a:ext cx="11419609" cy="784802"/>
          </a:xfrm>
        </p:spPr>
        <p:txBody>
          <a:bodyPr>
            <a:normAutofit fontScale="90000"/>
          </a:bodyPr>
          <a:lstStyle/>
          <a:p>
            <a:pPr algn="ctr"/>
            <a:r>
              <a:rPr lang="uk-UA" sz="3600" b="1" dirty="0">
                <a:solidFill>
                  <a:srgbClr val="000000"/>
                </a:solidFill>
                <a:effectLst/>
                <a:latin typeface="Times New Roman" panose="02020603050405020304" pitchFamily="18" charset="0"/>
                <a:ea typeface="Times New Roman" panose="02020603050405020304" pitchFamily="18" charset="0"/>
              </a:rPr>
              <a:t>Транспортні засоби і контейнери для молока та молочних продуктів мають відповідати наступним вимогам:</a:t>
            </a:r>
            <a:br>
              <a:rPr lang="ru-RU" sz="2800" b="1" dirty="0">
                <a:effectLst/>
                <a:latin typeface="Times New Roman" panose="02020603050405020304" pitchFamily="18" charset="0"/>
                <a:ea typeface="Times New Roman" panose="02020603050405020304" pitchFamily="18" charset="0"/>
              </a:rPr>
            </a:br>
            <a:endParaRPr lang="ru-RU" sz="2800" b="1" dirty="0"/>
          </a:p>
        </p:txBody>
      </p:sp>
      <p:sp>
        <p:nvSpPr>
          <p:cNvPr id="3" name="Місце для вмісту 2">
            <a:extLst>
              <a:ext uri="{FF2B5EF4-FFF2-40B4-BE49-F238E27FC236}">
                <a16:creationId xmlns:a16="http://schemas.microsoft.com/office/drawing/2014/main" id="{9665B378-2F37-4159-9FFE-9CC251FA5100}"/>
              </a:ext>
            </a:extLst>
          </p:cNvPr>
          <p:cNvSpPr>
            <a:spLocks noGrp="1"/>
          </p:cNvSpPr>
          <p:nvPr>
            <p:ph idx="1"/>
          </p:nvPr>
        </p:nvSpPr>
        <p:spPr>
          <a:xfrm>
            <a:off x="315191" y="1131167"/>
            <a:ext cx="11561618" cy="5380470"/>
          </a:xfrm>
        </p:spPr>
        <p:txBody>
          <a:bodyPr>
            <a:normAutofit lnSpcReduction="10000"/>
          </a:bodyPr>
          <a:lstStyle/>
          <a:p>
            <a:pPr indent="457200" algn="just">
              <a:lnSpc>
                <a:spcPct val="107000"/>
              </a:lnSpc>
              <a:spcAft>
                <a:spcPts val="800"/>
              </a:spcAft>
            </a:pPr>
            <a:r>
              <a:rPr lang="uk-UA" sz="3000" dirty="0">
                <a:solidFill>
                  <a:srgbClr val="000000"/>
                </a:solidFill>
                <a:effectLst/>
                <a:latin typeface="Times New Roman" panose="02020603050405020304" pitchFamily="18" charset="0"/>
                <a:ea typeface="Times New Roman" panose="02020603050405020304" pitchFamily="18" charset="0"/>
              </a:rPr>
              <a:t>внутрішня поверхня повинна бути виготовлена з матеріалу, який легко очищується, миється та дезінфікується;</a:t>
            </a:r>
            <a:endParaRPr lang="ru-RU" sz="30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3000" dirty="0">
                <a:solidFill>
                  <a:srgbClr val="000000"/>
                </a:solidFill>
                <a:effectLst/>
                <a:latin typeface="Times New Roman" panose="02020603050405020304" pitchFamily="18" charset="0"/>
                <a:ea typeface="Times New Roman" panose="02020603050405020304" pitchFamily="18" charset="0"/>
              </a:rPr>
              <a:t>підлога транспортного засобу легко миється, є гладкою і стійкою до протікання;</a:t>
            </a:r>
            <a:endParaRPr lang="ru-RU" sz="30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3000" dirty="0">
                <a:solidFill>
                  <a:srgbClr val="000000"/>
                </a:solidFill>
                <a:effectLst/>
                <a:latin typeface="Times New Roman" panose="02020603050405020304" pitchFamily="18" charset="0"/>
                <a:ea typeface="Times New Roman" panose="02020603050405020304" pitchFamily="18" charset="0"/>
              </a:rPr>
              <a:t>шланги для перекачування молока мають бути чистими, у неробочому стані захищеними від попадання бруду та шкідників, не зберігатися на підлозі;</a:t>
            </a:r>
            <a:endParaRPr lang="ru-RU" sz="30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3000" dirty="0">
                <a:solidFill>
                  <a:srgbClr val="000000"/>
                </a:solidFill>
                <a:effectLst/>
                <a:latin typeface="Times New Roman" panose="02020603050405020304" pitchFamily="18" charset="0"/>
                <a:ea typeface="Times New Roman" panose="02020603050405020304" pitchFamily="18" charset="0"/>
              </a:rPr>
              <a:t>транспортні засоби повинні бути сконструйованими таким чином, щоб уникати забруднення та не вбирати запахи, і мати систему вентиляції;</a:t>
            </a:r>
            <a:endParaRPr lang="ru-RU" sz="3000" dirty="0">
              <a:effectLst/>
              <a:latin typeface="Times New Roman" panose="02020603050405020304" pitchFamily="18" charset="0"/>
              <a:ea typeface="Times New Roman" panose="02020603050405020304" pitchFamily="18" charset="0"/>
            </a:endParaRPr>
          </a:p>
          <a:p>
            <a:endParaRPr lang="ru-RU" dirty="0"/>
          </a:p>
        </p:txBody>
      </p:sp>
    </p:spTree>
    <p:extLst>
      <p:ext uri="{BB962C8B-B14F-4D97-AF65-F5344CB8AC3E}">
        <p14:creationId xmlns:p14="http://schemas.microsoft.com/office/powerpoint/2010/main" val="34474200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51242613-7365-4A85-A192-8DDFA9A613AD}"/>
              </a:ext>
            </a:extLst>
          </p:cNvPr>
          <p:cNvSpPr>
            <a:spLocks noGrp="1"/>
          </p:cNvSpPr>
          <p:nvPr>
            <p:ph idx="1"/>
          </p:nvPr>
        </p:nvSpPr>
        <p:spPr>
          <a:xfrm>
            <a:off x="277091" y="415636"/>
            <a:ext cx="11665527" cy="6442364"/>
          </a:xfrm>
        </p:spPr>
        <p:txBody>
          <a:bodyPr>
            <a:normAutofit/>
          </a:bodyPr>
          <a:lstStyle/>
          <a:p>
            <a:pPr indent="457200" algn="just">
              <a:lnSpc>
                <a:spcPct val="107000"/>
              </a:lnSpc>
              <a:spcAft>
                <a:spcPts val="800"/>
              </a:spcAft>
            </a:pPr>
            <a:r>
              <a:rPr lang="uk-UA" sz="3000" dirty="0">
                <a:solidFill>
                  <a:srgbClr val="000000"/>
                </a:solidFill>
                <a:effectLst/>
                <a:latin typeface="Times New Roman" panose="02020603050405020304" pitchFamily="18" charset="0"/>
                <a:ea typeface="Times New Roman" panose="02020603050405020304" pitchFamily="18" charset="0"/>
              </a:rPr>
              <a:t>при транспортуванні продукти мають бути захищеними від впливу навколишнього середовища та забруднення пилом;</a:t>
            </a:r>
            <a:endParaRPr lang="ru-RU" sz="30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3000" dirty="0">
                <a:solidFill>
                  <a:srgbClr val="000000"/>
                </a:solidFill>
                <a:effectLst/>
                <a:latin typeface="Times New Roman" panose="02020603050405020304" pitchFamily="18" charset="0"/>
                <a:ea typeface="Times New Roman" panose="02020603050405020304" pitchFamily="18" charset="0"/>
              </a:rPr>
              <a:t>транспортні засоби повинні бути обладнаними системами охолодження та підтримки постійної температури, у тому числі і при повному завантаженні;</a:t>
            </a:r>
            <a:endParaRPr lang="ru-RU" sz="30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3000" dirty="0">
                <a:solidFill>
                  <a:srgbClr val="000000"/>
                </a:solidFill>
                <a:effectLst/>
                <a:latin typeface="Times New Roman" panose="02020603050405020304" pitchFamily="18" charset="0"/>
                <a:ea typeface="Times New Roman" panose="02020603050405020304" pitchFamily="18" charset="0"/>
              </a:rPr>
              <a:t>цистерни для транспортування сирого молока повинні бути термоізольовані, легко </a:t>
            </a:r>
            <a:r>
              <a:rPr lang="uk-UA" sz="3000" dirty="0" err="1">
                <a:solidFill>
                  <a:srgbClr val="000000"/>
                </a:solidFill>
                <a:effectLst/>
                <a:latin typeface="Times New Roman" panose="02020603050405020304" pitchFamily="18" charset="0"/>
                <a:ea typeface="Times New Roman" panose="02020603050405020304" pitchFamily="18" charset="0"/>
              </a:rPr>
              <a:t>чиститись</a:t>
            </a:r>
            <a:r>
              <a:rPr lang="uk-UA" sz="3000" dirty="0">
                <a:solidFill>
                  <a:srgbClr val="000000"/>
                </a:solidFill>
                <a:effectLst/>
                <a:latin typeface="Times New Roman" panose="02020603050405020304" pitchFamily="18" charset="0"/>
                <a:ea typeface="Times New Roman" panose="02020603050405020304" pitchFamily="18" charset="0"/>
              </a:rPr>
              <a:t> і дезінфікуватись.</a:t>
            </a:r>
            <a:endParaRPr lang="ru-RU" sz="3000" dirty="0">
              <a:effectLst/>
              <a:latin typeface="Times New Roman" panose="02020603050405020304" pitchFamily="18" charset="0"/>
              <a:ea typeface="Times New Roman" panose="02020603050405020304" pitchFamily="18" charset="0"/>
            </a:endParaRPr>
          </a:p>
          <a:p>
            <a:pPr marL="0" indent="0" algn="just">
              <a:buNone/>
            </a:pPr>
            <a:r>
              <a:rPr lang="uk-UA" sz="3000" i="1" dirty="0">
                <a:solidFill>
                  <a:srgbClr val="000000"/>
                </a:solidFill>
                <a:effectLst/>
                <a:latin typeface="Times New Roman" panose="02020603050405020304" pitchFamily="18" charset="0"/>
                <a:ea typeface="Times New Roman" panose="02020603050405020304" pitchFamily="18" charset="0"/>
              </a:rPr>
              <a:t>При транспортуванні партія сирого молока повинна супроводжуватися товаро-транспортною накладною, яка містить інформацію відповідно до Наказу N 457 Міністерства аграрної політики та продовольства України від 01.12.2015.</a:t>
            </a:r>
            <a:endParaRPr lang="ru-RU" sz="3000" i="1" dirty="0">
              <a:effectLst/>
              <a:latin typeface="Times New Roman" panose="02020603050405020304" pitchFamily="18" charset="0"/>
              <a:ea typeface="Times New Roman" panose="02020603050405020304" pitchFamily="18" charset="0"/>
            </a:endParaRPr>
          </a:p>
          <a:p>
            <a:endParaRPr lang="ru-RU" sz="3000" dirty="0"/>
          </a:p>
        </p:txBody>
      </p:sp>
    </p:spTree>
    <p:extLst>
      <p:ext uri="{BB962C8B-B14F-4D97-AF65-F5344CB8AC3E}">
        <p14:creationId xmlns:p14="http://schemas.microsoft.com/office/powerpoint/2010/main" val="21187531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E3BF131-9184-404B-BE44-ADE71E3DE7BF}"/>
              </a:ext>
            </a:extLst>
          </p:cNvPr>
          <p:cNvSpPr>
            <a:spLocks noGrp="1"/>
          </p:cNvSpPr>
          <p:nvPr>
            <p:ph type="title"/>
          </p:nvPr>
        </p:nvSpPr>
        <p:spPr>
          <a:xfrm>
            <a:off x="838200" y="681037"/>
            <a:ext cx="10515600" cy="154565"/>
          </a:xfrm>
        </p:spPr>
        <p:txBody>
          <a:bodyPr>
            <a:normAutofit fontScale="90000"/>
          </a:bodyPr>
          <a:lstStyle/>
          <a:p>
            <a:pPr algn="ctr"/>
            <a:r>
              <a:rPr lang="uk-UA"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Гігієна персоналу</a:t>
            </a:r>
            <a:br>
              <a:rPr lang="ru-RU" sz="2800" dirty="0">
                <a:effectLst/>
                <a:latin typeface="Times New Roman" panose="02020603050405020304" pitchFamily="18" charset="0"/>
                <a:ea typeface="Times New Roman" panose="02020603050405020304" pitchFamily="18" charset="0"/>
              </a:rPr>
            </a:br>
            <a:endParaRPr lang="ru-RU" sz="6000" dirty="0"/>
          </a:p>
        </p:txBody>
      </p:sp>
      <p:sp>
        <p:nvSpPr>
          <p:cNvPr id="3" name="Місце для вмісту 2">
            <a:extLst>
              <a:ext uri="{FF2B5EF4-FFF2-40B4-BE49-F238E27FC236}">
                <a16:creationId xmlns:a16="http://schemas.microsoft.com/office/drawing/2014/main" id="{69BEF6AA-5CD2-442B-B294-7ABB50877AA7}"/>
              </a:ext>
            </a:extLst>
          </p:cNvPr>
          <p:cNvSpPr>
            <a:spLocks noGrp="1"/>
          </p:cNvSpPr>
          <p:nvPr>
            <p:ph idx="1"/>
          </p:nvPr>
        </p:nvSpPr>
        <p:spPr>
          <a:xfrm>
            <a:off x="207818" y="997527"/>
            <a:ext cx="11679382" cy="5541818"/>
          </a:xfrm>
        </p:spPr>
        <p:txBody>
          <a:bodyPr>
            <a:normAutofit/>
          </a:bodyPr>
          <a:lstStyle/>
          <a:p>
            <a:pPr marL="0" indent="457200" algn="just">
              <a:lnSpc>
                <a:spcPct val="107000"/>
              </a:lnSpc>
              <a:spcBef>
                <a:spcPts val="0"/>
              </a:spcBef>
            </a:pPr>
            <a:r>
              <a:rPr lang="uk-UA" sz="2400" dirty="0">
                <a:solidFill>
                  <a:srgbClr val="000000"/>
                </a:solidFill>
                <a:effectLst/>
                <a:latin typeface="Times New Roman" panose="02020603050405020304" pitchFamily="18" charset="0"/>
                <a:ea typeface="Times New Roman" panose="02020603050405020304" pitchFamily="18" charset="0"/>
              </a:rPr>
              <a:t>Особи, які проводять доїння та/або інші операції з сирим молоком, повинні носити придатний чистий одяг. </a:t>
            </a:r>
          </a:p>
          <a:p>
            <a:pPr marL="0" indent="457200" algn="just">
              <a:lnSpc>
                <a:spcPct val="107000"/>
              </a:lnSpc>
              <a:spcBef>
                <a:spcPts val="0"/>
              </a:spcBef>
            </a:pPr>
            <a:r>
              <a:rPr lang="uk-UA" sz="2400" dirty="0">
                <a:solidFill>
                  <a:srgbClr val="000000"/>
                </a:solidFill>
                <a:effectLst/>
                <a:latin typeface="Times New Roman" panose="02020603050405020304" pitchFamily="18" charset="0"/>
                <a:ea typeface="Times New Roman" panose="02020603050405020304" pitchFamily="18" charset="0"/>
              </a:rPr>
              <a:t>Персонал, який проводить доїння повинен одягнути перед доїнням чистий одяг, помити та продезінфікувати руки до </a:t>
            </a:r>
            <a:r>
              <a:rPr lang="uk-UA" sz="2400" dirty="0" err="1">
                <a:solidFill>
                  <a:srgbClr val="000000"/>
                </a:solidFill>
                <a:effectLst/>
                <a:latin typeface="Times New Roman" panose="02020603050405020304" pitchFamily="18" charset="0"/>
                <a:ea typeface="Times New Roman" panose="02020603050405020304" pitchFamily="18" charset="0"/>
              </a:rPr>
              <a:t>локтевого</a:t>
            </a:r>
            <a:r>
              <a:rPr lang="uk-UA" sz="2400" dirty="0">
                <a:solidFill>
                  <a:srgbClr val="000000"/>
                </a:solidFill>
                <a:effectLst/>
                <a:latin typeface="Times New Roman" panose="02020603050405020304" pitchFamily="18" charset="0"/>
                <a:ea typeface="Times New Roman" panose="02020603050405020304" pitchFamily="18" charset="0"/>
              </a:rPr>
              <a:t> суглобу.</a:t>
            </a:r>
            <a:endParaRPr lang="ru-RU" sz="2400" dirty="0">
              <a:effectLst/>
              <a:latin typeface="Times New Roman" panose="02020603050405020304" pitchFamily="18" charset="0"/>
              <a:ea typeface="Times New Roman" panose="02020603050405020304" pitchFamily="18" charset="0"/>
            </a:endParaRPr>
          </a:p>
          <a:p>
            <a:pPr marL="0" indent="457200" algn="just">
              <a:lnSpc>
                <a:spcPct val="107000"/>
              </a:lnSpc>
              <a:spcBef>
                <a:spcPts val="0"/>
              </a:spcBef>
            </a:pPr>
            <a:r>
              <a:rPr lang="uk-UA" sz="2400" dirty="0">
                <a:solidFill>
                  <a:srgbClr val="000000"/>
                </a:solidFill>
                <a:effectLst/>
                <a:latin typeface="Times New Roman" panose="02020603050405020304" pitchFamily="18" charset="0"/>
                <a:ea typeface="Times New Roman" panose="02020603050405020304" pitchFamily="18" charset="0"/>
              </a:rPr>
              <a:t>Особи, які проводять доїння, зобов’язані дотримуватися високого рівня персональної чистоти. </a:t>
            </a:r>
          </a:p>
          <a:p>
            <a:pPr marL="0" indent="457200" algn="just">
              <a:lnSpc>
                <a:spcPct val="107000"/>
              </a:lnSpc>
              <a:spcBef>
                <a:spcPts val="0"/>
              </a:spcBef>
            </a:pPr>
            <a:r>
              <a:rPr lang="uk-UA" sz="2400" dirty="0">
                <a:solidFill>
                  <a:srgbClr val="000000"/>
                </a:solidFill>
                <a:effectLst/>
                <a:latin typeface="Times New Roman" panose="02020603050405020304" pitchFamily="18" charset="0"/>
                <a:ea typeface="Times New Roman" panose="02020603050405020304" pitchFamily="18" charset="0"/>
              </a:rPr>
              <a:t>Поблизу місця доїння повинні бути доступні придатні засоби, у яких оператори, які проводять доїння та інші операції з сирим молоком, можуть вимити та продезінфікувати руки, в тому числі й до ліктів. </a:t>
            </a:r>
          </a:p>
          <a:p>
            <a:pPr marL="0" indent="457200" algn="just">
              <a:lnSpc>
                <a:spcPct val="107000"/>
              </a:lnSpc>
              <a:spcBef>
                <a:spcPts val="0"/>
              </a:spcBef>
            </a:pPr>
            <a:r>
              <a:rPr lang="uk-UA" sz="2400" dirty="0">
                <a:solidFill>
                  <a:srgbClr val="000000"/>
                </a:solidFill>
                <a:effectLst/>
                <a:latin typeface="Times New Roman" panose="02020603050405020304" pitchFamily="18" charset="0"/>
                <a:ea typeface="Times New Roman" panose="02020603050405020304" pitchFamily="18" charset="0"/>
              </a:rPr>
              <a:t>Рекомендовано використовувати одноразові рукавиці, які замінюють у випадках пошкодження. </a:t>
            </a:r>
          </a:p>
          <a:p>
            <a:pPr marL="0" indent="457200" algn="just">
              <a:lnSpc>
                <a:spcPct val="107000"/>
              </a:lnSpc>
              <a:spcBef>
                <a:spcPts val="0"/>
              </a:spcBef>
            </a:pPr>
            <a:r>
              <a:rPr lang="uk-UA" sz="2400" dirty="0">
                <a:solidFill>
                  <a:srgbClr val="000000"/>
                </a:solidFill>
                <a:effectLst/>
                <a:latin typeface="Times New Roman" panose="02020603050405020304" pitchFamily="18" charset="0"/>
                <a:ea typeface="Times New Roman" panose="02020603050405020304" pitchFamily="18" charset="0"/>
              </a:rPr>
              <a:t>Одягання рукавиць не замінює процедуру миття рук. </a:t>
            </a:r>
          </a:p>
          <a:p>
            <a:pPr marL="0" indent="457200" algn="just">
              <a:lnSpc>
                <a:spcPct val="107000"/>
              </a:lnSpc>
              <a:spcBef>
                <a:spcPts val="0"/>
              </a:spcBef>
            </a:pPr>
            <a:r>
              <a:rPr lang="uk-UA" sz="2400" dirty="0">
                <a:solidFill>
                  <a:srgbClr val="000000"/>
                </a:solidFill>
                <a:effectLst/>
                <a:latin typeface="Times New Roman" panose="02020603050405020304" pitchFamily="18" charset="0"/>
                <a:ea typeface="Times New Roman" panose="02020603050405020304" pitchFamily="18" charset="0"/>
              </a:rPr>
              <a:t>Достатню кількість рукавиць слід забезпечити у зоні доїння.</a:t>
            </a:r>
            <a:endParaRPr lang="ru-RU" sz="2400" dirty="0">
              <a:effectLst/>
              <a:latin typeface="Times New Roman" panose="02020603050405020304" pitchFamily="18" charset="0"/>
              <a:ea typeface="Times New Roman" panose="02020603050405020304" pitchFamily="18" charset="0"/>
            </a:endParaRPr>
          </a:p>
          <a:p>
            <a:endParaRPr lang="ru-RU" dirty="0"/>
          </a:p>
        </p:txBody>
      </p:sp>
    </p:spTree>
    <p:extLst>
      <p:ext uri="{BB962C8B-B14F-4D97-AF65-F5344CB8AC3E}">
        <p14:creationId xmlns:p14="http://schemas.microsoft.com/office/powerpoint/2010/main" val="24260340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5C03275-5EF8-4258-9027-9FDFBFEBBBD8}"/>
              </a:ext>
            </a:extLst>
          </p:cNvPr>
          <p:cNvSpPr>
            <a:spLocks noGrp="1"/>
          </p:cNvSpPr>
          <p:nvPr>
            <p:ph type="title"/>
          </p:nvPr>
        </p:nvSpPr>
        <p:spPr>
          <a:xfrm>
            <a:off x="838200" y="138545"/>
            <a:ext cx="10515600" cy="651165"/>
          </a:xfrm>
        </p:spPr>
        <p:txBody>
          <a:bodyPr>
            <a:normAutofit/>
          </a:bodyPr>
          <a:lstStyle/>
          <a:p>
            <a:r>
              <a:rPr lang="uk-UA"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Критерії для сирого молока</a:t>
            </a:r>
            <a:endParaRPr lang="ru-RU" sz="6600" dirty="0"/>
          </a:p>
        </p:txBody>
      </p:sp>
      <p:sp>
        <p:nvSpPr>
          <p:cNvPr id="3" name="Місце для вмісту 2">
            <a:extLst>
              <a:ext uri="{FF2B5EF4-FFF2-40B4-BE49-F238E27FC236}">
                <a16:creationId xmlns:a16="http://schemas.microsoft.com/office/drawing/2014/main" id="{EE5C1F9A-FD18-4E9F-987B-1F95AFE6CF07}"/>
              </a:ext>
            </a:extLst>
          </p:cNvPr>
          <p:cNvSpPr>
            <a:spLocks noGrp="1"/>
          </p:cNvSpPr>
          <p:nvPr>
            <p:ph idx="1"/>
          </p:nvPr>
        </p:nvSpPr>
        <p:spPr>
          <a:xfrm>
            <a:off x="180109" y="1253331"/>
            <a:ext cx="11540836" cy="5078196"/>
          </a:xfrm>
        </p:spPr>
        <p:txBody>
          <a:bodyPr>
            <a:normAutofit/>
          </a:bodyPr>
          <a:lstStyle/>
          <a:p>
            <a:pPr marL="0" indent="0" algn="just">
              <a:lnSpc>
                <a:spcPct val="110000"/>
              </a:lnSpc>
              <a:spcBef>
                <a:spcPts val="0"/>
              </a:spcBef>
            </a:pPr>
            <a:r>
              <a:rPr lang="uk-UA" dirty="0">
                <a:solidFill>
                  <a:srgbClr val="000000"/>
                </a:solidFill>
                <a:effectLst/>
                <a:latin typeface="Times New Roman" panose="02020603050405020304" pitchFamily="18" charset="0"/>
                <a:ea typeface="Times New Roman" panose="02020603050405020304" pitchFamily="18" charset="0"/>
              </a:rPr>
              <a:t>Вміст соматичних клітин в 1 мл 000 (рухоме геометричне середнє за тримісячний період, принаймні одна проба на місяць, крім випадків, коли компетентним органом буде визначено іншу методологію з метою врахування сезонних коливань рівнів виробництва) - ≤ 400000</a:t>
            </a:r>
            <a:br>
              <a:rPr lang="uk-UA" dirty="0">
                <a:solidFill>
                  <a:srgbClr val="000000"/>
                </a:solidFill>
                <a:effectLst/>
                <a:latin typeface="Times New Roman" panose="02020603050405020304" pitchFamily="18" charset="0"/>
                <a:ea typeface="Times New Roman" panose="02020603050405020304" pitchFamily="18" charset="0"/>
              </a:rPr>
            </a:br>
            <a:r>
              <a:rPr lang="uk-UA" dirty="0">
                <a:solidFill>
                  <a:srgbClr val="000000"/>
                </a:solidFill>
                <a:effectLst/>
                <a:latin typeface="Times New Roman" panose="02020603050405020304" pitchFamily="18" charset="0"/>
                <a:ea typeface="Times New Roman" panose="02020603050405020304" pitchFamily="18" charset="0"/>
              </a:rPr>
              <a:t>вміст мікроорганізмів при 30 </a:t>
            </a:r>
            <a:r>
              <a:rPr lang="uk-UA" dirty="0" err="1">
                <a:solidFill>
                  <a:srgbClr val="000000"/>
                </a:solidFill>
                <a:effectLst/>
                <a:latin typeface="Times New Roman" panose="02020603050405020304" pitchFamily="18" charset="0"/>
                <a:ea typeface="Times New Roman" panose="02020603050405020304" pitchFamily="18" charset="0"/>
              </a:rPr>
              <a:t>oC</a:t>
            </a:r>
            <a:r>
              <a:rPr lang="uk-UA" dirty="0">
                <a:solidFill>
                  <a:srgbClr val="000000"/>
                </a:solidFill>
                <a:effectLst/>
                <a:latin typeface="Times New Roman" panose="02020603050405020304" pitchFamily="18" charset="0"/>
                <a:ea typeface="Times New Roman" panose="02020603050405020304" pitchFamily="18" charset="0"/>
              </a:rPr>
              <a:t> в 1 мл (рухоме середнє геометричне за двомісячний період, принаймні дві проби на місяць) - ≤ 100000</a:t>
            </a:r>
            <a:br>
              <a:rPr lang="uk-UA" dirty="0">
                <a:solidFill>
                  <a:srgbClr val="000000"/>
                </a:solidFill>
                <a:effectLst/>
                <a:latin typeface="Times New Roman" panose="02020603050405020304" pitchFamily="18" charset="0"/>
                <a:ea typeface="Times New Roman" panose="02020603050405020304" pitchFamily="18" charset="0"/>
              </a:rPr>
            </a:br>
            <a:r>
              <a:rPr lang="uk-UA" dirty="0">
                <a:solidFill>
                  <a:srgbClr val="000000"/>
                </a:solidFill>
                <a:effectLst/>
                <a:latin typeface="Times New Roman" panose="02020603050405020304" pitchFamily="18" charset="0"/>
                <a:ea typeface="Times New Roman" panose="02020603050405020304" pitchFamily="18" charset="0"/>
              </a:rPr>
              <a:t>Ці критерії набувають чинності для операторів ринку, які провадять діяльність відповідно до цих настанов з 1 січня 2022 року.</a:t>
            </a:r>
            <a:endParaRPr lang="ru-RU" dirty="0">
              <a:effectLst/>
              <a:latin typeface="Times New Roman" panose="02020603050405020304" pitchFamily="18" charset="0"/>
              <a:ea typeface="Times New Roman" panose="02020603050405020304" pitchFamily="18" charset="0"/>
            </a:endParaRPr>
          </a:p>
          <a:p>
            <a:pPr marL="0" indent="0" algn="just">
              <a:lnSpc>
                <a:spcPct val="110000"/>
              </a:lnSpc>
              <a:spcBef>
                <a:spcPts val="0"/>
              </a:spcBef>
            </a:pPr>
            <a:endParaRPr lang="ru-RU" dirty="0"/>
          </a:p>
        </p:txBody>
      </p:sp>
    </p:spTree>
    <p:extLst>
      <p:ext uri="{BB962C8B-B14F-4D97-AF65-F5344CB8AC3E}">
        <p14:creationId xmlns:p14="http://schemas.microsoft.com/office/powerpoint/2010/main" val="20356550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1782EE6-FD89-4DB2-9DD3-ED9143E9EA9F}"/>
              </a:ext>
            </a:extLst>
          </p:cNvPr>
          <p:cNvSpPr txBox="1"/>
          <p:nvPr/>
        </p:nvSpPr>
        <p:spPr>
          <a:xfrm>
            <a:off x="193965" y="166255"/>
            <a:ext cx="11748654" cy="6687856"/>
          </a:xfrm>
          <a:prstGeom prst="rect">
            <a:avLst/>
          </a:prstGeom>
          <a:noFill/>
        </p:spPr>
        <p:txBody>
          <a:bodyPr wrap="square">
            <a:spAutoFit/>
          </a:bodyPr>
          <a:lstStyle/>
          <a:p>
            <a:pPr indent="457200" algn="just">
              <a:lnSpc>
                <a:spcPct val="107000"/>
              </a:lnSpc>
              <a:spcAft>
                <a:spcPts val="800"/>
              </a:spcAft>
            </a:pPr>
            <a:r>
              <a:rPr lang="uk-UA" sz="3200" i="1" dirty="0">
                <a:solidFill>
                  <a:srgbClr val="000000"/>
                </a:solidFill>
                <a:effectLst/>
                <a:latin typeface="Times New Roman" panose="02020603050405020304" pitchFamily="18" charset="0"/>
                <a:ea typeface="Times New Roman" panose="02020603050405020304" pitchFamily="18" charset="0"/>
              </a:rPr>
              <a:t>Оператори ринку харчових продуктів повинні ініціювати процедури з метою забезпечити, щоб сире молоко не вводилося в обіг, якщо:</a:t>
            </a:r>
            <a:endParaRPr lang="ru-RU" sz="3200" i="1" dirty="0">
              <a:effectLst/>
              <a:latin typeface="Times New Roman" panose="02020603050405020304" pitchFamily="18" charset="0"/>
              <a:ea typeface="Times New Roman" panose="02020603050405020304" pitchFamily="18" charset="0"/>
            </a:endParaRPr>
          </a:p>
          <a:p>
            <a:pPr marL="457200" indent="-457200" algn="just">
              <a:lnSpc>
                <a:spcPct val="107000"/>
              </a:lnSpc>
              <a:spcAft>
                <a:spcPts val="800"/>
              </a:spcAft>
              <a:buFont typeface="Wingdings" panose="05000000000000000000" pitchFamily="2" charset="2"/>
              <a:buChar char="ü"/>
            </a:pPr>
            <a:r>
              <a:rPr lang="uk-UA" sz="3200" dirty="0">
                <a:solidFill>
                  <a:srgbClr val="000000"/>
                </a:solidFill>
                <a:effectLst/>
                <a:latin typeface="Times New Roman" panose="02020603050405020304" pitchFamily="18" charset="0"/>
                <a:ea typeface="Times New Roman" panose="02020603050405020304" pitchFamily="18" charset="0"/>
              </a:rPr>
              <a:t>Воно містить залишки антибіотиків у кількості, що перевищує рівні, дозволені згідно з законодавством України. </a:t>
            </a:r>
          </a:p>
          <a:p>
            <a:pPr marL="457200" indent="-457200" algn="just">
              <a:lnSpc>
                <a:spcPct val="107000"/>
              </a:lnSpc>
              <a:spcAft>
                <a:spcPts val="800"/>
              </a:spcAft>
              <a:buFont typeface="Wingdings" panose="05000000000000000000" pitchFamily="2" charset="2"/>
              <a:buChar char="ü"/>
            </a:pPr>
            <a:r>
              <a:rPr lang="uk-UA" sz="3200" dirty="0">
                <a:solidFill>
                  <a:srgbClr val="000000"/>
                </a:solidFill>
                <a:effectLst/>
                <a:latin typeface="Times New Roman" panose="02020603050405020304" pitchFamily="18" charset="0"/>
                <a:ea typeface="Times New Roman" panose="02020603050405020304" pitchFamily="18" charset="0"/>
              </a:rPr>
              <a:t>Загальний вміст залишків усіх антибіотичних речовин перевищує жодне з максимально допустимих значень.</a:t>
            </a:r>
            <a:endParaRPr lang="ru-RU" sz="3200" dirty="0">
              <a:effectLst/>
              <a:latin typeface="Times New Roman" panose="02020603050405020304" pitchFamily="18" charset="0"/>
              <a:ea typeface="Times New Roman" panose="02020603050405020304" pitchFamily="18" charset="0"/>
            </a:endParaRPr>
          </a:p>
          <a:p>
            <a:pPr marL="457200" indent="-457200" algn="just">
              <a:lnSpc>
                <a:spcPct val="107000"/>
              </a:lnSpc>
              <a:spcAft>
                <a:spcPts val="800"/>
              </a:spcAft>
              <a:buFont typeface="Wingdings" panose="05000000000000000000" pitchFamily="2" charset="2"/>
              <a:buChar char="ü"/>
            </a:pPr>
            <a:r>
              <a:rPr lang="uk-UA" sz="3200" dirty="0">
                <a:solidFill>
                  <a:srgbClr val="000000"/>
                </a:solidFill>
                <a:effectLst/>
                <a:latin typeface="Times New Roman" panose="02020603050405020304" pitchFamily="18" charset="0"/>
                <a:ea typeface="Times New Roman" panose="02020603050405020304" pitchFamily="18" charset="0"/>
              </a:rPr>
              <a:t>Якщо сире молоко не задовольняє вимоги щодо мікробіологічних критеріїв чи вмісту антибіотиків, оператор ринку харчових продуктів повинен поінформувати про це компетентний орган та вжити заходів з метою виправити ситуацію.</a:t>
            </a:r>
            <a:endParaRPr lang="ru-RU"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081686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B753059-8F30-4470-9D6B-21F1C3821894}"/>
              </a:ext>
            </a:extLst>
          </p:cNvPr>
          <p:cNvSpPr>
            <a:spLocks noGrp="1"/>
          </p:cNvSpPr>
          <p:nvPr>
            <p:ph type="title"/>
          </p:nvPr>
        </p:nvSpPr>
        <p:spPr>
          <a:xfrm>
            <a:off x="838200" y="503670"/>
            <a:ext cx="10515600" cy="840221"/>
          </a:xfrm>
        </p:spPr>
        <p:txBody>
          <a:bodyPr>
            <a:noAutofit/>
          </a:bodyPr>
          <a:lstStyle/>
          <a:p>
            <a:r>
              <a:rPr lang="uk-UA" sz="3200" b="1" dirty="0">
                <a:solidFill>
                  <a:srgbClr val="000000"/>
                </a:solidFill>
                <a:effectLst/>
                <a:latin typeface="Times New Roman" panose="02020603050405020304" pitchFamily="18" charset="0"/>
                <a:ea typeface="Times New Roman" panose="02020603050405020304" pitchFamily="18" charset="0"/>
              </a:rPr>
              <a:t>Вимоги щодо молочних продуктів</a:t>
            </a:r>
            <a:br>
              <a:rPr lang="ru-RU" sz="2000" dirty="0">
                <a:effectLst/>
                <a:latin typeface="Times New Roman" panose="02020603050405020304" pitchFamily="18" charset="0"/>
                <a:ea typeface="Times New Roman" panose="02020603050405020304" pitchFamily="18" charset="0"/>
              </a:rPr>
            </a:br>
            <a:endParaRPr lang="ru-RU" sz="4800" dirty="0"/>
          </a:p>
        </p:txBody>
      </p:sp>
      <p:sp>
        <p:nvSpPr>
          <p:cNvPr id="3" name="Місце для вмісту 2">
            <a:extLst>
              <a:ext uri="{FF2B5EF4-FFF2-40B4-BE49-F238E27FC236}">
                <a16:creationId xmlns:a16="http://schemas.microsoft.com/office/drawing/2014/main" id="{98CF48E3-149C-44EA-A5A6-BFD2F22697A2}"/>
              </a:ext>
            </a:extLst>
          </p:cNvPr>
          <p:cNvSpPr>
            <a:spLocks noGrp="1"/>
          </p:cNvSpPr>
          <p:nvPr>
            <p:ph idx="1"/>
          </p:nvPr>
        </p:nvSpPr>
        <p:spPr>
          <a:xfrm>
            <a:off x="0" y="1052945"/>
            <a:ext cx="12025744" cy="6359236"/>
          </a:xfrm>
        </p:spPr>
        <p:txBody>
          <a:bodyPr>
            <a:normAutofit/>
          </a:bodyPr>
          <a:lstStyle/>
          <a:p>
            <a:pPr indent="0" algn="just">
              <a:lnSpc>
                <a:spcPct val="120000"/>
              </a:lnSpc>
              <a:spcBef>
                <a:spcPts val="0"/>
              </a:spcBef>
              <a:buNone/>
            </a:pPr>
            <a:r>
              <a:rPr lang="uk-UA" i="1" dirty="0">
                <a:solidFill>
                  <a:srgbClr val="000000"/>
                </a:solidFill>
                <a:effectLst/>
                <a:latin typeface="Times New Roman" panose="02020603050405020304" pitchFamily="18" charset="0"/>
                <a:ea typeface="Times New Roman" panose="02020603050405020304" pitchFamily="18" charset="0"/>
              </a:rPr>
              <a:t>Оператори ринку, повинні ініціювати процедури щодо сирого молока, призначеного для виготовлення молочних продуктів, щоб забезпечити, що безпосередньо перед тепловою обробкою та у разі перевищення періоду прийняття, встановленого процедурами на основі принципів НАССР:</a:t>
            </a:r>
            <a:endParaRPr lang="ru-RU" i="1" dirty="0">
              <a:effectLst/>
              <a:latin typeface="Times New Roman" panose="02020603050405020304" pitchFamily="18" charset="0"/>
              <a:ea typeface="Times New Roman" panose="02020603050405020304" pitchFamily="18" charset="0"/>
            </a:endParaRPr>
          </a:p>
          <a:p>
            <a:pPr indent="0" algn="just">
              <a:lnSpc>
                <a:spcPct val="120000"/>
              </a:lnSpc>
              <a:spcBef>
                <a:spcPts val="0"/>
              </a:spcBef>
            </a:pPr>
            <a:r>
              <a:rPr lang="uk-UA" dirty="0">
                <a:solidFill>
                  <a:srgbClr val="000000"/>
                </a:solidFill>
                <a:effectLst/>
                <a:latin typeface="Times New Roman" panose="02020603050405020304" pitchFamily="18" charset="0"/>
                <a:ea typeface="Times New Roman" panose="02020603050405020304" pitchFamily="18" charset="0"/>
              </a:rPr>
              <a:t>вміст мікроорганізмів при температурі 30° C у сирому коров’ячому молоці, яке було використане для приготування молочних продуктів, становив менше 300 тис. на мл;</a:t>
            </a:r>
            <a:endParaRPr lang="ru-RU" dirty="0">
              <a:effectLst/>
              <a:latin typeface="Times New Roman" panose="02020603050405020304" pitchFamily="18" charset="0"/>
              <a:ea typeface="Times New Roman" panose="02020603050405020304" pitchFamily="18" charset="0"/>
            </a:endParaRPr>
          </a:p>
          <a:p>
            <a:pPr indent="0" algn="just">
              <a:lnSpc>
                <a:spcPct val="120000"/>
              </a:lnSpc>
              <a:spcBef>
                <a:spcPts val="0"/>
              </a:spcBef>
            </a:pPr>
            <a:r>
              <a:rPr lang="uk-UA" dirty="0">
                <a:solidFill>
                  <a:srgbClr val="000000"/>
                </a:solidFill>
                <a:effectLst/>
                <a:latin typeface="Times New Roman" panose="02020603050405020304" pitchFamily="18" charset="0"/>
                <a:ea typeface="Times New Roman" panose="02020603050405020304" pitchFamily="18" charset="0"/>
              </a:rPr>
              <a:t>вміст мікроорганізмів при температурі 30° C у обробленому коров’ячому молоці, яке використовується для приготування молочних продуктів, становив менше 100 тис. на мл.</a:t>
            </a:r>
            <a:endParaRPr lang="ru-RU" dirty="0">
              <a:effectLst/>
              <a:latin typeface="Times New Roman" panose="02020603050405020304" pitchFamily="18" charset="0"/>
              <a:ea typeface="Times New Roman" panose="02020603050405020304" pitchFamily="18" charset="0"/>
            </a:endParaRPr>
          </a:p>
          <a:p>
            <a:pPr indent="0">
              <a:lnSpc>
                <a:spcPct val="120000"/>
              </a:lnSpc>
              <a:spcBef>
                <a:spcPts val="0"/>
              </a:spcBef>
            </a:pPr>
            <a:endParaRPr lang="ru-RU" dirty="0"/>
          </a:p>
        </p:txBody>
      </p:sp>
    </p:spTree>
    <p:extLst>
      <p:ext uri="{BB962C8B-B14F-4D97-AF65-F5344CB8AC3E}">
        <p14:creationId xmlns:p14="http://schemas.microsoft.com/office/powerpoint/2010/main" val="38669765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048B28C-8F22-4400-A954-77C6B1107163}"/>
              </a:ext>
            </a:extLst>
          </p:cNvPr>
          <p:cNvSpPr txBox="1"/>
          <p:nvPr/>
        </p:nvSpPr>
        <p:spPr>
          <a:xfrm>
            <a:off x="304800" y="318655"/>
            <a:ext cx="11554691" cy="4687886"/>
          </a:xfrm>
          <a:prstGeom prst="rect">
            <a:avLst/>
          </a:prstGeom>
          <a:noFill/>
        </p:spPr>
        <p:txBody>
          <a:bodyPr wrap="square">
            <a:spAutoFit/>
          </a:bodyPr>
          <a:lstStyle/>
          <a:p>
            <a:pPr algn="just">
              <a:lnSpc>
                <a:spcPct val="120000"/>
              </a:lnSpc>
              <a:spcBef>
                <a:spcPts val="0"/>
              </a:spcBef>
            </a:pPr>
            <a:r>
              <a:rPr lang="uk-UA" sz="3600" i="1" dirty="0">
                <a:solidFill>
                  <a:srgbClr val="000000"/>
                </a:solidFill>
                <a:effectLst/>
                <a:latin typeface="Times New Roman" panose="02020603050405020304" pitchFamily="18" charset="0"/>
                <a:ea typeface="Times New Roman" panose="02020603050405020304" pitchFamily="18" charset="0"/>
              </a:rPr>
              <a:t>Оператори ринку, які здійснюють теплову обробку сирого молока, зобов’язані:</a:t>
            </a:r>
            <a:endParaRPr lang="ru-RU" sz="3600" i="1" dirty="0">
              <a:effectLst/>
              <a:latin typeface="Times New Roman" panose="02020603050405020304" pitchFamily="18" charset="0"/>
              <a:ea typeface="Times New Roman" panose="02020603050405020304" pitchFamily="18" charset="0"/>
            </a:endParaRPr>
          </a:p>
          <a:p>
            <a:pPr marL="571500" indent="-571500" algn="just">
              <a:lnSpc>
                <a:spcPct val="120000"/>
              </a:lnSpc>
              <a:spcBef>
                <a:spcPts val="0"/>
              </a:spcBef>
              <a:buFont typeface="Wingdings" panose="05000000000000000000" pitchFamily="2" charset="2"/>
              <a:buChar char="Ø"/>
            </a:pPr>
            <a:r>
              <a:rPr lang="uk-UA" sz="3600" dirty="0">
                <a:solidFill>
                  <a:srgbClr val="000000"/>
                </a:solidFill>
                <a:effectLst/>
                <a:latin typeface="Times New Roman" panose="02020603050405020304" pitchFamily="18" charset="0"/>
                <a:ea typeface="Times New Roman" panose="02020603050405020304" pitchFamily="18" charset="0"/>
              </a:rPr>
              <a:t>впровадити процедури, розроблені на основі принципів НАССР.</a:t>
            </a:r>
            <a:endParaRPr lang="ru-RU" sz="3600" dirty="0">
              <a:effectLst/>
              <a:latin typeface="Times New Roman" panose="02020603050405020304" pitchFamily="18" charset="0"/>
              <a:ea typeface="Times New Roman" panose="02020603050405020304" pitchFamily="18" charset="0"/>
            </a:endParaRPr>
          </a:p>
          <a:p>
            <a:pPr marL="571500" indent="-571500" algn="just">
              <a:lnSpc>
                <a:spcPct val="120000"/>
              </a:lnSpc>
              <a:spcBef>
                <a:spcPts val="0"/>
              </a:spcBef>
              <a:buFont typeface="Wingdings" panose="05000000000000000000" pitchFamily="2" charset="2"/>
              <a:buChar char="Ø"/>
            </a:pPr>
            <a:r>
              <a:rPr lang="uk-UA" sz="3600" dirty="0">
                <a:solidFill>
                  <a:srgbClr val="000000"/>
                </a:solidFill>
                <a:effectLst/>
                <a:latin typeface="Times New Roman" panose="02020603050405020304" pitchFamily="18" charset="0"/>
                <a:ea typeface="Times New Roman" panose="02020603050405020304" pitchFamily="18" charset="0"/>
              </a:rPr>
              <a:t>дотримуватися будь-яких вимог, які компетентний орган може встановити при затвердженні підприємства чи при проведенні перевірок.</a:t>
            </a:r>
            <a:endParaRPr lang="ru-RU"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84181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24C6567-54BD-4ECD-A9E8-BF267E7AAE5D}"/>
              </a:ext>
            </a:extLst>
          </p:cNvPr>
          <p:cNvSpPr>
            <a:spLocks noGrp="1"/>
          </p:cNvSpPr>
          <p:nvPr>
            <p:ph type="title"/>
          </p:nvPr>
        </p:nvSpPr>
        <p:spPr>
          <a:xfrm>
            <a:off x="838200" y="365126"/>
            <a:ext cx="10515600" cy="618548"/>
          </a:xfrm>
        </p:spPr>
        <p:txBody>
          <a:bodyPr>
            <a:noAutofit/>
          </a:bodyPr>
          <a:lstStyle/>
          <a:p>
            <a:pPr algn="ctr"/>
            <a:r>
              <a:rPr lang="uk-UA" sz="2400" b="1" dirty="0">
                <a:solidFill>
                  <a:srgbClr val="000000"/>
                </a:solidFill>
                <a:effectLst/>
                <a:latin typeface="Times New Roman" panose="02020603050405020304" pitchFamily="18" charset="0"/>
                <a:ea typeface="Times New Roman" panose="02020603050405020304" pitchFamily="18" charset="0"/>
              </a:rPr>
              <a:t>Гігієнічні вимоги до виробництва сирого молока, придатного для споживання людиною</a:t>
            </a:r>
            <a:br>
              <a:rPr lang="ru-RU" sz="2400" dirty="0">
                <a:effectLst/>
                <a:latin typeface="Times New Roman" panose="02020603050405020304" pitchFamily="18" charset="0"/>
                <a:ea typeface="Times New Roman" panose="02020603050405020304" pitchFamily="18" charset="0"/>
              </a:rPr>
            </a:br>
            <a:endParaRPr lang="ru-RU" sz="2400" dirty="0"/>
          </a:p>
        </p:txBody>
      </p:sp>
      <p:sp>
        <p:nvSpPr>
          <p:cNvPr id="3" name="Місце для вмісту 2">
            <a:extLst>
              <a:ext uri="{FF2B5EF4-FFF2-40B4-BE49-F238E27FC236}">
                <a16:creationId xmlns:a16="http://schemas.microsoft.com/office/drawing/2014/main" id="{98D1CC18-812F-4075-9199-C58A129A1E3E}"/>
              </a:ext>
            </a:extLst>
          </p:cNvPr>
          <p:cNvSpPr>
            <a:spLocks noGrp="1"/>
          </p:cNvSpPr>
          <p:nvPr>
            <p:ph idx="1"/>
          </p:nvPr>
        </p:nvSpPr>
        <p:spPr>
          <a:xfrm>
            <a:off x="110836" y="983674"/>
            <a:ext cx="12081164" cy="5874326"/>
          </a:xfrm>
        </p:spPr>
        <p:txBody>
          <a:bodyPr>
            <a:normAutofit fontScale="40000" lnSpcReduction="20000"/>
          </a:bodyPr>
          <a:lstStyle/>
          <a:p>
            <a:pPr marL="0" indent="0" algn="just">
              <a:lnSpc>
                <a:spcPct val="120000"/>
              </a:lnSpc>
              <a:spcBef>
                <a:spcPts val="0"/>
              </a:spcBef>
              <a:buNone/>
            </a:pPr>
            <a:r>
              <a:rPr lang="uk-UA" sz="6500" b="1" dirty="0">
                <a:solidFill>
                  <a:srgbClr val="000000"/>
                </a:solidFill>
                <a:effectLst/>
                <a:latin typeface="Times New Roman" panose="02020603050405020304" pitchFamily="18" charset="0"/>
                <a:ea typeface="Times New Roman" panose="02020603050405020304" pitchFamily="18" charset="0"/>
              </a:rPr>
              <a:t>Сире молоко повинне походити від тварин:</a:t>
            </a:r>
            <a:endParaRPr lang="ru-RU" sz="6500" b="1" dirty="0">
              <a:effectLst/>
              <a:latin typeface="Times New Roman" panose="02020603050405020304" pitchFamily="18" charset="0"/>
              <a:ea typeface="Times New Roman" panose="02020603050405020304" pitchFamily="18" charset="0"/>
            </a:endParaRPr>
          </a:p>
          <a:p>
            <a:pPr marL="0" indent="457200">
              <a:lnSpc>
                <a:spcPct val="120000"/>
              </a:lnSpc>
              <a:spcBef>
                <a:spcPts val="0"/>
              </a:spcBef>
            </a:pPr>
            <a:r>
              <a:rPr lang="uk-UA" sz="6500" dirty="0">
                <a:solidFill>
                  <a:srgbClr val="000000"/>
                </a:solidFill>
                <a:effectLst/>
                <a:latin typeface="Times New Roman" panose="02020603050405020304" pitchFamily="18" charset="0"/>
                <a:ea typeface="Times New Roman" panose="02020603050405020304" pitchFamily="18" charset="0"/>
              </a:rPr>
              <a:t>які не виказують жодних симптомів інфекційних </a:t>
            </a:r>
            <a:r>
              <a:rPr lang="uk-UA" sz="6500" dirty="0" err="1">
                <a:solidFill>
                  <a:srgbClr val="000000"/>
                </a:solidFill>
                <a:effectLst/>
                <a:latin typeface="Times New Roman" panose="02020603050405020304" pitchFamily="18" charset="0"/>
                <a:ea typeface="Times New Roman" panose="02020603050405020304" pitchFamily="18" charset="0"/>
              </a:rPr>
              <a:t>хвороб</a:t>
            </a:r>
            <a:r>
              <a:rPr lang="uk-UA" sz="6500" dirty="0">
                <a:solidFill>
                  <a:srgbClr val="000000"/>
                </a:solidFill>
                <a:effectLst/>
                <a:latin typeface="Times New Roman" panose="02020603050405020304" pitchFamily="18" charset="0"/>
                <a:ea typeface="Times New Roman" panose="02020603050405020304" pitchFamily="18" charset="0"/>
              </a:rPr>
              <a:t>, що можуть передаватися людям через молоко;</a:t>
            </a:r>
            <a:endParaRPr lang="ru-RU" sz="6500" dirty="0">
              <a:effectLst/>
              <a:latin typeface="Times New Roman" panose="02020603050405020304" pitchFamily="18" charset="0"/>
              <a:ea typeface="Times New Roman" panose="02020603050405020304" pitchFamily="18" charset="0"/>
            </a:endParaRPr>
          </a:p>
          <a:p>
            <a:pPr marL="0" indent="457200">
              <a:lnSpc>
                <a:spcPct val="120000"/>
              </a:lnSpc>
              <a:spcBef>
                <a:spcPts val="0"/>
              </a:spcBef>
            </a:pPr>
            <a:r>
              <a:rPr lang="uk-UA" sz="6500" dirty="0">
                <a:solidFill>
                  <a:srgbClr val="000000"/>
                </a:solidFill>
                <a:effectLst/>
                <a:latin typeface="Times New Roman" panose="02020603050405020304" pitchFamily="18" charset="0"/>
                <a:ea typeface="Times New Roman" panose="02020603050405020304" pitchFamily="18" charset="0"/>
              </a:rPr>
              <a:t>які перебувають у задовільному фізичному стані, не виказують жодних ознак хвороби, що може призвести до забруднення молока та, зокрема, не страждають від будь-яких інфекцій </a:t>
            </a:r>
            <a:r>
              <a:rPr lang="uk-UA" sz="6500" dirty="0" err="1">
                <a:solidFill>
                  <a:srgbClr val="000000"/>
                </a:solidFill>
                <a:effectLst/>
                <a:latin typeface="Times New Roman" panose="02020603050405020304" pitchFamily="18" charset="0"/>
                <a:ea typeface="Times New Roman" panose="02020603050405020304" pitchFamily="18" charset="0"/>
              </a:rPr>
              <a:t>генітального</a:t>
            </a:r>
            <a:r>
              <a:rPr lang="uk-UA" sz="6500" dirty="0">
                <a:solidFill>
                  <a:srgbClr val="000000"/>
                </a:solidFill>
                <a:effectLst/>
                <a:latin typeface="Times New Roman" panose="02020603050405020304" pitchFamily="18" charset="0"/>
                <a:ea typeface="Times New Roman" panose="02020603050405020304" pitchFamily="18" charset="0"/>
              </a:rPr>
              <a:t> тракту, які супроводжуються виділеннями, ентериту з діареєю та лихоманкою, або не мають виразного запалення </a:t>
            </a:r>
            <a:r>
              <a:rPr lang="uk-UA" sz="6500" dirty="0" err="1">
                <a:solidFill>
                  <a:srgbClr val="000000"/>
                </a:solidFill>
                <a:effectLst/>
                <a:latin typeface="Times New Roman" panose="02020603050405020304" pitchFamily="18" charset="0"/>
                <a:ea typeface="Times New Roman" panose="02020603050405020304" pitchFamily="18" charset="0"/>
              </a:rPr>
              <a:t>вимені</a:t>
            </a:r>
            <a:r>
              <a:rPr lang="uk-UA" sz="6500" dirty="0">
                <a:solidFill>
                  <a:srgbClr val="000000"/>
                </a:solidFill>
                <a:effectLst/>
                <a:latin typeface="Times New Roman" panose="02020603050405020304" pitchFamily="18" charset="0"/>
                <a:ea typeface="Times New Roman" panose="02020603050405020304" pitchFamily="18" charset="0"/>
              </a:rPr>
              <a:t>;</a:t>
            </a:r>
            <a:endParaRPr lang="ru-RU" sz="6500" dirty="0">
              <a:effectLst/>
              <a:latin typeface="Times New Roman" panose="02020603050405020304" pitchFamily="18" charset="0"/>
              <a:ea typeface="Times New Roman" panose="02020603050405020304" pitchFamily="18" charset="0"/>
            </a:endParaRPr>
          </a:p>
          <a:p>
            <a:pPr marL="0" indent="457200">
              <a:lnSpc>
                <a:spcPct val="120000"/>
              </a:lnSpc>
              <a:spcBef>
                <a:spcPts val="0"/>
              </a:spcBef>
            </a:pPr>
            <a:r>
              <a:rPr lang="uk-UA" sz="6500" dirty="0">
                <a:solidFill>
                  <a:srgbClr val="000000"/>
                </a:solidFill>
                <a:effectLst/>
                <a:latin typeface="Times New Roman" panose="02020603050405020304" pitchFamily="18" charset="0"/>
                <a:ea typeface="Times New Roman" panose="02020603050405020304" pitchFamily="18" charset="0"/>
              </a:rPr>
              <a:t>які не мають жодних поранень </a:t>
            </a:r>
            <a:r>
              <a:rPr lang="uk-UA" sz="6500" dirty="0" err="1">
                <a:solidFill>
                  <a:srgbClr val="000000"/>
                </a:solidFill>
                <a:effectLst/>
                <a:latin typeface="Times New Roman" panose="02020603050405020304" pitchFamily="18" charset="0"/>
                <a:ea typeface="Times New Roman" panose="02020603050405020304" pitchFamily="18" charset="0"/>
              </a:rPr>
              <a:t>вимені</a:t>
            </a:r>
            <a:r>
              <a:rPr lang="uk-UA" sz="6500" dirty="0">
                <a:solidFill>
                  <a:srgbClr val="000000"/>
                </a:solidFill>
                <a:effectLst/>
                <a:latin typeface="Times New Roman" panose="02020603050405020304" pitchFamily="18" charset="0"/>
                <a:ea typeface="Times New Roman" panose="02020603050405020304" pitchFamily="18" charset="0"/>
              </a:rPr>
              <a:t>, що потенційно могли б мати вплив на молоко;</a:t>
            </a:r>
          </a:p>
          <a:p>
            <a:pPr marL="0" indent="457200">
              <a:lnSpc>
                <a:spcPct val="120000"/>
              </a:lnSpc>
              <a:spcBef>
                <a:spcPts val="0"/>
              </a:spcBef>
            </a:pPr>
            <a:r>
              <a:rPr lang="uk-UA" sz="6500" dirty="0">
                <a:solidFill>
                  <a:srgbClr val="000000"/>
                </a:solidFill>
                <a:effectLst/>
                <a:latin typeface="Times New Roman" panose="02020603050405020304" pitchFamily="18" charset="0"/>
                <a:ea typeface="Times New Roman" panose="02020603050405020304" pitchFamily="18" charset="0"/>
              </a:rPr>
              <a:t>яким не вводилися жодні недозволені речовини чи продукти, та які не піддавалися незаконному лікуванню відповідно до законодавства України;</a:t>
            </a:r>
            <a:endParaRPr lang="ru-RU" sz="6500" dirty="0">
              <a:effectLst/>
              <a:latin typeface="Times New Roman" panose="02020603050405020304" pitchFamily="18" charset="0"/>
              <a:ea typeface="Times New Roman" panose="02020603050405020304" pitchFamily="18" charset="0"/>
            </a:endParaRPr>
          </a:p>
          <a:p>
            <a:pPr marL="0" indent="457200">
              <a:lnSpc>
                <a:spcPct val="120000"/>
              </a:lnSpc>
              <a:spcBef>
                <a:spcPts val="0"/>
              </a:spcBef>
            </a:pPr>
            <a:r>
              <a:rPr lang="uk-UA" sz="6500" dirty="0">
                <a:solidFill>
                  <a:srgbClr val="000000"/>
                </a:solidFill>
                <a:effectLst/>
                <a:latin typeface="Times New Roman" panose="02020603050405020304" pitchFamily="18" charset="0"/>
                <a:ea typeface="Times New Roman" panose="02020603050405020304" pitchFamily="18" charset="0"/>
              </a:rPr>
              <a:t>у яких було, в разі введення дозволених продуктів чи речовин (ветеринарних препаратів), дотримано терміни очікування, передбачені для таких продуктів чи речовин.</a:t>
            </a:r>
            <a:endParaRPr lang="ru-RU" sz="6500" dirty="0">
              <a:effectLst/>
              <a:latin typeface="Times New Roman" panose="02020603050405020304" pitchFamily="18" charset="0"/>
              <a:ea typeface="Times New Roman" panose="02020603050405020304" pitchFamily="18" charset="0"/>
            </a:endParaRPr>
          </a:p>
          <a:p>
            <a:endParaRPr lang="ru-RU" dirty="0"/>
          </a:p>
        </p:txBody>
      </p:sp>
    </p:spTree>
    <p:extLst>
      <p:ext uri="{BB962C8B-B14F-4D97-AF65-F5344CB8AC3E}">
        <p14:creationId xmlns:p14="http://schemas.microsoft.com/office/powerpoint/2010/main" val="2991951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1C86313-A185-4A76-B28F-096A0F419522}"/>
              </a:ext>
            </a:extLst>
          </p:cNvPr>
          <p:cNvSpPr>
            <a:spLocks noGrp="1"/>
          </p:cNvSpPr>
          <p:nvPr>
            <p:ph type="title"/>
          </p:nvPr>
        </p:nvSpPr>
        <p:spPr>
          <a:xfrm>
            <a:off x="193964" y="365126"/>
            <a:ext cx="11159836" cy="618548"/>
          </a:xfrm>
        </p:spPr>
        <p:txBody>
          <a:bodyPr>
            <a:noAutofit/>
          </a:bodyPr>
          <a:lstStyle/>
          <a:p>
            <a:r>
              <a:rPr lang="uk-UA" sz="2400" b="1" dirty="0">
                <a:solidFill>
                  <a:srgbClr val="000000"/>
                </a:solidFill>
                <a:effectLst/>
                <a:latin typeface="Times New Roman" panose="02020603050405020304" pitchFamily="18" charset="0"/>
                <a:ea typeface="Times New Roman" panose="02020603050405020304" pitchFamily="18" charset="0"/>
              </a:rPr>
              <a:t>Пакування та маркування молока та молочних продуктів</a:t>
            </a:r>
            <a:endParaRPr lang="ru-RU" sz="5400" dirty="0"/>
          </a:p>
        </p:txBody>
      </p:sp>
      <p:sp>
        <p:nvSpPr>
          <p:cNvPr id="3" name="Місце для вмісту 2">
            <a:extLst>
              <a:ext uri="{FF2B5EF4-FFF2-40B4-BE49-F238E27FC236}">
                <a16:creationId xmlns:a16="http://schemas.microsoft.com/office/drawing/2014/main" id="{2E27058E-B5A6-43E2-B35F-292D751EF8B3}"/>
              </a:ext>
            </a:extLst>
          </p:cNvPr>
          <p:cNvSpPr>
            <a:spLocks noGrp="1"/>
          </p:cNvSpPr>
          <p:nvPr>
            <p:ph idx="1"/>
          </p:nvPr>
        </p:nvSpPr>
        <p:spPr>
          <a:xfrm>
            <a:off x="193963" y="983674"/>
            <a:ext cx="11526981" cy="5874326"/>
          </a:xfrm>
        </p:spPr>
        <p:txBody>
          <a:bodyPr>
            <a:normAutofit/>
          </a:bodyPr>
          <a:lstStyle/>
          <a:p>
            <a:pPr marL="0" indent="0" algn="just">
              <a:lnSpc>
                <a:spcPct val="110000"/>
              </a:lnSpc>
              <a:spcBef>
                <a:spcPts val="0"/>
              </a:spcBef>
            </a:pPr>
            <a:r>
              <a:rPr lang="uk-UA" sz="2400" dirty="0">
                <a:solidFill>
                  <a:srgbClr val="000000"/>
                </a:solidFill>
                <a:effectLst/>
                <a:latin typeface="Times New Roman" panose="02020603050405020304" pitchFamily="18" charset="0"/>
                <a:ea typeface="Times New Roman" panose="02020603050405020304" pitchFamily="18" charset="0"/>
              </a:rPr>
              <a:t>Забороняється відокремлення процесу пакування молочних продуктів від технологічного циклу виробництва продукції (крім пакування масла, сиру, сухих молочних продуктів структурними підрозділами одного переробного підприємства або переробними підприємствами, що входять до складу одного об'єднання).</a:t>
            </a:r>
            <a:endParaRPr lang="ru-RU" sz="2400" dirty="0">
              <a:effectLst/>
              <a:latin typeface="Times New Roman" panose="02020603050405020304" pitchFamily="18" charset="0"/>
              <a:ea typeface="Times New Roman" panose="02020603050405020304" pitchFamily="18" charset="0"/>
            </a:endParaRPr>
          </a:p>
          <a:p>
            <a:pPr marL="0" indent="0" algn="just">
              <a:lnSpc>
                <a:spcPct val="110000"/>
              </a:lnSpc>
              <a:spcBef>
                <a:spcPts val="0"/>
              </a:spcBef>
            </a:pPr>
            <a:r>
              <a:rPr lang="uk-UA" sz="2400" dirty="0">
                <a:solidFill>
                  <a:srgbClr val="000000"/>
                </a:solidFill>
                <a:effectLst/>
                <a:latin typeface="Times New Roman" panose="02020603050405020304" pitchFamily="18" charset="0"/>
                <a:ea typeface="Times New Roman" panose="02020603050405020304" pitchFamily="18" charset="0"/>
              </a:rPr>
              <a:t>Тара та упаковка для молочної сировини та молочних продуктів повинні бути виготовлені з матеріалів, дозволених для використання компетентним органом.</a:t>
            </a:r>
          </a:p>
          <a:p>
            <a:pPr marL="0" indent="0" algn="just">
              <a:lnSpc>
                <a:spcPct val="110000"/>
              </a:lnSpc>
              <a:spcBef>
                <a:spcPts val="0"/>
              </a:spcBef>
            </a:pPr>
            <a:r>
              <a:rPr lang="uk-UA" sz="2400" dirty="0">
                <a:solidFill>
                  <a:srgbClr val="000000"/>
                </a:solidFill>
                <a:effectLst/>
                <a:latin typeface="Times New Roman" panose="02020603050405020304" pitchFamily="18" charset="0"/>
                <a:ea typeface="Times New Roman" panose="02020603050405020304" pitchFamily="18" charset="0"/>
              </a:rPr>
              <a:t>Споживча тара одразу після наповнення герметизується на підприємстві, на якому проводилася остання теплова обробка рідких молочних продуктів засобами асептичного фасування, які виключають забруднення. </a:t>
            </a:r>
          </a:p>
          <a:p>
            <a:pPr marL="0" indent="0" algn="just">
              <a:lnSpc>
                <a:spcPct val="110000"/>
              </a:lnSpc>
              <a:spcBef>
                <a:spcPts val="0"/>
              </a:spcBef>
            </a:pPr>
            <a:r>
              <a:rPr lang="uk-UA" sz="2400" dirty="0">
                <a:solidFill>
                  <a:srgbClr val="000000"/>
                </a:solidFill>
                <a:effectLst/>
                <a:latin typeface="Times New Roman" panose="02020603050405020304" pitchFamily="18" charset="0"/>
                <a:ea typeface="Times New Roman" panose="02020603050405020304" pitchFamily="18" charset="0"/>
              </a:rPr>
              <a:t>Система герметизації повинна бути розроблена таким чином, щоб факт її відкриття був візуально розпізнаваним та легко контрольованим. </a:t>
            </a:r>
          </a:p>
          <a:p>
            <a:pPr marL="0" indent="0" algn="just">
              <a:lnSpc>
                <a:spcPct val="110000"/>
              </a:lnSpc>
              <a:spcBef>
                <a:spcPts val="0"/>
              </a:spcBef>
            </a:pPr>
            <a:r>
              <a:rPr lang="uk-UA" sz="2400" dirty="0">
                <a:solidFill>
                  <a:srgbClr val="000000"/>
                </a:solidFill>
                <a:effectLst/>
                <a:latin typeface="Times New Roman" panose="02020603050405020304" pitchFamily="18" charset="0"/>
                <a:ea typeface="Times New Roman" panose="02020603050405020304" pitchFamily="18" charset="0"/>
              </a:rPr>
              <a:t>Оператори ринку зобов’язані виконувати вимоги законодавства України щодо маркування.</a:t>
            </a:r>
            <a:endParaRPr lang="ru-RU" sz="24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endParaRPr lang="ru-RU" sz="1800" dirty="0">
              <a:effectLst/>
              <a:latin typeface="Times New Roman" panose="02020603050405020304" pitchFamily="18" charset="0"/>
              <a:ea typeface="Times New Roman" panose="02020603050405020304" pitchFamily="18" charset="0"/>
            </a:endParaRPr>
          </a:p>
          <a:p>
            <a:endParaRPr lang="ru-RU" dirty="0"/>
          </a:p>
        </p:txBody>
      </p:sp>
    </p:spTree>
    <p:extLst>
      <p:ext uri="{BB962C8B-B14F-4D97-AF65-F5344CB8AC3E}">
        <p14:creationId xmlns:p14="http://schemas.microsoft.com/office/powerpoint/2010/main" val="22845310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BC8E7F6-6949-492F-93B3-A6BBE838271C}"/>
              </a:ext>
            </a:extLst>
          </p:cNvPr>
          <p:cNvSpPr>
            <a:spLocks noGrp="1"/>
          </p:cNvSpPr>
          <p:nvPr>
            <p:ph type="title"/>
          </p:nvPr>
        </p:nvSpPr>
        <p:spPr>
          <a:xfrm>
            <a:off x="1336965" y="559090"/>
            <a:ext cx="10515600" cy="992620"/>
          </a:xfrm>
        </p:spPr>
        <p:txBody>
          <a:bodyPr>
            <a:noAutofit/>
          </a:bodyPr>
          <a:lstStyle/>
          <a:p>
            <a:r>
              <a:rPr lang="uk-UA" sz="3200" dirty="0">
                <a:solidFill>
                  <a:srgbClr val="000000"/>
                </a:solidFill>
                <a:latin typeface="Times New Roman" panose="02020603050405020304" pitchFamily="18" charset="0"/>
                <a:ea typeface="Times New Roman" panose="02020603050405020304" pitchFamily="18" charset="0"/>
              </a:rPr>
              <a:t>Маркування молока та молочних продуктів повинне чітко визначати таке:</a:t>
            </a:r>
            <a:br>
              <a:rPr lang="ru-RU" sz="3200" dirty="0">
                <a:latin typeface="Times New Roman" panose="02020603050405020304" pitchFamily="18" charset="0"/>
                <a:ea typeface="Times New Roman" panose="02020603050405020304" pitchFamily="18" charset="0"/>
              </a:rPr>
            </a:br>
            <a:endParaRPr lang="ru-RU" dirty="0"/>
          </a:p>
        </p:txBody>
      </p:sp>
      <p:sp>
        <p:nvSpPr>
          <p:cNvPr id="3" name="Місце для вмісту 2">
            <a:extLst>
              <a:ext uri="{FF2B5EF4-FFF2-40B4-BE49-F238E27FC236}">
                <a16:creationId xmlns:a16="http://schemas.microsoft.com/office/drawing/2014/main" id="{1ED463CB-6109-4F20-AC13-7C182156EE57}"/>
              </a:ext>
            </a:extLst>
          </p:cNvPr>
          <p:cNvSpPr>
            <a:spLocks noGrp="1"/>
          </p:cNvSpPr>
          <p:nvPr>
            <p:ph idx="1"/>
          </p:nvPr>
        </p:nvSpPr>
        <p:spPr>
          <a:xfrm>
            <a:off x="554181" y="1825625"/>
            <a:ext cx="11298383" cy="4852266"/>
          </a:xfrm>
        </p:spPr>
        <p:txBody>
          <a:bodyPr>
            <a:normAutofit/>
          </a:bodyPr>
          <a:lstStyle/>
          <a:p>
            <a:pPr indent="457200" algn="just">
              <a:lnSpc>
                <a:spcPct val="107000"/>
              </a:lnSpc>
              <a:spcAft>
                <a:spcPts val="800"/>
              </a:spcAft>
            </a:pPr>
            <a:r>
              <a:rPr lang="uk-UA" sz="3000" dirty="0">
                <a:solidFill>
                  <a:srgbClr val="000000"/>
                </a:solidFill>
                <a:effectLst/>
                <a:latin typeface="Times New Roman" panose="02020603050405020304" pitchFamily="18" charset="0"/>
                <a:ea typeface="Times New Roman" panose="02020603050405020304" pitchFamily="18" charset="0"/>
              </a:rPr>
              <a:t>для сирого молока, призначеного для безпосереднього споживання людиною, — слова «сире молоко»;</a:t>
            </a:r>
            <a:endParaRPr lang="ru-RU" sz="30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3000" dirty="0">
                <a:solidFill>
                  <a:srgbClr val="000000"/>
                </a:solidFill>
                <a:effectLst/>
                <a:latin typeface="Times New Roman" panose="02020603050405020304" pitchFamily="18" charset="0"/>
                <a:ea typeface="Times New Roman" panose="02020603050405020304" pitchFamily="18" charset="0"/>
              </a:rPr>
              <a:t>для продуктів, виготовлених із сирого молока, процес виготовлення для яких не передбачає теплової обробки чи іншої фізичної або хімічної обробки,— слова «з сирого молока».</a:t>
            </a:r>
            <a:endParaRPr lang="ru-RU" sz="3000" dirty="0">
              <a:effectLst/>
              <a:latin typeface="Times New Roman" panose="02020603050405020304" pitchFamily="18" charset="0"/>
              <a:ea typeface="Times New Roman" panose="02020603050405020304" pitchFamily="18" charset="0"/>
            </a:endParaRPr>
          </a:p>
          <a:p>
            <a:pPr indent="0" algn="just">
              <a:lnSpc>
                <a:spcPct val="107000"/>
              </a:lnSpc>
              <a:spcAft>
                <a:spcPts val="800"/>
              </a:spcAft>
              <a:buNone/>
            </a:pPr>
            <a:r>
              <a:rPr lang="uk-UA" sz="3000" i="1" dirty="0">
                <a:solidFill>
                  <a:srgbClr val="000000"/>
                </a:solidFill>
                <a:latin typeface="Times New Roman" panose="02020603050405020304" pitchFamily="18" charset="0"/>
                <a:ea typeface="Times New Roman" panose="02020603050405020304" pitchFamily="18" charset="0"/>
              </a:rPr>
              <a:t>О</a:t>
            </a:r>
            <a:r>
              <a:rPr lang="uk-UA" sz="3000" i="1" dirty="0">
                <a:solidFill>
                  <a:srgbClr val="000000"/>
                </a:solidFill>
                <a:effectLst/>
                <a:latin typeface="Times New Roman" panose="02020603050405020304" pitchFamily="18" charset="0"/>
                <a:ea typeface="Times New Roman" panose="02020603050405020304" pitchFamily="18" charset="0"/>
              </a:rPr>
              <a:t>ператори ринку харчових продуктів повинні забезпечити, щоб на упаковці було нанесено номер експлуатаційного дозволу потужності.</a:t>
            </a:r>
            <a:r>
              <a:rPr lang="uk-UA" sz="1800" i="1" spc="10" dirty="0">
                <a:effectLst/>
                <a:latin typeface="Times New Roman" panose="02020603050405020304" pitchFamily="18" charset="0"/>
                <a:ea typeface="Times New Roman" panose="02020603050405020304" pitchFamily="18" charset="0"/>
              </a:rPr>
              <a:t> </a:t>
            </a:r>
            <a:endParaRPr lang="ru-RU" sz="1800" i="1" dirty="0">
              <a:effectLst/>
              <a:latin typeface="Times New Roman" panose="02020603050405020304" pitchFamily="18" charset="0"/>
              <a:ea typeface="Times New Roman" panose="02020603050405020304" pitchFamily="18" charset="0"/>
            </a:endParaRPr>
          </a:p>
          <a:p>
            <a:endParaRPr lang="ru-RU" dirty="0"/>
          </a:p>
        </p:txBody>
      </p:sp>
    </p:spTree>
    <p:extLst>
      <p:ext uri="{BB962C8B-B14F-4D97-AF65-F5344CB8AC3E}">
        <p14:creationId xmlns:p14="http://schemas.microsoft.com/office/powerpoint/2010/main" val="3200358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9603433-C9AE-46E8-ABEB-BD65FD63F18C}"/>
              </a:ext>
            </a:extLst>
          </p:cNvPr>
          <p:cNvSpPr txBox="1"/>
          <p:nvPr/>
        </p:nvSpPr>
        <p:spPr>
          <a:xfrm>
            <a:off x="207818" y="429491"/>
            <a:ext cx="11776363" cy="6417975"/>
          </a:xfrm>
          <a:prstGeom prst="rect">
            <a:avLst/>
          </a:prstGeom>
          <a:noFill/>
        </p:spPr>
        <p:txBody>
          <a:bodyPr wrap="square">
            <a:spAutoFit/>
          </a:bodyPr>
          <a:lstStyle/>
          <a:p>
            <a:pPr marL="457200" indent="-457200" algn="just">
              <a:lnSpc>
                <a:spcPct val="107000"/>
              </a:lnSpc>
              <a:spcAft>
                <a:spcPts val="800"/>
              </a:spcAft>
              <a:buFont typeface="Wingdings" panose="05000000000000000000" pitchFamily="2" charset="2"/>
              <a:buChar char="Ø"/>
            </a:pPr>
            <a:r>
              <a:rPr lang="uk-UA" sz="3400" dirty="0">
                <a:solidFill>
                  <a:srgbClr val="000000"/>
                </a:solidFill>
                <a:effectLst/>
                <a:latin typeface="Times New Roman" panose="02020603050405020304" pitchFamily="18" charset="0"/>
                <a:ea typeface="Times New Roman" panose="02020603050405020304" pitchFamily="18" charset="0"/>
              </a:rPr>
              <a:t>Зокрема, що стосується бруцельозу, сире молоко повинне походити від корів, які належать до стад, що є вільними чи офіційно визнані вільними від бруцельозу відповідно до законодавства України.</a:t>
            </a:r>
            <a:endParaRPr lang="ru-RU" sz="3400" dirty="0">
              <a:effectLst/>
              <a:latin typeface="Times New Roman" panose="02020603050405020304" pitchFamily="18" charset="0"/>
              <a:ea typeface="Times New Roman" panose="02020603050405020304" pitchFamily="18" charset="0"/>
            </a:endParaRPr>
          </a:p>
          <a:p>
            <a:pPr marL="457200" indent="-457200" algn="just">
              <a:lnSpc>
                <a:spcPct val="107000"/>
              </a:lnSpc>
              <a:spcAft>
                <a:spcPts val="800"/>
              </a:spcAft>
              <a:buFont typeface="Wingdings" panose="05000000000000000000" pitchFamily="2" charset="2"/>
              <a:buChar char="Ø"/>
            </a:pPr>
            <a:r>
              <a:rPr lang="uk-UA" sz="3400" dirty="0">
                <a:solidFill>
                  <a:srgbClr val="000000"/>
                </a:solidFill>
                <a:effectLst/>
                <a:latin typeface="Times New Roman" panose="02020603050405020304" pitchFamily="18" charset="0"/>
                <a:ea typeface="Times New Roman" panose="02020603050405020304" pitchFamily="18" charset="0"/>
              </a:rPr>
              <a:t>Що стосується туберкульозу, сире молоко повинне походити від корів, які належать до стад, що офіційно визнані вільними від туберкульозу відповідно до законодавства України.</a:t>
            </a:r>
            <a:endParaRPr lang="ru-RU" sz="3400" dirty="0">
              <a:effectLst/>
              <a:latin typeface="Times New Roman" panose="02020603050405020304" pitchFamily="18" charset="0"/>
              <a:ea typeface="Times New Roman" panose="02020603050405020304" pitchFamily="18" charset="0"/>
            </a:endParaRPr>
          </a:p>
          <a:p>
            <a:pPr marL="457200" indent="-457200" algn="just">
              <a:lnSpc>
                <a:spcPct val="107000"/>
              </a:lnSpc>
              <a:spcAft>
                <a:spcPts val="800"/>
              </a:spcAft>
              <a:buFont typeface="Wingdings" panose="05000000000000000000" pitchFamily="2" charset="2"/>
              <a:buChar char="Ø"/>
            </a:pPr>
            <a:r>
              <a:rPr lang="uk-UA" sz="3400" dirty="0">
                <a:solidFill>
                  <a:srgbClr val="000000"/>
                </a:solidFill>
                <a:effectLst/>
                <a:latin typeface="Times New Roman" panose="02020603050405020304" pitchFamily="18" charset="0"/>
                <a:ea typeface="Times New Roman" panose="02020603050405020304" pitchFamily="18" charset="0"/>
              </a:rPr>
              <a:t>Після завершення терміну каденції тварини, молоко перед використанням повинне бути перевірене на вміст залишків ветеринарних препаратів.</a:t>
            </a:r>
            <a:endParaRPr lang="ru-RU" sz="3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22200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F850BCCC-6289-4B22-9147-856B3B6A8699}"/>
              </a:ext>
            </a:extLst>
          </p:cNvPr>
          <p:cNvSpPr>
            <a:spLocks noGrp="1"/>
          </p:cNvSpPr>
          <p:nvPr>
            <p:ph type="title"/>
          </p:nvPr>
        </p:nvSpPr>
        <p:spPr>
          <a:xfrm>
            <a:off x="623455" y="365125"/>
            <a:ext cx="11083636" cy="1325563"/>
          </a:xfrm>
        </p:spPr>
        <p:txBody>
          <a:bodyPr>
            <a:noAutofit/>
          </a:bodyPr>
          <a:lstStyle/>
          <a:p>
            <a:r>
              <a:rPr lang="uk-UA" sz="3600" dirty="0">
                <a:solidFill>
                  <a:srgbClr val="000000"/>
                </a:solidFill>
                <a:latin typeface="Times New Roman" panose="02020603050405020304" pitchFamily="18" charset="0"/>
                <a:ea typeface="Times New Roman" panose="02020603050405020304" pitchFamily="18" charset="0"/>
              </a:rPr>
              <a:t>Молоко і молочні продукти не придатними для споживання людиною, якщо:</a:t>
            </a:r>
            <a:br>
              <a:rPr lang="ru-RU" sz="3600" dirty="0">
                <a:latin typeface="Times New Roman" panose="02020603050405020304" pitchFamily="18" charset="0"/>
                <a:ea typeface="Times New Roman" panose="02020603050405020304" pitchFamily="18" charset="0"/>
              </a:rPr>
            </a:br>
            <a:endParaRPr lang="ru-RU" sz="3600" dirty="0"/>
          </a:p>
        </p:txBody>
      </p:sp>
      <p:sp>
        <p:nvSpPr>
          <p:cNvPr id="5" name="Місце для вмісту 4">
            <a:extLst>
              <a:ext uri="{FF2B5EF4-FFF2-40B4-BE49-F238E27FC236}">
                <a16:creationId xmlns:a16="http://schemas.microsoft.com/office/drawing/2014/main" id="{7EE460A2-F043-439A-BA18-242AAE41260D}"/>
              </a:ext>
            </a:extLst>
          </p:cNvPr>
          <p:cNvSpPr>
            <a:spLocks noGrp="1"/>
          </p:cNvSpPr>
          <p:nvPr>
            <p:ph idx="1"/>
          </p:nvPr>
        </p:nvSpPr>
        <p:spPr>
          <a:xfrm>
            <a:off x="360218" y="1801091"/>
            <a:ext cx="11471564" cy="4583690"/>
          </a:xfrm>
        </p:spPr>
        <p:txBody>
          <a:bodyPr/>
          <a:lstStyle/>
          <a:p>
            <a:pPr marL="685800" indent="-457200" algn="just">
              <a:lnSpc>
                <a:spcPct val="107000"/>
              </a:lnSpc>
              <a:spcAft>
                <a:spcPts val="800"/>
              </a:spcAft>
              <a:buFont typeface="Wingdings" panose="05000000000000000000" pitchFamily="2" charset="2"/>
              <a:buChar char="ü"/>
            </a:pPr>
            <a:r>
              <a:rPr lang="uk-UA" sz="3200" dirty="0">
                <a:solidFill>
                  <a:srgbClr val="000000"/>
                </a:solidFill>
                <a:latin typeface="Times New Roman" panose="02020603050405020304" pitchFamily="18" charset="0"/>
                <a:ea typeface="Times New Roman" panose="02020603050405020304" pitchFamily="18" charset="0"/>
              </a:rPr>
              <a:t>візуально спостерігається забруднення сторонніми домішками;</a:t>
            </a:r>
            <a:endParaRPr lang="ru-RU" sz="3200" dirty="0">
              <a:latin typeface="Times New Roman" panose="02020603050405020304" pitchFamily="18" charset="0"/>
              <a:ea typeface="Times New Roman" panose="02020603050405020304" pitchFamily="18" charset="0"/>
            </a:endParaRPr>
          </a:p>
          <a:p>
            <a:pPr marL="685800" indent="-457200" algn="just">
              <a:lnSpc>
                <a:spcPct val="107000"/>
              </a:lnSpc>
              <a:spcAft>
                <a:spcPts val="800"/>
              </a:spcAft>
              <a:buFont typeface="Wingdings" panose="05000000000000000000" pitchFamily="2" charset="2"/>
              <a:buChar char="ü"/>
            </a:pPr>
            <a:r>
              <a:rPr lang="uk-UA" sz="3200" dirty="0">
                <a:solidFill>
                  <a:srgbClr val="000000"/>
                </a:solidFill>
                <a:latin typeface="Times New Roman" panose="02020603050405020304" pitchFamily="18" charset="0"/>
                <a:ea typeface="Times New Roman" panose="02020603050405020304" pitchFamily="18" charset="0"/>
              </a:rPr>
              <a:t>містять консерванти чи інші заборонені речовини;</a:t>
            </a:r>
            <a:endParaRPr lang="ru-RU" sz="3200" dirty="0">
              <a:latin typeface="Times New Roman" panose="02020603050405020304" pitchFamily="18" charset="0"/>
              <a:ea typeface="Times New Roman" panose="02020603050405020304" pitchFamily="18" charset="0"/>
            </a:endParaRPr>
          </a:p>
          <a:p>
            <a:pPr marL="685800" indent="-457200" algn="just">
              <a:lnSpc>
                <a:spcPct val="107000"/>
              </a:lnSpc>
              <a:spcAft>
                <a:spcPts val="800"/>
              </a:spcAft>
              <a:buFont typeface="Wingdings" panose="05000000000000000000" pitchFamily="2" charset="2"/>
              <a:buChar char="ü"/>
            </a:pPr>
            <a:r>
              <a:rPr lang="uk-UA" sz="3200" dirty="0">
                <a:solidFill>
                  <a:srgbClr val="000000"/>
                </a:solidFill>
                <a:latin typeface="Times New Roman" panose="02020603050405020304" pitchFamily="18" charset="0"/>
                <a:ea typeface="Times New Roman" panose="02020603050405020304" pitchFamily="18" charset="0"/>
              </a:rPr>
              <a:t>змінено колір, смак чи консистенцію;</a:t>
            </a:r>
            <a:endParaRPr lang="ru-RU" sz="3200" dirty="0">
              <a:latin typeface="Times New Roman" panose="02020603050405020304" pitchFamily="18" charset="0"/>
              <a:ea typeface="Times New Roman" panose="02020603050405020304" pitchFamily="18" charset="0"/>
            </a:endParaRPr>
          </a:p>
          <a:p>
            <a:pPr marL="685800" indent="-457200" algn="just">
              <a:lnSpc>
                <a:spcPct val="107000"/>
              </a:lnSpc>
              <a:spcAft>
                <a:spcPts val="800"/>
              </a:spcAft>
              <a:buFont typeface="Wingdings" panose="05000000000000000000" pitchFamily="2" charset="2"/>
              <a:buChar char="ü"/>
            </a:pPr>
            <a:r>
              <a:rPr lang="uk-UA" sz="3200" dirty="0">
                <a:solidFill>
                  <a:srgbClr val="000000"/>
                </a:solidFill>
                <a:latin typeface="Times New Roman" panose="02020603050405020304" pitchFamily="18" charset="0"/>
                <a:ea typeface="Times New Roman" panose="02020603050405020304" pitchFamily="18" charset="0"/>
              </a:rPr>
              <a:t>не відповідають мікробіологічним критеріям;</a:t>
            </a:r>
            <a:endParaRPr lang="ru-RU" sz="3200" dirty="0">
              <a:latin typeface="Times New Roman" panose="02020603050405020304" pitchFamily="18" charset="0"/>
              <a:ea typeface="Times New Roman" panose="02020603050405020304" pitchFamily="18" charset="0"/>
            </a:endParaRPr>
          </a:p>
          <a:p>
            <a:pPr marL="685800" indent="-457200" algn="just">
              <a:lnSpc>
                <a:spcPct val="107000"/>
              </a:lnSpc>
              <a:spcAft>
                <a:spcPts val="800"/>
              </a:spcAft>
              <a:buFont typeface="Wingdings" panose="05000000000000000000" pitchFamily="2" charset="2"/>
              <a:buChar char="ü"/>
            </a:pPr>
            <a:r>
              <a:rPr lang="uk-UA" sz="3200" dirty="0">
                <a:solidFill>
                  <a:srgbClr val="000000"/>
                </a:solidFill>
                <a:latin typeface="Times New Roman" panose="02020603050405020304" pitchFamily="18" charset="0"/>
                <a:ea typeface="Times New Roman" panose="02020603050405020304" pitchFamily="18" charset="0"/>
              </a:rPr>
              <a:t>перевищено допустимий вміст радіонуклідів.</a:t>
            </a:r>
            <a:endParaRPr lang="ru-RU" sz="3200" dirty="0">
              <a:latin typeface="Times New Roman" panose="02020603050405020304" pitchFamily="18" charset="0"/>
              <a:ea typeface="Times New Roman" panose="02020603050405020304" pitchFamily="18" charset="0"/>
            </a:endParaRPr>
          </a:p>
          <a:p>
            <a:endParaRPr lang="ru-RU" dirty="0"/>
          </a:p>
        </p:txBody>
      </p:sp>
    </p:spTree>
    <p:extLst>
      <p:ext uri="{BB962C8B-B14F-4D97-AF65-F5344CB8AC3E}">
        <p14:creationId xmlns:p14="http://schemas.microsoft.com/office/powerpoint/2010/main" val="1585452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1488D5D-3BF1-46C1-883B-1289B1D03E63}"/>
              </a:ext>
            </a:extLst>
          </p:cNvPr>
          <p:cNvSpPr>
            <a:spLocks noGrp="1"/>
          </p:cNvSpPr>
          <p:nvPr>
            <p:ph type="title"/>
          </p:nvPr>
        </p:nvSpPr>
        <p:spPr>
          <a:xfrm>
            <a:off x="1" y="-207818"/>
            <a:ext cx="12233561" cy="1440873"/>
          </a:xfrm>
        </p:spPr>
        <p:txBody>
          <a:bodyPr>
            <a:noAutofit/>
          </a:bodyPr>
          <a:lstStyle/>
          <a:p>
            <a:pPr algn="ctr"/>
            <a:br>
              <a:rPr lang="ru-RU" sz="2400" dirty="0">
                <a:effectLst/>
                <a:latin typeface="Times New Roman" panose="02020603050405020304" pitchFamily="18" charset="0"/>
                <a:ea typeface="Times New Roman" panose="02020603050405020304" pitchFamily="18" charset="0"/>
              </a:rPr>
            </a:br>
            <a:r>
              <a:rPr lang="uk-UA" sz="2400" b="1" dirty="0">
                <a:solidFill>
                  <a:srgbClr val="000000"/>
                </a:solidFill>
                <a:latin typeface="Times New Roman" panose="02020603050405020304" pitchFamily="18" charset="0"/>
                <a:ea typeface="Times New Roman" panose="02020603050405020304" pitchFamily="18" charset="0"/>
              </a:rPr>
              <a:t>Сире молоко тварин, які не відповідають вимогам пунктів 5.2.2 Б та В може використовуватися за дозволом компетентного органу за наступних умов:</a:t>
            </a:r>
            <a:br>
              <a:rPr lang="ru-RU" sz="2400" b="1" dirty="0">
                <a:latin typeface="Times New Roman" panose="02020603050405020304" pitchFamily="18" charset="0"/>
                <a:ea typeface="Times New Roman" panose="02020603050405020304" pitchFamily="18" charset="0"/>
              </a:rPr>
            </a:br>
            <a:endParaRPr lang="ru-RU" sz="2400" b="1" dirty="0"/>
          </a:p>
        </p:txBody>
      </p:sp>
      <p:sp>
        <p:nvSpPr>
          <p:cNvPr id="3" name="Місце для вмісту 2">
            <a:extLst>
              <a:ext uri="{FF2B5EF4-FFF2-40B4-BE49-F238E27FC236}">
                <a16:creationId xmlns:a16="http://schemas.microsoft.com/office/drawing/2014/main" id="{2ADEDE56-4A43-4E00-860F-8399F2879277}"/>
              </a:ext>
            </a:extLst>
          </p:cNvPr>
          <p:cNvSpPr>
            <a:spLocks noGrp="1"/>
          </p:cNvSpPr>
          <p:nvPr>
            <p:ph idx="1"/>
          </p:nvPr>
        </p:nvSpPr>
        <p:spPr>
          <a:xfrm>
            <a:off x="328474" y="1080655"/>
            <a:ext cx="11496582" cy="5624945"/>
          </a:xfrm>
        </p:spPr>
        <p:txBody>
          <a:bodyPr>
            <a:normAutofit fontScale="92500" lnSpcReduction="20000"/>
          </a:bodyPr>
          <a:lstStyle/>
          <a:p>
            <a:pPr indent="457200" algn="just">
              <a:lnSpc>
                <a:spcPct val="107000"/>
              </a:lnSpc>
              <a:spcAft>
                <a:spcPts val="800"/>
              </a:spcAft>
            </a:pPr>
            <a:r>
              <a:rPr lang="uk-UA" dirty="0">
                <a:solidFill>
                  <a:srgbClr val="000000"/>
                </a:solidFill>
                <a:effectLst/>
                <a:latin typeface="Times New Roman" panose="02020603050405020304" pitchFamily="18" charset="0"/>
                <a:ea typeface="Times New Roman" panose="02020603050405020304" pitchFamily="18" charset="0"/>
              </a:rPr>
              <a:t>Після термічної обробки, яка забезпечує негативну реакцію при тестуванні на виявлення лужної фосфатази, і якщо молоко походить від корів, у яких відсутня позитивна реакція тестів на туберкульоз та бруцельоз, та вони не виказують жодних симптомів цих </a:t>
            </a:r>
            <a:r>
              <a:rPr lang="uk-UA" dirty="0" err="1">
                <a:solidFill>
                  <a:srgbClr val="000000"/>
                </a:solidFill>
                <a:effectLst/>
                <a:latin typeface="Times New Roman" panose="02020603050405020304" pitchFamily="18" charset="0"/>
                <a:ea typeface="Times New Roman" panose="02020603050405020304" pitchFamily="18" charset="0"/>
              </a:rPr>
              <a:t>хвороб</a:t>
            </a:r>
            <a:r>
              <a:rPr lang="uk-UA" dirty="0">
                <a:solidFill>
                  <a:srgbClr val="000000"/>
                </a:solidFill>
                <a:effectLst/>
                <a:latin typeface="Times New Roman" panose="02020603050405020304" pitchFamily="18" charset="0"/>
                <a:ea typeface="Times New Roman" panose="02020603050405020304" pitchFamily="18" charset="0"/>
              </a:rPr>
              <a:t>.</a:t>
            </a:r>
          </a:p>
          <a:p>
            <a:pPr indent="457200" algn="just">
              <a:lnSpc>
                <a:spcPct val="107000"/>
              </a:lnSpc>
              <a:spcAft>
                <a:spcPts val="800"/>
              </a:spcAft>
            </a:pPr>
            <a:r>
              <a:rPr lang="uk-UA" dirty="0">
                <a:solidFill>
                  <a:srgbClr val="000000"/>
                </a:solidFill>
                <a:effectLst/>
                <a:latin typeface="Times New Roman" panose="02020603050405020304" pitchFamily="18" charset="0"/>
                <a:ea typeface="Times New Roman" panose="02020603050405020304" pitchFamily="18" charset="0"/>
              </a:rPr>
              <a:t>Сире молоко від будь-якої тварини, яка не задовольняє відповідних вимог пунктів 5.2 та 5.3 та, зокрема, будь-якої тварини з індивідуальною позитивною реакцією профілактичного тесту на туберкульоз чи бруцельоз, відповідно до законодавства України, не може використовуватися для споживання людиною.</a:t>
            </a:r>
            <a:endParaRPr lang="ru-RU"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dirty="0">
                <a:solidFill>
                  <a:srgbClr val="000000"/>
                </a:solidFill>
                <a:effectLst/>
                <a:latin typeface="Times New Roman" panose="02020603050405020304" pitchFamily="18" charset="0"/>
                <a:ea typeface="Times New Roman" panose="02020603050405020304" pitchFamily="18" charset="0"/>
              </a:rPr>
              <a:t>Ізоляція тварин, які інфіковані чи щодо яких існує підозра інфікування будь-якою з визначених у пункті 2 </a:t>
            </a:r>
            <a:r>
              <a:rPr lang="uk-UA" dirty="0" err="1">
                <a:solidFill>
                  <a:srgbClr val="000000"/>
                </a:solidFill>
                <a:effectLst/>
                <a:latin typeface="Times New Roman" panose="02020603050405020304" pitchFamily="18" charset="0"/>
                <a:ea typeface="Times New Roman" panose="02020603050405020304" pitchFamily="18" charset="0"/>
              </a:rPr>
              <a:t>хвороб</a:t>
            </a:r>
            <a:r>
              <a:rPr lang="uk-UA" dirty="0">
                <a:solidFill>
                  <a:srgbClr val="000000"/>
                </a:solidFill>
                <a:effectLst/>
                <a:latin typeface="Times New Roman" panose="02020603050405020304" pitchFamily="18" charset="0"/>
                <a:ea typeface="Times New Roman" panose="02020603050405020304" pitchFamily="18" charset="0"/>
              </a:rPr>
              <a:t>, повинна бути достатньо ефективною, щоб виключити будь-які негативні наслідки для молока інших тварин.</a:t>
            </a:r>
            <a:endParaRPr lang="ru-RU"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endParaRPr lang="ru-RU" sz="1800" dirty="0">
              <a:effectLst/>
              <a:latin typeface="Times New Roman" panose="02020603050405020304" pitchFamily="18" charset="0"/>
              <a:ea typeface="Times New Roman" panose="02020603050405020304" pitchFamily="18" charset="0"/>
            </a:endParaRPr>
          </a:p>
          <a:p>
            <a:endParaRPr lang="ru-RU" dirty="0"/>
          </a:p>
        </p:txBody>
      </p:sp>
    </p:spTree>
    <p:extLst>
      <p:ext uri="{BB962C8B-B14F-4D97-AF65-F5344CB8AC3E}">
        <p14:creationId xmlns:p14="http://schemas.microsoft.com/office/powerpoint/2010/main" val="1756204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AAC67F2-1905-427E-9F57-7DF2A86CCA93}"/>
              </a:ext>
            </a:extLst>
          </p:cNvPr>
          <p:cNvSpPr>
            <a:spLocks noGrp="1"/>
          </p:cNvSpPr>
          <p:nvPr>
            <p:ph type="title"/>
          </p:nvPr>
        </p:nvSpPr>
        <p:spPr>
          <a:xfrm>
            <a:off x="484909" y="545234"/>
            <a:ext cx="11499272" cy="549275"/>
          </a:xfrm>
        </p:spPr>
        <p:txBody>
          <a:bodyPr>
            <a:normAutofit fontScale="90000"/>
          </a:bodyPr>
          <a:lstStyle/>
          <a:p>
            <a:pPr algn="ctr"/>
            <a:r>
              <a:rPr lang="uk-UA" sz="4000" b="1" dirty="0">
                <a:solidFill>
                  <a:srgbClr val="000000"/>
                </a:solidFill>
                <a:effectLst/>
                <a:latin typeface="Times New Roman" panose="02020603050405020304" pitchFamily="18" charset="0"/>
                <a:ea typeface="Times New Roman" panose="02020603050405020304" pitchFamily="18" charset="0"/>
              </a:rPr>
              <a:t>Гігієна у господарствах, які виробляють молоко</a:t>
            </a:r>
            <a:br>
              <a:rPr lang="ru-RU" sz="1800" dirty="0">
                <a:effectLst/>
                <a:latin typeface="Times New Roman" panose="02020603050405020304" pitchFamily="18" charset="0"/>
                <a:ea typeface="Times New Roman" panose="02020603050405020304" pitchFamily="18" charset="0"/>
              </a:rPr>
            </a:br>
            <a:endParaRPr lang="ru-RU" dirty="0"/>
          </a:p>
        </p:txBody>
      </p:sp>
      <p:sp>
        <p:nvSpPr>
          <p:cNvPr id="3" name="Місце для вмісту 2">
            <a:extLst>
              <a:ext uri="{FF2B5EF4-FFF2-40B4-BE49-F238E27FC236}">
                <a16:creationId xmlns:a16="http://schemas.microsoft.com/office/drawing/2014/main" id="{E6799260-92B9-403A-921C-C0B0E44596F9}"/>
              </a:ext>
            </a:extLst>
          </p:cNvPr>
          <p:cNvSpPr>
            <a:spLocks noGrp="1"/>
          </p:cNvSpPr>
          <p:nvPr>
            <p:ph idx="1"/>
          </p:nvPr>
        </p:nvSpPr>
        <p:spPr>
          <a:xfrm>
            <a:off x="484909" y="1094509"/>
            <a:ext cx="11360727" cy="5430982"/>
          </a:xfrm>
        </p:spPr>
        <p:txBody>
          <a:bodyPr>
            <a:normAutofit/>
          </a:bodyPr>
          <a:lstStyle/>
          <a:p>
            <a:pPr marL="0" indent="457200" algn="just">
              <a:lnSpc>
                <a:spcPct val="107000"/>
              </a:lnSpc>
              <a:spcBef>
                <a:spcPts val="0"/>
              </a:spcBef>
              <a:spcAft>
                <a:spcPts val="800"/>
              </a:spcAft>
            </a:pPr>
            <a:r>
              <a:rPr lang="uk-UA" sz="3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Доїльні апарати та приміщення, у яких молоко зберігається, обробляється чи охолоджується, необхідно розташовувати та конструювати таким чином, щоб знижувався ризик забруднення молока.</a:t>
            </a:r>
          </a:p>
          <a:p>
            <a:pPr marL="0" indent="457200" algn="just">
              <a:lnSpc>
                <a:spcPct val="107000"/>
              </a:lnSpc>
              <a:spcBef>
                <a:spcPts val="0"/>
              </a:spcBef>
              <a:spcAft>
                <a:spcPts val="800"/>
              </a:spcAft>
            </a:pPr>
            <a:r>
              <a:rPr lang="ru-RU" sz="3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Приміщення</a:t>
            </a:r>
            <a:r>
              <a:rPr lang="ru-RU" sz="3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для </a:t>
            </a:r>
            <a:r>
              <a:rPr lang="ru-RU" sz="3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зберігання</a:t>
            </a:r>
            <a:r>
              <a:rPr lang="ru-RU" sz="3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молока </a:t>
            </a:r>
            <a:r>
              <a:rPr lang="ru-RU" sz="3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повинні</a:t>
            </a:r>
            <a:r>
              <a:rPr lang="ru-RU" sz="3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бути </a:t>
            </a:r>
            <a:r>
              <a:rPr lang="ru-RU" sz="3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захищені</a:t>
            </a:r>
            <a:r>
              <a:rPr lang="ru-RU" sz="3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3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від</a:t>
            </a:r>
            <a:r>
              <a:rPr lang="ru-RU" sz="3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3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шкідників</a:t>
            </a:r>
            <a:r>
              <a:rPr lang="ru-RU" sz="3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3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мати</a:t>
            </a:r>
            <a:r>
              <a:rPr lang="ru-RU" sz="3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3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належне</a:t>
            </a:r>
            <a:r>
              <a:rPr lang="ru-RU" sz="3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3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відокремлення</a:t>
            </a:r>
            <a:r>
              <a:rPr lang="ru-RU" sz="3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3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від</a:t>
            </a:r>
            <a:r>
              <a:rPr lang="ru-RU" sz="3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3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місць</a:t>
            </a:r>
            <a:r>
              <a:rPr lang="ru-RU" sz="3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для </a:t>
            </a:r>
            <a:r>
              <a:rPr lang="ru-RU" sz="3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утримання</a:t>
            </a:r>
            <a:r>
              <a:rPr lang="ru-RU" sz="3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тварин та </a:t>
            </a:r>
            <a:r>
              <a:rPr lang="ru-RU" sz="3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мати</a:t>
            </a:r>
            <a:r>
              <a:rPr lang="ru-RU" sz="3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3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придатне</a:t>
            </a:r>
            <a:r>
              <a:rPr lang="ru-RU" sz="3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3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холодильне</a:t>
            </a:r>
            <a:r>
              <a:rPr lang="ru-RU" sz="3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3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обладнання</a:t>
            </a:r>
            <a:r>
              <a:rPr lang="ru-RU" sz="3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2504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5B4998D-D0D4-4873-934F-6857F03630A8}"/>
              </a:ext>
            </a:extLst>
          </p:cNvPr>
          <p:cNvSpPr txBox="1"/>
          <p:nvPr/>
        </p:nvSpPr>
        <p:spPr>
          <a:xfrm>
            <a:off x="609599" y="249382"/>
            <a:ext cx="11346873" cy="5531386"/>
          </a:xfrm>
          <a:prstGeom prst="rect">
            <a:avLst/>
          </a:prstGeom>
          <a:noFill/>
        </p:spPr>
        <p:txBody>
          <a:bodyPr wrap="square">
            <a:spAutoFit/>
          </a:bodyPr>
          <a:lstStyle/>
          <a:p>
            <a:pPr marL="457200" indent="-457200" algn="just">
              <a:lnSpc>
                <a:spcPct val="107000"/>
              </a:lnSpc>
              <a:spcAft>
                <a:spcPts val="800"/>
              </a:spcAft>
              <a:buFont typeface="Wingdings" panose="05000000000000000000" pitchFamily="2" charset="2"/>
              <a:buChar char="v"/>
            </a:pPr>
            <a:r>
              <a:rPr lang="uk-UA" sz="3200" dirty="0">
                <a:solidFill>
                  <a:srgbClr val="000000"/>
                </a:solidFill>
                <a:effectLst/>
                <a:latin typeface="Times New Roman" panose="02020603050405020304" pitchFamily="18" charset="0"/>
                <a:ea typeface="Times New Roman" panose="02020603050405020304" pitchFamily="18" charset="0"/>
              </a:rPr>
              <a:t>Оператор ринку зобов’язаний обмежити рух персоналу, матеріалів, обладнання з зони утримання тварин до зони доїння та зберігання молока виключно технологічними потребами з запровадженням достатніх заходів з гігієни, щоб уникнути перехресного забруднення. </a:t>
            </a:r>
          </a:p>
          <a:p>
            <a:pPr marL="457200" indent="-457200" algn="just">
              <a:lnSpc>
                <a:spcPct val="107000"/>
              </a:lnSpc>
              <a:spcAft>
                <a:spcPts val="800"/>
              </a:spcAft>
              <a:buFont typeface="Wingdings" panose="05000000000000000000" pitchFamily="2" charset="2"/>
              <a:buChar char="v"/>
            </a:pPr>
            <a:r>
              <a:rPr lang="uk-UA" sz="3200" dirty="0">
                <a:solidFill>
                  <a:srgbClr val="000000"/>
                </a:solidFill>
                <a:effectLst/>
                <a:latin typeface="Times New Roman" panose="02020603050405020304" pitchFamily="18" charset="0"/>
                <a:ea typeface="Times New Roman" panose="02020603050405020304" pitchFamily="18" charset="0"/>
              </a:rPr>
              <a:t>Транспортування підстилки та порошкоподібних кормів слід здійснювати так, щоб пил не попадав у приміщення для доїння і зберігання молока. </a:t>
            </a:r>
          </a:p>
          <a:p>
            <a:pPr marL="457200" indent="-457200" algn="just">
              <a:lnSpc>
                <a:spcPct val="107000"/>
              </a:lnSpc>
              <a:spcAft>
                <a:spcPts val="800"/>
              </a:spcAft>
              <a:buFont typeface="Wingdings" panose="05000000000000000000" pitchFamily="2" charset="2"/>
              <a:buChar char="v"/>
            </a:pPr>
            <a:r>
              <a:rPr lang="uk-UA" sz="3200" dirty="0">
                <a:solidFill>
                  <a:srgbClr val="000000"/>
                </a:solidFill>
                <a:effectLst/>
                <a:latin typeface="Times New Roman" panose="02020603050405020304" pitchFamily="18" charset="0"/>
                <a:ea typeface="Times New Roman" panose="02020603050405020304" pitchFamily="18" charset="0"/>
              </a:rPr>
              <a:t>Найкращою практикою є забезпечення ізольованих приміщень для доїння тварин та зберігання молока.</a:t>
            </a:r>
            <a:endParaRPr lang="ru-RU"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80402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4A1E361-4AC2-4CC0-BAAA-733E1EE6EC82}"/>
              </a:ext>
            </a:extLst>
          </p:cNvPr>
          <p:cNvSpPr txBox="1"/>
          <p:nvPr/>
        </p:nvSpPr>
        <p:spPr>
          <a:xfrm>
            <a:off x="263235" y="304800"/>
            <a:ext cx="11790219" cy="6482672"/>
          </a:xfrm>
          <a:prstGeom prst="rect">
            <a:avLst/>
          </a:prstGeom>
          <a:noFill/>
        </p:spPr>
        <p:txBody>
          <a:bodyPr wrap="square">
            <a:spAutoFit/>
          </a:bodyPr>
          <a:lstStyle/>
          <a:p>
            <a:pPr marL="457200" indent="-457200" algn="just">
              <a:lnSpc>
                <a:spcPct val="107000"/>
              </a:lnSpc>
              <a:spcAft>
                <a:spcPts val="800"/>
              </a:spcAft>
              <a:buFont typeface="Wingdings" panose="05000000000000000000" pitchFamily="2" charset="2"/>
              <a:buChar char="q"/>
            </a:pPr>
            <a:r>
              <a:rPr lang="uk-UA" sz="3200" dirty="0">
                <a:solidFill>
                  <a:srgbClr val="000000"/>
                </a:solidFill>
                <a:effectLst/>
                <a:latin typeface="Times New Roman" panose="02020603050405020304" pitchFamily="18" charset="0"/>
                <a:ea typeface="Times New Roman" panose="02020603050405020304" pitchFamily="18" charset="0"/>
              </a:rPr>
              <a:t>Поверхні обладнання, які можуть контактувати з молоком (апарати, контейнери, цистерни тощо, призначені для доїння, збору чи транспортування), повинні легко очищуватися та, якщо необхідно, дезінфікуватися та повинні утримуватися у хорошому технічному стані. Це вимагає використання гладких, мийних та нетоксичних матеріалів.</a:t>
            </a:r>
            <a:endParaRPr lang="ru-RU" sz="3200" dirty="0">
              <a:effectLst/>
              <a:latin typeface="Times New Roman" panose="02020603050405020304" pitchFamily="18" charset="0"/>
              <a:ea typeface="Times New Roman" panose="02020603050405020304" pitchFamily="18" charset="0"/>
            </a:endParaRPr>
          </a:p>
          <a:p>
            <a:pPr marL="457200" indent="-457200" algn="just">
              <a:lnSpc>
                <a:spcPct val="107000"/>
              </a:lnSpc>
              <a:spcAft>
                <a:spcPts val="800"/>
              </a:spcAft>
              <a:buFont typeface="Wingdings" panose="05000000000000000000" pitchFamily="2" charset="2"/>
              <a:buChar char="q"/>
            </a:pPr>
            <a:r>
              <a:rPr lang="uk-UA" sz="3200" dirty="0">
                <a:solidFill>
                  <a:srgbClr val="000000"/>
                </a:solidFill>
                <a:effectLst/>
                <a:latin typeface="Times New Roman" panose="02020603050405020304" pitchFamily="18" charset="0"/>
                <a:ea typeface="Times New Roman" panose="02020603050405020304" pitchFamily="18" charset="0"/>
              </a:rPr>
              <a:t>Після використання такі поверхні мають бути очищені та дезінфіковані негайно. Після перевезення або після кожного перевезення контейнери та цистерни, які використовуються для транспортування молока, повинні очищуватися та дезінфікуватися у відповідний спосіб, перш ніж використовуватися знову.</a:t>
            </a:r>
            <a:endParaRPr lang="ru-RU"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07510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0CFCB13-4397-4B3C-BEB8-00AFEEB55F06}"/>
              </a:ext>
            </a:extLst>
          </p:cNvPr>
          <p:cNvSpPr>
            <a:spLocks noGrp="1"/>
          </p:cNvSpPr>
          <p:nvPr>
            <p:ph type="title"/>
          </p:nvPr>
        </p:nvSpPr>
        <p:spPr>
          <a:xfrm>
            <a:off x="498764" y="484908"/>
            <a:ext cx="11236036" cy="249383"/>
          </a:xfrm>
        </p:spPr>
        <p:txBody>
          <a:bodyPr>
            <a:normAutofit fontScale="90000"/>
          </a:bodyPr>
          <a:lstStyle/>
          <a:p>
            <a:pPr algn="ctr"/>
            <a:r>
              <a:rPr lang="uk-UA" sz="3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Гігієна під час доїння та збору молока</a:t>
            </a:r>
            <a:br>
              <a:rPr lang="ru-RU" sz="1800" dirty="0">
                <a:effectLst/>
                <a:latin typeface="Times New Roman" panose="02020603050405020304" pitchFamily="18" charset="0"/>
                <a:ea typeface="Times New Roman" panose="02020603050405020304" pitchFamily="18" charset="0"/>
              </a:rPr>
            </a:br>
            <a:endParaRPr lang="ru-RU" dirty="0"/>
          </a:p>
        </p:txBody>
      </p:sp>
      <p:sp>
        <p:nvSpPr>
          <p:cNvPr id="3" name="Місце для вмісту 2">
            <a:extLst>
              <a:ext uri="{FF2B5EF4-FFF2-40B4-BE49-F238E27FC236}">
                <a16:creationId xmlns:a16="http://schemas.microsoft.com/office/drawing/2014/main" id="{3FD7D48E-ACD1-4D19-A04C-DE31881E0891}"/>
              </a:ext>
            </a:extLst>
          </p:cNvPr>
          <p:cNvSpPr>
            <a:spLocks noGrp="1"/>
          </p:cNvSpPr>
          <p:nvPr>
            <p:ph idx="1"/>
          </p:nvPr>
        </p:nvSpPr>
        <p:spPr>
          <a:xfrm>
            <a:off x="249382" y="734291"/>
            <a:ext cx="11776362" cy="5971308"/>
          </a:xfrm>
        </p:spPr>
        <p:txBody>
          <a:bodyPr>
            <a:normAutofit fontScale="32500" lnSpcReduction="20000"/>
          </a:bodyPr>
          <a:lstStyle/>
          <a:p>
            <a:pPr marL="0" indent="0" algn="just">
              <a:lnSpc>
                <a:spcPct val="120000"/>
              </a:lnSpc>
              <a:spcBef>
                <a:spcPts val="0"/>
              </a:spcBef>
            </a:pP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Доїння</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повинно </a:t>
            </a: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проводитися</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з </a:t>
            </a: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дотриманням</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належної</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практики </a:t>
            </a: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гігієни</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indent="0" algn="just">
              <a:lnSpc>
                <a:spcPct val="120000"/>
              </a:lnSpc>
              <a:spcBef>
                <a:spcPts val="0"/>
              </a:spcBef>
            </a:pP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Приміщення</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для </a:t>
            </a: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доїння</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мають</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бути </a:t>
            </a: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обладнані</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теплою проточною водою. </a:t>
            </a:r>
          </a:p>
          <a:p>
            <a:pPr marL="0" indent="0" algn="just">
              <a:lnSpc>
                <a:spcPct val="120000"/>
              </a:lnSpc>
              <a:spcBef>
                <a:spcPts val="0"/>
              </a:spcBef>
            </a:pP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Візуальна</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чистота не </a:t>
            </a: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означає</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відсутності</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мікроорганізмів</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то соски </a:t>
            </a: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усіх</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корів</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потрібно</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мити</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заборонене</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сухе</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протирання</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marL="0" indent="0" algn="just">
              <a:lnSpc>
                <a:spcPct val="120000"/>
              </a:lnSpc>
              <a:spcBef>
                <a:spcPts val="0"/>
              </a:spcBef>
            </a:pP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Молоко </a:t>
            </a: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від</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кожної</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тварини</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перевіряється</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на </a:t>
            </a: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органолептичні</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чи</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фізико-хімічні</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відхилення</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а </a:t>
            </a: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саме</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оператором </a:t>
            </a: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доїння</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чи</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методом, </a:t>
            </a: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який</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дає</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подібні</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результати</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та </a:t>
            </a: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щоб</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у </a:t>
            </a: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разі</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виявлення</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відхилень</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молоко не </a:t>
            </a: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використовувалося</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для </a:t>
            </a: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споживання</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людиною</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indent="0" algn="just">
              <a:lnSpc>
                <a:spcPct val="120000"/>
              </a:lnSpc>
              <a:spcBef>
                <a:spcPts val="0"/>
              </a:spcBef>
            </a:pP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Щонайменше</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всі</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відхилення</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в </a:t>
            </a: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органолептичних</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показниках</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молока </a:t>
            </a: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повинні</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документуватись</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marL="0" indent="0" algn="just">
              <a:lnSpc>
                <a:spcPct val="120000"/>
              </a:lnSpc>
              <a:spcBef>
                <a:spcPts val="0"/>
              </a:spcBef>
            </a:pP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Рекомендується</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проводити</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ці</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дослідження</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шляхом початкового </a:t>
            </a: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здоювання</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що</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сприятиме</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ранньому</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виявленню</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маститу, </a:t>
            </a: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промиванню</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каналів</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сосків</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та </a:t>
            </a: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стимулюванню</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7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виділення</a:t>
            </a:r>
            <a:r>
              <a:rPr lang="ru-RU" sz="7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молока.</a:t>
            </a:r>
          </a:p>
          <a:p>
            <a:pPr marL="0" indent="0" algn="just">
              <a:lnSpc>
                <a:spcPct val="120000"/>
              </a:lnSpc>
              <a:spcBef>
                <a:spcPts val="0"/>
              </a:spcBef>
            </a:pPr>
            <a:r>
              <a:rPr lang="uk-UA" altLang="ru-RU" sz="7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Молоко у разі, якщо воно збирається щодня, повинно бути одразу охолоджене до температури не вище 8 °C, а у разі, якщо воно збирається не щодня, — до температури не вище 6 °C.</a:t>
            </a:r>
            <a:endParaRPr kumimoji="0" lang="uk-UA" altLang="ru-RU" sz="7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algn="just"/>
            <a:endParaRPr lang="ru-RU" dirty="0"/>
          </a:p>
        </p:txBody>
      </p:sp>
    </p:spTree>
    <p:extLst>
      <p:ext uri="{BB962C8B-B14F-4D97-AF65-F5344CB8AC3E}">
        <p14:creationId xmlns:p14="http://schemas.microsoft.com/office/powerpoint/2010/main" val="4172035873"/>
      </p:ext>
    </p:extLst>
  </p:cSld>
  <p:clrMapOvr>
    <a:masterClrMapping/>
  </p:clrMapOvr>
</p:sld>
</file>

<file path=ppt/theme/theme1.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TotalTime>
  <Words>1835</Words>
  <Application>Microsoft Office PowerPoint</Application>
  <PresentationFormat>Широкий екран</PresentationFormat>
  <Paragraphs>93</Paragraphs>
  <Slides>21</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21</vt:i4>
      </vt:variant>
    </vt:vector>
  </HeadingPairs>
  <TitlesOfParts>
    <vt:vector size="27" baseType="lpstr">
      <vt:lpstr>Arial</vt:lpstr>
      <vt:lpstr>Calibri</vt:lpstr>
      <vt:lpstr>Calibri Light</vt:lpstr>
      <vt:lpstr>Times New Roman</vt:lpstr>
      <vt:lpstr>Wingdings</vt:lpstr>
      <vt:lpstr>Тема Office</vt:lpstr>
      <vt:lpstr>Презентація PowerPoint</vt:lpstr>
      <vt:lpstr>Гігієнічні вимоги до виробництва сирого молока, придатного для споживання людиною </vt:lpstr>
      <vt:lpstr>Презентація PowerPoint</vt:lpstr>
      <vt:lpstr>Молоко і молочні продукти не придатними для споживання людиною, якщо: </vt:lpstr>
      <vt:lpstr> Сире молоко тварин, які не відповідають вимогам пунктів 5.2.2 Б та В може використовуватися за дозволом компетентного органу за наступних умов: </vt:lpstr>
      <vt:lpstr>Гігієна у господарствах, які виробляють молоко </vt:lpstr>
      <vt:lpstr>Презентація PowerPoint</vt:lpstr>
      <vt:lpstr>Презентація PowerPoint</vt:lpstr>
      <vt:lpstr>Гігієна під час доїння та збору молока </vt:lpstr>
      <vt:lpstr>Презентація PowerPoint</vt:lpstr>
      <vt:lpstr>Презентація PowerPoint</vt:lpstr>
      <vt:lpstr>Вимоги до гігієни під час транспортування молока та молочних продуктів</vt:lpstr>
      <vt:lpstr>Транспортні засоби і контейнери для молока та молочних продуктів мають відповідати наступним вимогам: </vt:lpstr>
      <vt:lpstr>Презентація PowerPoint</vt:lpstr>
      <vt:lpstr>Гігієна персоналу </vt:lpstr>
      <vt:lpstr>Критерії для сирого молока</vt:lpstr>
      <vt:lpstr>Презентація PowerPoint</vt:lpstr>
      <vt:lpstr>Вимоги щодо молочних продуктів </vt:lpstr>
      <vt:lpstr>Презентація PowerPoint</vt:lpstr>
      <vt:lpstr>Пакування та маркування молока та молочних продуктів</vt:lpstr>
      <vt:lpstr>Маркування молока та молочних продуктів повинне чітко визначати таке: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Lenovo</dc:creator>
  <cp:lastModifiedBy>Lenovo</cp:lastModifiedBy>
  <cp:revision>17</cp:revision>
  <dcterms:created xsi:type="dcterms:W3CDTF">2022-11-25T14:33:07Z</dcterms:created>
  <dcterms:modified xsi:type="dcterms:W3CDTF">2023-01-18T12:37:04Z</dcterms:modified>
</cp:coreProperties>
</file>