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86" autoAdjust="0"/>
    <p:restoredTop sz="94660"/>
  </p:normalViewPr>
  <p:slideViewPr>
    <p:cSldViewPr snapToGrid="0">
      <p:cViewPr varScale="1">
        <p:scale>
          <a:sx n="86" d="100"/>
          <a:sy n="86" d="100"/>
        </p:scale>
        <p:origin x="1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6C6998-E874-4416-928F-4ED5049D0EBC}"/>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18C82776-DC8B-4AE8-9CBA-BE3813350F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35C22D59-1982-4ED1-A6F4-A0DCBE03AC4F}"/>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9726A476-A53E-44CB-8465-46314471EDAD}"/>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B2EAA86E-2FF8-4170-9C9E-82FE06F2B767}"/>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3737344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84E096-5474-485B-B31A-28A78AA9A698}"/>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D4171A8E-3CF8-4946-AF1A-2BEA2D5502E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9D2BFBA3-32FC-4829-8706-1495CECCB965}"/>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234E86E3-E216-45D1-8844-3D04F7136D86}"/>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DAACF9C2-0FDD-4DCF-A3DF-9DF9E8224F4A}"/>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115287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868F2925-2E47-4A0A-9139-A5F8AE80083B}"/>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E63966EF-1D13-420F-AEEA-D8C8197BFDF7}"/>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CFF1D6FA-5764-41BA-9324-AB5B5D8AAD50}"/>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09B51D85-48D3-4B7F-B137-F8945CA89FD1}"/>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74C22E1C-6584-4EAD-BB95-5808DFB4607D}"/>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325548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840EC4-00C6-4CE3-A33E-1A5DD26328E4}"/>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B8313DD9-C5D2-4B71-9F49-BA881084BF94}"/>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883F76A0-5F37-4231-AC8A-6A07FE80B0BA}"/>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2B9333A0-F126-4CB6-8282-20C75106450F}"/>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B606D6DC-6731-4032-B693-91A48EE9B27D}"/>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201605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70209A-22AF-4194-BAA4-1C5A9DD1CCEC}"/>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BFA0DD28-BDCF-4E7B-81E5-9FD7E2303E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3C1662F9-6A98-43FC-B20C-8791ED6D7E6A}"/>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17F0451D-7DF9-4008-A42B-9D291687DAE8}"/>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3C347B37-E243-45FA-BAF9-A16F7A85B49B}"/>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23696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77EBF2-D856-4291-A947-9869CDB80FE7}"/>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7B8F8E6B-09B0-4373-85C9-370580246000}"/>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39683CD0-3D32-4D50-B95E-8035E058E1A5}"/>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F12E5DEB-11BF-44CE-896A-A4D29E604242}"/>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BB14E67B-1FD4-4D78-967A-48DE36C0EB33}"/>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710E116F-4A0A-40B3-875F-CDD4FD923C15}"/>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42065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8BB8DA-3052-4434-8A9F-911E4EFBF2E9}"/>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F3165142-6D7B-4EE4-A13D-9B915DEFC2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5118C69B-1F4A-4A90-88ED-00627DD114EA}"/>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8B773BF3-763D-4C7B-A4F1-4F96C56C9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AE034B40-339E-4CAD-A4A6-C4CEA35E189A}"/>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95104165-52D3-46B7-8F41-B8C54D12A421}"/>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8" name="Місце для нижнього колонтитула 7">
            <a:extLst>
              <a:ext uri="{FF2B5EF4-FFF2-40B4-BE49-F238E27FC236}">
                <a16:creationId xmlns:a16="http://schemas.microsoft.com/office/drawing/2014/main" id="{73486D9F-E769-4152-9FEE-20C100321B1A}"/>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3FC193F2-D09A-4E57-9491-130CB33C0EB5}"/>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3264913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43C65-AFC4-4029-8FD5-0F408C232C0F}"/>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D30C56BE-3CBD-41D8-9889-293C02DB8E37}"/>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4" name="Місце для нижнього колонтитула 3">
            <a:extLst>
              <a:ext uri="{FF2B5EF4-FFF2-40B4-BE49-F238E27FC236}">
                <a16:creationId xmlns:a16="http://schemas.microsoft.com/office/drawing/2014/main" id="{A273AFCC-B370-4045-9C6F-6C98F6602783}"/>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E47950E4-9660-49E6-A457-2AEE8C1C2D7A}"/>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209757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46178ACD-8AF7-4B94-8BD8-BA876B17144D}"/>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3" name="Місце для нижнього колонтитула 2">
            <a:extLst>
              <a:ext uri="{FF2B5EF4-FFF2-40B4-BE49-F238E27FC236}">
                <a16:creationId xmlns:a16="http://schemas.microsoft.com/office/drawing/2014/main" id="{47363B25-BA38-4C24-A287-42A6F76C0D47}"/>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DA5D5BAE-B646-428E-910B-1811AC798AAB}"/>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363698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C1A5B-2E99-4D20-9CD6-A60E355B8AD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928D0779-9608-4B98-AE19-4DEFA391B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E9221F52-9542-48E4-9D82-FE50EBEEE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DEDC9AC-D7EF-4626-9654-903C5037DDEB}"/>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A56C6FB9-119D-44B0-9A74-3939AE2C2EA4}"/>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230A7DAB-5AEF-4F09-AF87-E9C974EE00E1}"/>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303286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F2A731-D060-499C-A170-7BABE40292CD}"/>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A34FD7DB-3CEB-4A28-84DB-BAF1D2840A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554B0EB0-8249-4115-948B-BB109C229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9E4A2E74-F0C7-4FD5-B869-4E188DEB5C5F}"/>
              </a:ext>
            </a:extLst>
          </p:cNvPr>
          <p:cNvSpPr>
            <a:spLocks noGrp="1"/>
          </p:cNvSpPr>
          <p:nvPr>
            <p:ph type="dt" sz="half" idx="10"/>
          </p:nvPr>
        </p:nvSpPr>
        <p:spPr/>
        <p:txBody>
          <a:bodyPr/>
          <a:lstStyle/>
          <a:p>
            <a:fld id="{D46D5E0D-6F8B-4D16-8F4E-8E79A45AF136}"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2F878616-C7E4-4DA3-AD75-0B6546FD6D73}"/>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AD629562-C1F2-45A4-BFE2-F6718E3B27BA}"/>
              </a:ext>
            </a:extLst>
          </p:cNvPr>
          <p:cNvSpPr>
            <a:spLocks noGrp="1"/>
          </p:cNvSpPr>
          <p:nvPr>
            <p:ph type="sldNum" sz="quarter" idx="12"/>
          </p:nvPr>
        </p:nvSpPr>
        <p:spPr/>
        <p:txBody>
          <a:bodyPr/>
          <a:lstStyle/>
          <a:p>
            <a:fld id="{1F87B30A-1A33-4FED-ABD7-942C39F67A3F}" type="slidenum">
              <a:rPr lang="ru-RU" smtClean="0"/>
              <a:t>‹№›</a:t>
            </a:fld>
            <a:endParaRPr lang="ru-RU"/>
          </a:p>
        </p:txBody>
      </p:sp>
    </p:spTree>
    <p:extLst>
      <p:ext uri="{BB962C8B-B14F-4D97-AF65-F5344CB8AC3E}">
        <p14:creationId xmlns:p14="http://schemas.microsoft.com/office/powerpoint/2010/main" val="292917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EC3178FD-0493-427A-A1AD-C84EBA274C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559F68F3-0900-47D3-B8B7-D398D11C6A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E55AA58E-C687-47CD-9210-105D0CAD4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D5E0D-6F8B-4D16-8F4E-8E79A45AF136}"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DE3282E6-027C-49DA-9096-1F5F6AEB1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D1F74D26-CB69-462C-8BEA-8D8C97B9AE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7B30A-1A33-4FED-ABD7-942C39F67A3F}" type="slidenum">
              <a:rPr lang="ru-RU" smtClean="0"/>
              <a:t>‹№›</a:t>
            </a:fld>
            <a:endParaRPr lang="ru-RU"/>
          </a:p>
        </p:txBody>
      </p:sp>
    </p:spTree>
    <p:extLst>
      <p:ext uri="{BB962C8B-B14F-4D97-AF65-F5344CB8AC3E}">
        <p14:creationId xmlns:p14="http://schemas.microsoft.com/office/powerpoint/2010/main" val="242201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74E7BB-EE52-4EFF-953A-DADF095636E2}"/>
              </a:ext>
            </a:extLst>
          </p:cNvPr>
          <p:cNvSpPr txBox="1"/>
          <p:nvPr/>
        </p:nvSpPr>
        <p:spPr>
          <a:xfrm>
            <a:off x="1908699" y="1622229"/>
            <a:ext cx="9188388" cy="3423630"/>
          </a:xfrm>
          <a:prstGeom prst="rect">
            <a:avLst/>
          </a:prstGeom>
          <a:noFill/>
        </p:spPr>
        <p:txBody>
          <a:bodyPr wrap="square">
            <a:spAutoFit/>
          </a:bodyPr>
          <a:lstStyle/>
          <a:p>
            <a:pPr indent="457200" algn="ctr">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Практична робота № 3 </a:t>
            </a:r>
          </a:p>
          <a:p>
            <a:pPr indent="457200" algn="ctr">
              <a:lnSpc>
                <a:spcPct val="107000"/>
              </a:lnSpc>
              <a:spcAft>
                <a:spcPts val="800"/>
              </a:spcAft>
            </a:pPr>
            <a:r>
              <a:rPr lang="ru-RU" sz="3200" b="1" dirty="0">
                <a:solidFill>
                  <a:srgbClr val="000000"/>
                </a:solidFill>
                <a:effectLst/>
                <a:latin typeface="Times New Roman" panose="02020603050405020304" pitchFamily="18" charset="0"/>
                <a:ea typeface="Times New Roman" panose="02020603050405020304" pitchFamily="18" charset="0"/>
              </a:rPr>
              <a:t>НАУКОВІ ПІДХОДИ ДО ПРОБЛЕМИ БЕЗПЕЧНОСТІ ПРОДОВОЛЬЧОЇ СИРОВИНИ ТА ХАРЧОВИХ ПРОДУКТІВ</a:t>
            </a:r>
            <a:r>
              <a:rPr lang="ru-RU" sz="3200" b="1">
                <a:solidFill>
                  <a:srgbClr val="000000"/>
                </a:solidFill>
                <a:effectLst/>
                <a:latin typeface="Times New Roman" panose="02020603050405020304" pitchFamily="18" charset="0"/>
                <a:ea typeface="Times New Roman" panose="02020603050405020304" pitchFamily="18" charset="0"/>
              </a:rPr>
              <a:t>. </a:t>
            </a:r>
          </a:p>
          <a:p>
            <a:pPr indent="457200" algn="ctr">
              <a:lnSpc>
                <a:spcPct val="107000"/>
              </a:lnSpc>
              <a:spcAft>
                <a:spcPts val="800"/>
              </a:spcAft>
            </a:pPr>
            <a:r>
              <a:rPr lang="uk-UA" sz="3200" b="1">
                <a:solidFill>
                  <a:srgbClr val="000000"/>
                </a:solidFill>
                <a:effectLst/>
                <a:latin typeface="Times New Roman" panose="02020603050405020304" pitchFamily="18" charset="0"/>
                <a:ea typeface="Times New Roman" panose="02020603050405020304" pitchFamily="18" charset="0"/>
              </a:rPr>
              <a:t>ОСНОВНІ </a:t>
            </a:r>
            <a:r>
              <a:rPr lang="uk-UA" sz="3200" b="1" dirty="0">
                <a:solidFill>
                  <a:srgbClr val="000000"/>
                </a:solidFill>
                <a:effectLst/>
                <a:latin typeface="Times New Roman" panose="02020603050405020304" pitchFamily="18" charset="0"/>
                <a:ea typeface="Times New Roman" panose="02020603050405020304" pitchFamily="18" charset="0"/>
              </a:rPr>
              <a:t>ВИМОГИ ДО ТЕХНІЧНИХ ЗАСОБІВ</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5017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3347DE-1D52-4858-9D9B-54818E88916C}"/>
              </a:ext>
            </a:extLst>
          </p:cNvPr>
          <p:cNvSpPr txBox="1"/>
          <p:nvPr/>
        </p:nvSpPr>
        <p:spPr>
          <a:xfrm>
            <a:off x="470517" y="204186"/>
            <a:ext cx="11514337" cy="5209631"/>
          </a:xfrm>
          <a:prstGeom prst="rect">
            <a:avLst/>
          </a:prstGeom>
          <a:noFill/>
        </p:spPr>
        <p:txBody>
          <a:bodyPr wrap="square">
            <a:spAutoFit/>
          </a:bodyPr>
          <a:lstStyle/>
          <a:p>
            <a:pPr indent="457200" algn="just">
              <a:lnSpc>
                <a:spcPct val="107000"/>
              </a:lnSpc>
              <a:spcAft>
                <a:spcPts val="800"/>
              </a:spcAft>
            </a:pPr>
            <a:r>
              <a:rPr lang="uk-UA" sz="3200" b="1" i="1" dirty="0">
                <a:solidFill>
                  <a:srgbClr val="000000"/>
                </a:solidFill>
                <a:effectLst/>
                <a:latin typeface="Times New Roman" panose="02020603050405020304" pitchFamily="18" charset="0"/>
                <a:ea typeface="Times New Roman" panose="02020603050405020304" pitchFamily="18" charset="0"/>
              </a:rPr>
              <a:t>Слід підтримувати підприємство та обладнання у належному справному стані для:</a:t>
            </a:r>
            <a:endParaRPr lang="ru-RU" sz="3200" b="1" i="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сприяння санітарним процедурам;</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функціонування як передбачено, особливо у критичних точках;</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запобігання забрудненню харчових продуктів, напр., уламками металу, штукатуркою, що відшарувалась, сміттям та хімікатами.</a:t>
            </a:r>
            <a:endParaRPr lang="ru-RU" sz="32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6095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B2D4A7-E5E3-47CF-935B-D961B4D702BE}"/>
              </a:ext>
            </a:extLst>
          </p:cNvPr>
          <p:cNvSpPr txBox="1"/>
          <p:nvPr/>
        </p:nvSpPr>
        <p:spPr>
          <a:xfrm>
            <a:off x="426127" y="307010"/>
            <a:ext cx="11230253" cy="4897238"/>
          </a:xfrm>
          <a:prstGeom prst="rect">
            <a:avLst/>
          </a:prstGeom>
          <a:noFill/>
        </p:spPr>
        <p:txBody>
          <a:bodyPr wrap="square">
            <a:spAutoFit/>
          </a:bodyPr>
          <a:lstStyle/>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При очищенні слід видаляти залишки харчових продуктів та бруд, який може бути джерелом забруднення. </a:t>
            </a: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З хімічними очищувальними засобами слід поводитись та використовувати їх акуратно та у відповідності до інструкцій виробника, та  зберігати їх окремо від харчових продуктів у чітко позначеній тарі для уникнення ризику забруднення харчових продуктів.</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761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B28334-F14B-4ADE-BDC1-1A7BC41CE8E9}"/>
              </a:ext>
            </a:extLst>
          </p:cNvPr>
          <p:cNvSpPr txBox="1"/>
          <p:nvPr/>
        </p:nvSpPr>
        <p:spPr>
          <a:xfrm>
            <a:off x="417250" y="183369"/>
            <a:ext cx="11416684" cy="5697970"/>
          </a:xfrm>
          <a:prstGeom prst="rect">
            <a:avLst/>
          </a:prstGeom>
          <a:noFill/>
        </p:spPr>
        <p:txBody>
          <a:bodyPr wrap="square">
            <a:spAutoFit/>
          </a:bodyPr>
          <a:lstStyle/>
          <a:p>
            <a:pPr indent="457200" algn="just">
              <a:lnSpc>
                <a:spcPct val="107000"/>
              </a:lnSpc>
              <a:spcAft>
                <a:spcPts val="800"/>
              </a:spcAft>
            </a:pPr>
            <a:r>
              <a:rPr lang="uk-UA" sz="3000" b="1" dirty="0">
                <a:solidFill>
                  <a:srgbClr val="000000"/>
                </a:solidFill>
                <a:effectLst/>
                <a:latin typeface="Times New Roman" panose="02020603050405020304" pitchFamily="18" charset="0"/>
                <a:ea typeface="Times New Roman" panose="02020603050405020304" pitchFamily="18" charset="0"/>
              </a:rPr>
              <a:t>Очищення </a:t>
            </a:r>
            <a:r>
              <a:rPr lang="uk-UA" sz="3000" dirty="0">
                <a:solidFill>
                  <a:srgbClr val="000000"/>
                </a:solidFill>
                <a:effectLst/>
                <a:latin typeface="Times New Roman" panose="02020603050405020304" pitchFamily="18" charset="0"/>
                <a:ea typeface="Times New Roman" panose="02020603050405020304" pitchFamily="18" charset="0"/>
              </a:rPr>
              <a:t>можна проводити за допомогою окремих фізичних методів або їх комбінацій, таких як нагрівання, очищення щіткою, турбулентний потік, очищення пилососом, або іншими методами без використання води, та методами хімічного очищення за допомогою очищувальних засобів, лугів або кислот.</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b="1" dirty="0">
                <a:solidFill>
                  <a:srgbClr val="000000"/>
                </a:solidFill>
                <a:effectLst/>
                <a:latin typeface="Times New Roman" panose="02020603050405020304" pitchFamily="18" charset="0"/>
                <a:ea typeface="Times New Roman" panose="02020603050405020304" pitchFamily="18" charset="0"/>
              </a:rPr>
              <a:t>Програми очищення та дезінфікування </a:t>
            </a:r>
            <a:r>
              <a:rPr lang="uk-UA" sz="3000" dirty="0">
                <a:solidFill>
                  <a:srgbClr val="000000"/>
                </a:solidFill>
                <a:effectLst/>
                <a:latin typeface="Times New Roman" panose="02020603050405020304" pitchFamily="18" charset="0"/>
                <a:ea typeface="Times New Roman" panose="02020603050405020304" pitchFamily="18" charset="0"/>
              </a:rPr>
              <a:t>повинні забезпечувати належне очищення всіх частин підприємства, та включали очищення очищувального обладнання. </a:t>
            </a:r>
          </a:p>
          <a:p>
            <a:pPr indent="457200" algn="just">
              <a:lnSpc>
                <a:spcPct val="107000"/>
              </a:lnSpc>
              <a:spcAft>
                <a:spcPts val="800"/>
              </a:spcAft>
            </a:pPr>
            <a:r>
              <a:rPr lang="uk-UA" sz="3000" b="1" dirty="0">
                <a:solidFill>
                  <a:srgbClr val="000000"/>
                </a:solidFill>
                <a:effectLst/>
                <a:latin typeface="Times New Roman" panose="02020603050405020304" pitchFamily="18" charset="0"/>
                <a:ea typeface="Times New Roman" panose="02020603050405020304" pitchFamily="18" charset="0"/>
              </a:rPr>
              <a:t>Програми очищення та дезінфікування </a:t>
            </a:r>
            <a:r>
              <a:rPr lang="uk-UA" sz="3000" dirty="0">
                <a:solidFill>
                  <a:srgbClr val="000000"/>
                </a:solidFill>
                <a:effectLst/>
                <a:latin typeface="Times New Roman" panose="02020603050405020304" pitchFamily="18" charset="0"/>
                <a:ea typeface="Times New Roman" panose="02020603050405020304" pitchFamily="18" charset="0"/>
              </a:rPr>
              <a:t>слід піддавати постійному та ефективному моніторингу на предмет їх придатності та ефективності, та, коли необхідно, документувати.</a:t>
            </a:r>
            <a:endParaRPr lang="ru-RU"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354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775F69-F580-4172-A1D5-E88E38BF4401}"/>
              </a:ext>
            </a:extLst>
          </p:cNvPr>
          <p:cNvSpPr txBox="1"/>
          <p:nvPr/>
        </p:nvSpPr>
        <p:spPr>
          <a:xfrm>
            <a:off x="435005" y="514598"/>
            <a:ext cx="11363417" cy="4155753"/>
          </a:xfrm>
          <a:prstGeom prst="rect">
            <a:avLst/>
          </a:prstGeom>
          <a:noFill/>
        </p:spPr>
        <p:txBody>
          <a:bodyPr wrap="square">
            <a:spAutoFit/>
          </a:bodyPr>
          <a:lstStyle/>
          <a:p>
            <a:pPr indent="457200" algn="just">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Якщо програми очищення існують у письмовій формі, в них слід зазначати:</a:t>
            </a: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зону, одиниці обладнання та інвентар, що повинні очищуватись;</a:t>
            </a: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відповідальність за конкретні завдання;</a:t>
            </a: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метод та частоту очищення; </a:t>
            </a:r>
            <a:endParaRPr lang="uk-UA" sz="3200" dirty="0">
              <a:solidFill>
                <a:srgbClr val="000000"/>
              </a:solidFill>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заходи з моніторингу.</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008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FCED49-7BA0-4160-8EB9-D3ACF413A1AB}"/>
              </a:ext>
            </a:extLst>
          </p:cNvPr>
          <p:cNvSpPr txBox="1"/>
          <p:nvPr/>
        </p:nvSpPr>
        <p:spPr>
          <a:xfrm>
            <a:off x="186431" y="219975"/>
            <a:ext cx="11896078" cy="4019434"/>
          </a:xfrm>
          <a:prstGeom prst="rect">
            <a:avLst/>
          </a:prstGeom>
          <a:noFill/>
        </p:spPr>
        <p:txBody>
          <a:bodyPr wrap="square">
            <a:spAutoFit/>
          </a:bodyPr>
          <a:lstStyle/>
          <a:p>
            <a:pPr indent="457200" algn="just">
              <a:lnSpc>
                <a:spcPct val="107000"/>
              </a:lnSpc>
              <a:spcAft>
                <a:spcPts val="800"/>
              </a:spcAft>
            </a:pPr>
            <a:r>
              <a:rPr lang="uk-UA" sz="3600" b="1" dirty="0">
                <a:solidFill>
                  <a:srgbClr val="000000"/>
                </a:solidFill>
                <a:effectLst/>
                <a:latin typeface="Times New Roman" panose="02020603050405020304" pitchFamily="18" charset="0"/>
                <a:ea typeface="Times New Roman" panose="02020603050405020304" pitchFamily="18" charset="0"/>
              </a:rPr>
              <a:t>На переробному підприємстві можна застосовувати й зберігати тільки такі токсичні матеріали: </a:t>
            </a:r>
            <a:endParaRPr lang="ru-RU" sz="3600" b="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необхідні для догляду за чистотою й санітарним станом;</a:t>
            </a:r>
            <a:endParaRPr lang="ru-RU" sz="36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необхідні для проведення лабораторних випробувань;</a:t>
            </a:r>
            <a:endParaRPr lang="ru-RU" sz="36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необхідні для догляду за обладнання і для роботи;</a:t>
            </a:r>
            <a:endParaRPr lang="ru-RU" sz="36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необхідні для функціонування підприємства.</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471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ABEA2A-61FC-4762-8851-BBA19B88C8C4}"/>
              </a:ext>
            </a:extLst>
          </p:cNvPr>
          <p:cNvSpPr txBox="1"/>
          <p:nvPr/>
        </p:nvSpPr>
        <p:spPr>
          <a:xfrm>
            <a:off x="426127" y="159798"/>
            <a:ext cx="11336785" cy="6793206"/>
          </a:xfrm>
          <a:prstGeom prst="rect">
            <a:avLst/>
          </a:prstGeom>
          <a:noFill/>
        </p:spPr>
        <p:txBody>
          <a:bodyPr wrap="square">
            <a:spAutoFit/>
          </a:bodyPr>
          <a:lstStyle/>
          <a:p>
            <a:pPr indent="457200" algn="just">
              <a:lnSpc>
                <a:spcPct val="107000"/>
              </a:lnSpc>
              <a:spcAft>
                <a:spcPts val="800"/>
              </a:spcAft>
            </a:pPr>
            <a:r>
              <a:rPr lang="uk-UA" sz="2600" dirty="0">
                <a:solidFill>
                  <a:srgbClr val="000000"/>
                </a:solidFill>
                <a:effectLst/>
                <a:latin typeface="Times New Roman" panose="02020603050405020304" pitchFamily="18" charset="0"/>
                <a:ea typeface="Times New Roman" panose="02020603050405020304" pitchFamily="18" charset="0"/>
              </a:rPr>
              <a:t>Токсичні миючі й дезінфікуючі речовини й пестициди повинні бути позначені (марковані) й зберігатися так, щоб продукти, поверхні, що контактують із продуктами, й пакувальні матеріали були захищені від забруднення. </a:t>
            </a:r>
            <a:endParaRPr lang="ru-RU" sz="2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600" dirty="0">
                <a:solidFill>
                  <a:srgbClr val="000000"/>
                </a:solidFill>
                <a:effectLst/>
                <a:latin typeface="Times New Roman" panose="02020603050405020304" pitchFamily="18" charset="0"/>
                <a:ea typeface="Times New Roman" panose="02020603050405020304" pitchFamily="18" charset="0"/>
              </a:rPr>
              <a:t>Слід застосовувати належну гігієнічну практику для уникнення створення середовища, сприятливого для шкідників. </a:t>
            </a:r>
          </a:p>
          <a:p>
            <a:pPr indent="457200" algn="just">
              <a:lnSpc>
                <a:spcPct val="107000"/>
              </a:lnSpc>
              <a:spcAft>
                <a:spcPts val="800"/>
              </a:spcAft>
            </a:pPr>
            <a:r>
              <a:rPr lang="uk-UA" sz="2600" dirty="0">
                <a:solidFill>
                  <a:srgbClr val="000000"/>
                </a:solidFill>
                <a:effectLst/>
                <a:latin typeface="Times New Roman" panose="02020603050405020304" pitchFamily="18" charset="0"/>
                <a:ea typeface="Times New Roman" panose="02020603050405020304" pitchFamily="18" charset="0"/>
              </a:rPr>
              <a:t>Споруди слід тримати у справному та належному стані для запобігання доступу шкідників та усунення потенційних місць розмноження. </a:t>
            </a:r>
          </a:p>
          <a:p>
            <a:pPr indent="457200" algn="just">
              <a:lnSpc>
                <a:spcPct val="107000"/>
              </a:lnSpc>
              <a:spcAft>
                <a:spcPts val="800"/>
              </a:spcAft>
            </a:pPr>
            <a:r>
              <a:rPr lang="uk-UA" sz="2600" dirty="0">
                <a:solidFill>
                  <a:srgbClr val="000000"/>
                </a:solidFill>
                <a:effectLst/>
                <a:latin typeface="Times New Roman" panose="02020603050405020304" pitchFamily="18" charset="0"/>
                <a:ea typeface="Times New Roman" panose="02020603050405020304" pitchFamily="18" charset="0"/>
              </a:rPr>
              <a:t>Отвори, каналізаційні отвори та інші місця, через які шкідники можуть отримати доступ, слід тримати закритими. Дротяні сітки на відкритих вікнах, дверях та вентиляційних отворах зменшать проблему потрапляння шкідників. Потенційні джерела харчів слід зберігати у захищеній від шкідників тарі та/або штабелювати над підлогою та на відстані від стін. Підприємство та прилеглі території слід регулярно перевіряти на наявність ознак ураження шкідниками. </a:t>
            </a:r>
            <a:endParaRPr lang="ru-RU"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1476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4DC0D7-18DA-446B-A699-7D7BB6526B73}"/>
              </a:ext>
            </a:extLst>
          </p:cNvPr>
          <p:cNvSpPr txBox="1"/>
          <p:nvPr/>
        </p:nvSpPr>
        <p:spPr>
          <a:xfrm>
            <a:off x="221943" y="213064"/>
            <a:ext cx="11514338" cy="6814045"/>
          </a:xfrm>
          <a:prstGeom prst="rect">
            <a:avLst/>
          </a:prstGeom>
          <a:noFill/>
        </p:spPr>
        <p:txBody>
          <a:bodyPr wrap="square">
            <a:spAutoFit/>
          </a:bodyPr>
          <a:lstStyle/>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Дії, спрямовані на запобігання проникненню на виробництво</a:t>
            </a:r>
            <a:r>
              <a:rPr lang="ru-RU" sz="2400" b="1" dirty="0">
                <a:latin typeface="Times New Roman" panose="02020603050405020304" pitchFamily="18" charset="0"/>
                <a:ea typeface="Times New Roman" panose="02020603050405020304" pitchFamily="18" charset="0"/>
              </a:rPr>
              <a:t> </a:t>
            </a:r>
            <a:r>
              <a:rPr lang="uk-UA" sz="2400" b="1" dirty="0">
                <a:solidFill>
                  <a:srgbClr val="000000"/>
                </a:solidFill>
                <a:effectLst/>
                <a:latin typeface="Times New Roman" panose="02020603050405020304" pitchFamily="18" charset="0"/>
                <a:ea typeface="Times New Roman" panose="02020603050405020304" pitchFamily="18" charset="0"/>
              </a:rPr>
              <a:t>шкідників можуть включати наступне:</a:t>
            </a:r>
            <a:endParaRPr lang="ru-RU" sz="24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b="1" dirty="0">
                <a:solidFill>
                  <a:srgbClr val="000000"/>
                </a:solidFill>
                <a:effectLst/>
                <a:latin typeface="Times New Roman" panose="02020603050405020304" pitchFamily="18" charset="0"/>
                <a:ea typeface="Times New Roman" panose="02020603050405020304" pitchFamily="18" charset="0"/>
              </a:rPr>
              <a:t>1 рівень:</a:t>
            </a:r>
            <a:endParaRPr lang="ru-RU" sz="24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територія підприємства підтримується в чистому стані,</a:t>
            </a:r>
            <a:r>
              <a:rPr lang="ru-RU" sz="2400" dirty="0">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попереджається нагромадження сміття;</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контейнери для збереження сміття обгороджені і закриті кришками для запобігання поширенню сміття по території;</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контейнери щодня (у зимовий час 1 раз у 2 дні) звільняються від сміття й обробляються миючими і дезінфікуючими засобами;</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відходи виробництва сортуються, упаковуються і зберігаються на відведеній ділянці; </a:t>
            </a: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a:t>
            </a:r>
            <a:r>
              <a:rPr lang="uk-UA" sz="2400" dirty="0">
                <a:solidFill>
                  <a:srgbClr val="000000"/>
                </a:solidFill>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вивозяться</a:t>
            </a:r>
            <a:r>
              <a:rPr lang="ru-RU" sz="2400" dirty="0">
                <a:latin typeface="Times New Roman" panose="02020603050405020304" pitchFamily="18" charset="0"/>
                <a:ea typeface="Times New Roman" panose="02020603050405020304" pitchFamily="18" charset="0"/>
              </a:rPr>
              <a:t> </a:t>
            </a:r>
            <a:r>
              <a:rPr lang="uk-UA" sz="2400" dirty="0">
                <a:solidFill>
                  <a:srgbClr val="000000"/>
                </a:solidFill>
                <a:effectLst/>
                <a:latin typeface="Times New Roman" panose="02020603050405020304" pitchFamily="18" charset="0"/>
                <a:ea typeface="Times New Roman" panose="02020603050405020304" pitchFamily="18" charset="0"/>
              </a:rPr>
              <a:t>по мірі накопичення підрядними організаціями відповідно до договору;</a:t>
            </a:r>
            <a:endParaRPr lang="ru-RU" sz="24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400" dirty="0">
                <a:solidFill>
                  <a:srgbClr val="000000"/>
                </a:solidFill>
                <a:effectLst/>
                <a:latin typeface="Times New Roman" panose="02020603050405020304" pitchFamily="18" charset="0"/>
                <a:ea typeface="Times New Roman" panose="02020603050405020304" pitchFamily="18" charset="0"/>
              </a:rPr>
              <a:t>− огородження по периметру території забезпечуються пастками для знищення гризунів.</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6182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F6613-6918-43A6-BBFF-66B1712852BF}"/>
              </a:ext>
            </a:extLst>
          </p:cNvPr>
          <p:cNvSpPr txBox="1"/>
          <p:nvPr/>
        </p:nvSpPr>
        <p:spPr>
          <a:xfrm>
            <a:off x="781235" y="342832"/>
            <a:ext cx="10910656" cy="6390596"/>
          </a:xfrm>
          <a:prstGeom prst="rect">
            <a:avLst/>
          </a:prstGeom>
          <a:noFill/>
        </p:spPr>
        <p:txBody>
          <a:bodyPr wrap="square">
            <a:spAutoFit/>
          </a:bodyPr>
          <a:lstStyle/>
          <a:p>
            <a:pPr indent="457200" algn="just">
              <a:lnSpc>
                <a:spcPct val="107000"/>
              </a:lnSpc>
              <a:spcAft>
                <a:spcPts val="800"/>
              </a:spcAft>
            </a:pPr>
            <a:r>
              <a:rPr lang="uk-UA" sz="3600" b="1" dirty="0">
                <a:solidFill>
                  <a:srgbClr val="000000"/>
                </a:solidFill>
                <a:effectLst/>
                <a:latin typeface="Times New Roman" panose="02020603050405020304" pitchFamily="18" charset="0"/>
                <a:ea typeface="Times New Roman" panose="02020603050405020304" pitchFamily="18" charset="0"/>
              </a:rPr>
              <a:t>2 рівень:</a:t>
            </a:r>
            <a:endParaRPr lang="ru-RU" sz="36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 забезпечення вільного доступу до зовнішніх стін приміщень;</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 всі отвори (віконні, вентиляційні й ін.) захищені сітками;</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 всі стінні отвори по шляху комунікацій герметично закриті;</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 розміщення пасток по зовнішньому периметру будівель (біля дверних отворів, вентиляційних отворів).</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0258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214F8-6CA9-43F3-B8D5-5FBFF692328C}"/>
              </a:ext>
            </a:extLst>
          </p:cNvPr>
          <p:cNvSpPr txBox="1"/>
          <p:nvPr/>
        </p:nvSpPr>
        <p:spPr>
          <a:xfrm>
            <a:off x="479394" y="284085"/>
            <a:ext cx="11301274" cy="6311664"/>
          </a:xfrm>
          <a:prstGeom prst="rect">
            <a:avLst/>
          </a:prstGeom>
          <a:noFill/>
        </p:spPr>
        <p:txBody>
          <a:bodyPr wrap="square">
            <a:spAutoFit/>
          </a:bodyPr>
          <a:lstStyle/>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3 рівень:</a:t>
            </a:r>
            <a:endParaRPr lang="ru-RU" sz="28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регулярна санітарна обробка приміщень;</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щозмінне сортування відходів і вивіз на спеціально виділені ділянки;</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забезпечення герметичності трубопроводів;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контроль системи каналізації і стоків;</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розміщення пасток;</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 установка електричних приладів по боротьбі з комахами (ламп-пасток) і контроль за їхньою роботою (важливим аспектом є </a:t>
            </a:r>
            <a:r>
              <a:rPr lang="uk-UA" sz="2800" dirty="0" err="1">
                <a:solidFill>
                  <a:srgbClr val="000000"/>
                </a:solidFill>
                <a:effectLst/>
                <a:latin typeface="Times New Roman" panose="02020603050405020304" pitchFamily="18" charset="0"/>
                <a:ea typeface="Times New Roman" panose="02020603050405020304" pitchFamily="18" charset="0"/>
              </a:rPr>
              <a:t>правильнее</a:t>
            </a:r>
            <a:r>
              <a:rPr lang="uk-UA" sz="2800" dirty="0">
                <a:solidFill>
                  <a:srgbClr val="000000"/>
                </a:solidFill>
                <a:effectLst/>
                <a:latin typeface="Times New Roman" panose="02020603050405020304" pitchFamily="18" charset="0"/>
                <a:ea typeface="Times New Roman" panose="02020603050405020304" pitchFamily="18" charset="0"/>
              </a:rPr>
              <a:t> розташування й обслуговування електричних ламп для знищення комах).</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br>
              <a:rPr lang="ru-RU" sz="2800" dirty="0">
                <a:solidFill>
                  <a:srgbClr val="000000"/>
                </a:solidFill>
                <a:effectLst/>
                <a:latin typeface="Times New Roman" panose="02020603050405020304" pitchFamily="18" charset="0"/>
                <a:ea typeface="Times New Roman" panose="02020603050405020304" pitchFamily="18" charset="0"/>
              </a:rPr>
            </a:br>
            <a:r>
              <a:rPr lang="ru-RU" sz="2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17919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B09FB9-102C-4DBE-9564-B57DB9C919C8}"/>
              </a:ext>
            </a:extLst>
          </p:cNvPr>
          <p:cNvSpPr txBox="1"/>
          <p:nvPr/>
        </p:nvSpPr>
        <p:spPr>
          <a:xfrm>
            <a:off x="577048" y="629932"/>
            <a:ext cx="11088209" cy="6058325"/>
          </a:xfrm>
          <a:prstGeom prst="rect">
            <a:avLst/>
          </a:prstGeom>
          <a:noFill/>
        </p:spPr>
        <p:txBody>
          <a:bodyPr wrap="square">
            <a:spAutoFit/>
          </a:bodyPr>
          <a:lstStyle/>
          <a:p>
            <a:pPr indent="457200" algn="just">
              <a:lnSpc>
                <a:spcPct val="107000"/>
              </a:lnSpc>
              <a:spcAft>
                <a:spcPts val="800"/>
              </a:spcAft>
            </a:pPr>
            <a:r>
              <a:rPr lang="uk-UA" sz="3200" i="1" dirty="0">
                <a:solidFill>
                  <a:srgbClr val="000000"/>
                </a:solidFill>
                <a:effectLst/>
                <a:latin typeface="Times New Roman" panose="02020603050405020304" pitchFamily="18" charset="0"/>
                <a:ea typeface="Times New Roman" panose="02020603050405020304" pitchFamily="18" charset="0"/>
              </a:rPr>
              <a:t>Належне постачання питної води та відповідні технічні засоби для її зберігання, розподілу та контролю температури слід мати всюди для забезпечення безпечності та придатності харчових продуктів. </a:t>
            </a:r>
          </a:p>
          <a:p>
            <a:pPr indent="457200" algn="just">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Питна вода </a:t>
            </a:r>
            <a:r>
              <a:rPr lang="uk-UA" sz="3200" dirty="0">
                <a:solidFill>
                  <a:srgbClr val="000000"/>
                </a:solidFill>
                <a:effectLst/>
                <a:latin typeface="Times New Roman" panose="02020603050405020304" pitchFamily="18" charset="0"/>
                <a:ea typeface="Times New Roman" panose="02020603050405020304" pitchFamily="18" charset="0"/>
              </a:rPr>
              <a:t>повинна відповідати вимогам останнього видання Настанов ВООЗ щодо якості питної води, або більш жорсткому стандарту. </a:t>
            </a:r>
          </a:p>
          <a:p>
            <a:pPr indent="457200" algn="just">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Непитна вода </a:t>
            </a:r>
            <a:r>
              <a:rPr lang="uk-UA" sz="3200" dirty="0">
                <a:solidFill>
                  <a:srgbClr val="000000"/>
                </a:solidFill>
                <a:effectLst/>
                <a:latin typeface="Times New Roman" panose="02020603050405020304" pitchFamily="18" charset="0"/>
                <a:ea typeface="Times New Roman" panose="02020603050405020304" pitchFamily="18" charset="0"/>
              </a:rPr>
              <a:t>(що використовується, повинна знаходитись в окремій системі. Системи непитної води слід відповідно позначати та не можна з’єднувати з системами питної води або дозволяти вилив у неї.</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162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AFE345-14B7-412A-9542-7BC1632BD11A}"/>
              </a:ext>
            </a:extLst>
          </p:cNvPr>
          <p:cNvSpPr txBox="1"/>
          <p:nvPr/>
        </p:nvSpPr>
        <p:spPr>
          <a:xfrm>
            <a:off x="514904" y="250344"/>
            <a:ext cx="11310151" cy="6185411"/>
          </a:xfrm>
          <a:prstGeom prst="rect">
            <a:avLst/>
          </a:prstGeom>
          <a:noFill/>
        </p:spPr>
        <p:txBody>
          <a:bodyPr wrap="square">
            <a:spAutoFit/>
          </a:bodyPr>
          <a:lstStyle/>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Водопостачання повинне бути достатнім для певних робіт; вода повинне надходити з відповідного джерела. </a:t>
            </a: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Вода, що контактує із продуктами або поверхнями, повинна бути безпечною й достатньої санітарної якості. </a:t>
            </a: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Подача води відповідної температури й під відповідним тиском повинна забезпечуватися у всіх приміщеннях, де вода необхідна для переробки продуктів, для миття  устаткування, посуду й пакувальних матеріалів або для роботи санітарного обладнання для працівників.</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100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7F8AC53-C969-41C4-BF8C-DF37D7A320D7}"/>
              </a:ext>
            </a:extLst>
          </p:cNvPr>
          <p:cNvSpPr txBox="1"/>
          <p:nvPr/>
        </p:nvSpPr>
        <p:spPr>
          <a:xfrm>
            <a:off x="266330" y="301841"/>
            <a:ext cx="11727401" cy="6567504"/>
          </a:xfrm>
          <a:prstGeom prst="rect">
            <a:avLst/>
          </a:prstGeom>
          <a:noFill/>
        </p:spPr>
        <p:txBody>
          <a:bodyPr wrap="square">
            <a:spAutoFit/>
          </a:bodyPr>
          <a:lstStyle/>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Водопровідна  система повинна правильно експлуатуватися для: </a:t>
            </a:r>
            <a:endParaRPr lang="ru-RU" sz="28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1) транспортування достатньої кількості води до необхідних місць на підприємстві;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2) виведення нечистот і рідких відходів з підприємства;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3) запобігання перетворенню в джерело забруднення харчових продуктів, водопостачання, устаткування або посуду, або створення антисанітарних умов;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4) забезпечення адекватного стоку води з підлог, скрізь, де підлоги миються водою або де в процесі виробництва викидається на підлогу вода або інша рідина; </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5) забезпечення відсутності зворотного відтоку або перехресного з'єднання між каналізаційними системами й водопроводом, через який вода подається для використання у виробництві харчових продуктів.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420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53B912-1B09-4B5A-8F3E-19BCF3417137}"/>
              </a:ext>
            </a:extLst>
          </p:cNvPr>
          <p:cNvSpPr txBox="1"/>
          <p:nvPr/>
        </p:nvSpPr>
        <p:spPr>
          <a:xfrm>
            <a:off x="390617" y="204297"/>
            <a:ext cx="11248008" cy="6397136"/>
          </a:xfrm>
          <a:prstGeom prst="rect">
            <a:avLst/>
          </a:prstGeom>
          <a:noFill/>
        </p:spPr>
        <p:txBody>
          <a:bodyPr wrap="square">
            <a:spAutoFit/>
          </a:bodyPr>
          <a:lstStyle/>
          <a:p>
            <a:pPr indent="457200" algn="just">
              <a:lnSpc>
                <a:spcPct val="107000"/>
              </a:lnSpc>
              <a:spcAft>
                <a:spcPts val="800"/>
              </a:spcAft>
            </a:pPr>
            <a:r>
              <a:rPr lang="uk-UA" sz="3000" dirty="0">
                <a:solidFill>
                  <a:srgbClr val="000000"/>
                </a:solidFill>
                <a:effectLst/>
                <a:latin typeface="Times New Roman" panose="02020603050405020304" pitchFamily="18" charset="0"/>
                <a:ea typeface="Times New Roman" panose="02020603050405020304" pitchFamily="18" charset="0"/>
              </a:rPr>
              <a:t>Каналізаційні системи та утилізація відходів слід проектувати та споруджувати таким чином, щоб уникати ризику забруднення харчових продуктів або питної води. Такі технічні засоби слід обладнувати системою належної подачі гарячої та холодної питної води.</a:t>
            </a:r>
            <a:endParaRPr lang="ru-RU" sz="30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000" b="1" dirty="0">
                <a:solidFill>
                  <a:srgbClr val="000000"/>
                </a:solidFill>
                <a:effectLst/>
                <a:latin typeface="Times New Roman" panose="02020603050405020304" pitchFamily="18" charset="0"/>
                <a:ea typeface="Times New Roman" panose="02020603050405020304" pitchFamily="18" charset="0"/>
              </a:rPr>
              <a:t>Технічні  засоби гігієни персоналу повинні включати:</a:t>
            </a:r>
            <a:endParaRPr lang="ru-RU" sz="3000" b="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000" dirty="0">
                <a:solidFill>
                  <a:srgbClr val="000000"/>
                </a:solidFill>
                <a:effectLst/>
                <a:latin typeface="Times New Roman" panose="02020603050405020304" pitchFamily="18" charset="0"/>
                <a:ea typeface="Times New Roman" panose="02020603050405020304" pitchFamily="18" charset="0"/>
              </a:rPr>
              <a:t>належні засоби для гігієнічного миття та сушіння рук, включаючи ванночки для миття та подачу гарячої та холодної води;</a:t>
            </a:r>
            <a:endParaRPr lang="ru-RU" sz="30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000" dirty="0">
                <a:solidFill>
                  <a:srgbClr val="000000"/>
                </a:solidFill>
                <a:effectLst/>
                <a:latin typeface="Times New Roman" panose="02020603050405020304" pitchFamily="18" charset="0"/>
                <a:ea typeface="Times New Roman" panose="02020603050405020304" pitchFamily="18" charset="0"/>
              </a:rPr>
              <a:t>вбиральні належного гігієнічного проектування, що ретельно та систематично прибираються;</a:t>
            </a:r>
            <a:endParaRPr lang="ru-RU" sz="30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000" dirty="0">
                <a:solidFill>
                  <a:srgbClr val="000000"/>
                </a:solidFill>
                <a:effectLst/>
                <a:latin typeface="Times New Roman" panose="02020603050405020304" pitchFamily="18" charset="0"/>
                <a:ea typeface="Times New Roman" panose="02020603050405020304" pitchFamily="18" charset="0"/>
              </a:rPr>
              <a:t>належні роздягальні для персоналу.</a:t>
            </a:r>
            <a:endParaRPr lang="ru-RU" sz="3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7579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FD6346-F5C1-48CD-98DE-2F43B60796C2}"/>
              </a:ext>
            </a:extLst>
          </p:cNvPr>
          <p:cNvSpPr txBox="1"/>
          <p:nvPr/>
        </p:nvSpPr>
        <p:spPr>
          <a:xfrm>
            <a:off x="284085" y="149290"/>
            <a:ext cx="11558727" cy="6687856"/>
          </a:xfrm>
          <a:prstGeom prst="rect">
            <a:avLst/>
          </a:prstGeom>
          <a:noFill/>
        </p:spPr>
        <p:txBody>
          <a:bodyPr wrap="square">
            <a:spAutoFit/>
          </a:bodyPr>
          <a:lstStyle/>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Такі технічні засоби повинні бути зручно розташовані та спроектовані. </a:t>
            </a: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Туалетні кімнати повинні мати природну або механічну вентиляцію, вони не повинні мати прямих виходів до кімнат де здійснюється переробка харчових продуктів.  </a:t>
            </a: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Якщо продукти можуть бути заражені повітряним шляхом, двері в ці приміщення не повинні відкриватися убік приміщень, крім тих випадків, якщо не вжиті альтернативні заходи захисту від такого зараження (подвійні двері або системи позитивного потоку повітря). </a:t>
            </a: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Обладнання для миття рук повинне бути забезпечене проточною водою відповідної температури.</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981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D38093-0A63-4FE7-BBDF-25D168C26964}"/>
              </a:ext>
            </a:extLst>
          </p:cNvPr>
          <p:cNvSpPr txBox="1"/>
          <p:nvPr/>
        </p:nvSpPr>
        <p:spPr>
          <a:xfrm>
            <a:off x="443883" y="213064"/>
            <a:ext cx="11407806" cy="5209631"/>
          </a:xfrm>
          <a:prstGeom prst="rect">
            <a:avLst/>
          </a:prstGeom>
          <a:noFill/>
        </p:spPr>
        <p:txBody>
          <a:bodyPr wrap="square">
            <a:spAutoFit/>
          </a:bodyPr>
          <a:lstStyle/>
          <a:p>
            <a:pPr indent="457200" algn="just">
              <a:lnSpc>
                <a:spcPct val="107000"/>
              </a:lnSpc>
              <a:spcAft>
                <a:spcPts val="800"/>
              </a:spcAft>
            </a:pPr>
            <a:r>
              <a:rPr lang="uk-UA" sz="3200" b="1" dirty="0">
                <a:solidFill>
                  <a:srgbClr val="000000"/>
                </a:solidFill>
                <a:effectLst/>
                <a:latin typeface="Times New Roman" panose="02020603050405020304" pitchFamily="18" charset="0"/>
                <a:ea typeface="Times New Roman" panose="02020603050405020304" pitchFamily="18" charset="0"/>
              </a:rPr>
              <a:t>Слід забезпечувати належні засоби для природного та механічного вентилювання, зокрема, для:</a:t>
            </a:r>
            <a:endParaRPr lang="ru-RU" sz="3200" b="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3200" dirty="0">
                <a:solidFill>
                  <a:srgbClr val="000000"/>
                </a:solidFill>
                <a:effectLst/>
                <a:latin typeface="Times New Roman" panose="02020603050405020304" pitchFamily="18" charset="0"/>
                <a:ea typeface="Times New Roman" panose="02020603050405020304" pitchFamily="18" charset="0"/>
              </a:rPr>
              <a:t>мінімізації забруднення харчових продуктів, що переноситься повітрям, наприклад, через краплі аерозолів та конденсату;</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3200" dirty="0">
                <a:solidFill>
                  <a:srgbClr val="000000"/>
                </a:solidFill>
                <a:effectLst/>
                <a:latin typeface="Times New Roman" panose="02020603050405020304" pitchFamily="18" charset="0"/>
                <a:ea typeface="Times New Roman" panose="02020603050405020304" pitchFamily="18" charset="0"/>
              </a:rPr>
              <a:t>контролювання навколишньої температури;</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3200" dirty="0">
                <a:solidFill>
                  <a:srgbClr val="000000"/>
                </a:solidFill>
                <a:effectLst/>
                <a:latin typeface="Times New Roman" panose="02020603050405020304" pitchFamily="18" charset="0"/>
                <a:ea typeface="Times New Roman" panose="02020603050405020304" pitchFamily="18" charset="0"/>
              </a:rPr>
              <a:t>контролювання запахів, що можуть вплинути на придатність харчових продуктів; </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
            </a:pPr>
            <a:r>
              <a:rPr lang="uk-UA" sz="3200" dirty="0">
                <a:solidFill>
                  <a:srgbClr val="000000"/>
                </a:solidFill>
                <a:effectLst/>
                <a:latin typeface="Times New Roman" panose="02020603050405020304" pitchFamily="18" charset="0"/>
                <a:ea typeface="Times New Roman" panose="02020603050405020304" pitchFamily="18" charset="0"/>
              </a:rPr>
              <a:t>контролювання вологості, коли необхідно, для забезпечення безпечності та придатності харчових продуктів.</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1158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CA42B0-BF27-470A-A277-D27F0C32FBD4}"/>
              </a:ext>
            </a:extLst>
          </p:cNvPr>
          <p:cNvSpPr txBox="1"/>
          <p:nvPr/>
        </p:nvSpPr>
        <p:spPr>
          <a:xfrm>
            <a:off x="275208" y="200478"/>
            <a:ext cx="11611992" cy="5695213"/>
          </a:xfrm>
          <a:prstGeom prst="rect">
            <a:avLst/>
          </a:prstGeom>
          <a:noFill/>
        </p:spPr>
        <p:txBody>
          <a:bodyPr wrap="square">
            <a:spAutoFit/>
          </a:bodyPr>
          <a:lstStyle/>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Повітря  не повинно пересуватися із забруднених зон у чисті. </a:t>
            </a: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Слід забезпечувати належне природне або штучне освітлення для уможливлення гарантування роботи у гігієнічний спосіб. </a:t>
            </a: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Інтенсивність повинна відповідати характеру операції.</a:t>
            </a:r>
          </a:p>
          <a:p>
            <a:pPr marL="457200" indent="-457200" algn="just">
              <a:lnSpc>
                <a:spcPct val="107000"/>
              </a:lnSpc>
              <a:spcAft>
                <a:spcPts val="800"/>
              </a:spcAft>
              <a:buFont typeface="Arial" panose="020B0604020202020204" pitchFamily="34" charset="0"/>
              <a:buChar char="•"/>
            </a:pPr>
            <a:r>
              <a:rPr lang="uk-UA" sz="3600" dirty="0">
                <a:solidFill>
                  <a:srgbClr val="000000"/>
                </a:solidFill>
                <a:effectLst/>
                <a:latin typeface="Times New Roman" panose="02020603050405020304" pitchFamily="18" charset="0"/>
                <a:ea typeface="Times New Roman" panose="02020603050405020304" pitchFamily="18" charset="0"/>
              </a:rPr>
              <a:t>Освітлювальні пристрої повинні  бути захищені для забезпечення відсутності забруднення харчових продуктів осколками. </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106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B9C2CB-AD4D-4D03-8E41-A80493F31BBD}"/>
              </a:ext>
            </a:extLst>
          </p:cNvPr>
          <p:cNvSpPr txBox="1"/>
          <p:nvPr/>
        </p:nvSpPr>
        <p:spPr>
          <a:xfrm>
            <a:off x="363984" y="177554"/>
            <a:ext cx="11620870" cy="4682692"/>
          </a:xfrm>
          <a:prstGeom prst="rect">
            <a:avLst/>
          </a:prstGeom>
          <a:noFill/>
        </p:spPr>
        <p:txBody>
          <a:bodyPr wrap="square">
            <a:spAutoFit/>
          </a:bodyPr>
          <a:lstStyle/>
          <a:p>
            <a:pPr indent="457200" algn="just">
              <a:lnSpc>
                <a:spcPct val="107000"/>
              </a:lnSpc>
              <a:spcAft>
                <a:spcPts val="800"/>
              </a:spcAft>
            </a:pPr>
            <a:r>
              <a:rPr lang="uk-UA" sz="3200" b="1" i="1" dirty="0">
                <a:solidFill>
                  <a:srgbClr val="000000"/>
                </a:solidFill>
                <a:effectLst/>
                <a:latin typeface="Times New Roman" panose="02020603050405020304" pitchFamily="18" charset="0"/>
                <a:ea typeface="Times New Roman" panose="02020603050405020304" pitchFamily="18" charset="0"/>
              </a:rPr>
              <a:t>Технічні засоби для зберігання харчових продуктів повинні бути спроектовані та сконструйовані так, щоб:</a:t>
            </a:r>
            <a:endParaRPr lang="ru-RU" sz="3200" b="1" i="1"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дозволяти належне технічне обслуговування та очищення;</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не допускати проникнення та схованок шкідників;</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робити можливим ефективний захист харчових продуктів від забруднення протягом зберігання;</a:t>
            </a:r>
            <a:endParaRPr lang="ru-RU" sz="3200" dirty="0">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ü"/>
            </a:pPr>
            <a:r>
              <a:rPr lang="uk-UA" sz="3200" dirty="0">
                <a:solidFill>
                  <a:srgbClr val="000000"/>
                </a:solidFill>
                <a:effectLst/>
                <a:latin typeface="Times New Roman" panose="02020603050405020304" pitchFamily="18" charset="0"/>
                <a:ea typeface="Times New Roman" panose="02020603050405020304" pitchFamily="18" charset="0"/>
              </a:rPr>
              <a:t>забезпечувати середовище, що мінімізує псування харчових продуктів.</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531080"/>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1203</Words>
  <Application>Microsoft Office PowerPoint</Application>
  <PresentationFormat>Широкий екран</PresentationFormat>
  <Paragraphs>82</Paragraphs>
  <Slides>18</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18</vt:i4>
      </vt:variant>
    </vt:vector>
  </HeadingPairs>
  <TitlesOfParts>
    <vt:vector size="24" baseType="lpstr">
      <vt:lpstr>Arial</vt:lpstr>
      <vt:lpstr>Calibri</vt:lpstr>
      <vt:lpstr>Calibri Light</vt:lpstr>
      <vt:lpstr>Times New Roman</vt:lpstr>
      <vt:lpstr>Wingdings</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Lenovo</dc:creator>
  <cp:lastModifiedBy>Lenovo</cp:lastModifiedBy>
  <cp:revision>10</cp:revision>
  <dcterms:created xsi:type="dcterms:W3CDTF">2022-12-07T08:58:34Z</dcterms:created>
  <dcterms:modified xsi:type="dcterms:W3CDTF">2023-01-18T12:38:16Z</dcterms:modified>
</cp:coreProperties>
</file>