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68" r:id="rId14"/>
    <p:sldId id="267" r:id="rId15"/>
    <p:sldId id="269" r:id="rId16"/>
    <p:sldId id="270" r:id="rId17"/>
    <p:sldId id="271" r:id="rId18"/>
    <p:sldId id="272" r:id="rId19"/>
    <p:sldId id="273" r:id="rId20"/>
    <p:sldId id="274"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E421B7-1E7E-4527-B06F-994A9BB72E60}"/>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ru-RU"/>
          </a:p>
        </p:txBody>
      </p:sp>
      <p:sp>
        <p:nvSpPr>
          <p:cNvPr id="3" name="Підзаголовок 2">
            <a:extLst>
              <a:ext uri="{FF2B5EF4-FFF2-40B4-BE49-F238E27FC236}">
                <a16:creationId xmlns:a16="http://schemas.microsoft.com/office/drawing/2014/main" id="{BBEEDDED-FF13-40B4-BBD1-E8C49012CA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ru-RU"/>
          </a:p>
        </p:txBody>
      </p:sp>
      <p:sp>
        <p:nvSpPr>
          <p:cNvPr id="4" name="Місце для дати 3">
            <a:extLst>
              <a:ext uri="{FF2B5EF4-FFF2-40B4-BE49-F238E27FC236}">
                <a16:creationId xmlns:a16="http://schemas.microsoft.com/office/drawing/2014/main" id="{896C573A-EAF1-40AD-957E-4136AC0112DF}"/>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A52DF63E-BE8F-4459-B950-043C21EFF207}"/>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86DC341A-6F4D-440A-8BF7-80B14571298A}"/>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1511695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FAFBE-3376-4CD7-8DC3-70A207538FA9}"/>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86D97914-802B-42C1-A31B-59C1E2CBE431}"/>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C1D09015-A995-4E40-AEBE-0CF17C1E4DB4}"/>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B983BC51-E0FE-4391-B9F9-7A28CEE2D24C}"/>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CCD0B11B-E2E5-4365-A460-EBC686DA5BBD}"/>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4048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C201A747-FF8D-462D-961A-2D0D568FBF51}"/>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C5EC61A0-D60D-4156-8432-780802A58ECF}"/>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3AE66CA4-9584-4C7C-A2F1-7399CDEDD128}"/>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5AC8E598-DCC0-44F2-82BC-E8EE87376213}"/>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9197973B-D523-449B-8A62-9E164A2B8E7C}"/>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2013780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A4D1EA-0B3F-4845-9D96-FE69F9D5DA00}"/>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6D561F09-F5DF-4DD0-96DB-FC64A7ECED0B}"/>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19B46E44-CB57-463D-88CA-9F68630CEA75}"/>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A002EF5F-4743-4D0D-BDA9-AFB869B96169}"/>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C5465836-B64D-4A27-890E-0555209DAB64}"/>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157808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70149B-8035-4F71-8574-B3148C4EFC30}"/>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092FA01B-FD47-42BE-BE45-A1CAC857B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6868E242-7294-4460-96C6-DA54B319918C}"/>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5743F3D3-98C0-4BC7-BBDA-EF9E8EDB597B}"/>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38C4AFA5-9A5E-4E4F-9BD7-221DED15AE05}"/>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148164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89ED5F-E552-4C9B-9CED-39005B0E5975}"/>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BAF0F127-4B14-4992-BE69-2AADE95FBBD8}"/>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вмісту 3">
            <a:extLst>
              <a:ext uri="{FF2B5EF4-FFF2-40B4-BE49-F238E27FC236}">
                <a16:creationId xmlns:a16="http://schemas.microsoft.com/office/drawing/2014/main" id="{C9A3B6AA-9C2F-4FEA-A40D-19E1E0F264C8}"/>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дати 4">
            <a:extLst>
              <a:ext uri="{FF2B5EF4-FFF2-40B4-BE49-F238E27FC236}">
                <a16:creationId xmlns:a16="http://schemas.microsoft.com/office/drawing/2014/main" id="{977D8195-A29C-4EEE-9193-F9864213932B}"/>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ECA47CA5-FAC6-44D0-AB71-54DB69DB8778}"/>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747AA230-ECA7-4538-A74C-6379C6AB288B}"/>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182981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9B7FE8-6107-435E-9EB0-40552723411B}"/>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C7FD216C-67AB-4A26-AEB9-63DD0472C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59D1EB7C-6191-4DB9-A48C-F8AF39879BCD}"/>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тексту 4">
            <a:extLst>
              <a:ext uri="{FF2B5EF4-FFF2-40B4-BE49-F238E27FC236}">
                <a16:creationId xmlns:a16="http://schemas.microsoft.com/office/drawing/2014/main" id="{C1569182-1C60-41D0-9D19-D3E0D98004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C58C9381-5BDC-4E7A-9DAE-B29E2785F6CE}"/>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7" name="Місце для дати 6">
            <a:extLst>
              <a:ext uri="{FF2B5EF4-FFF2-40B4-BE49-F238E27FC236}">
                <a16:creationId xmlns:a16="http://schemas.microsoft.com/office/drawing/2014/main" id="{F237C8D9-F183-4059-A380-7E9230690F29}"/>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8" name="Місце для нижнього колонтитула 7">
            <a:extLst>
              <a:ext uri="{FF2B5EF4-FFF2-40B4-BE49-F238E27FC236}">
                <a16:creationId xmlns:a16="http://schemas.microsoft.com/office/drawing/2014/main" id="{55020C5F-1113-462F-B512-505DE6B8FA64}"/>
              </a:ext>
            </a:extLst>
          </p:cNvPr>
          <p:cNvSpPr>
            <a:spLocks noGrp="1"/>
          </p:cNvSpPr>
          <p:nvPr>
            <p:ph type="ftr" sz="quarter" idx="11"/>
          </p:nvPr>
        </p:nvSpPr>
        <p:spPr/>
        <p:txBody>
          <a:bodyPr/>
          <a:lstStyle/>
          <a:p>
            <a:endParaRPr lang="ru-RU"/>
          </a:p>
        </p:txBody>
      </p:sp>
      <p:sp>
        <p:nvSpPr>
          <p:cNvPr id="9" name="Місце для номера слайда 8">
            <a:extLst>
              <a:ext uri="{FF2B5EF4-FFF2-40B4-BE49-F238E27FC236}">
                <a16:creationId xmlns:a16="http://schemas.microsoft.com/office/drawing/2014/main" id="{04B3CCE9-5DA0-48A5-BD59-9BC0CBB68B6C}"/>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213541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872361-561C-40A6-8B2F-6249A4BEDC48}"/>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дати 2">
            <a:extLst>
              <a:ext uri="{FF2B5EF4-FFF2-40B4-BE49-F238E27FC236}">
                <a16:creationId xmlns:a16="http://schemas.microsoft.com/office/drawing/2014/main" id="{FC3C7038-0A44-4D23-97F2-C7ACB5E18DA1}"/>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4" name="Місце для нижнього колонтитула 3">
            <a:extLst>
              <a:ext uri="{FF2B5EF4-FFF2-40B4-BE49-F238E27FC236}">
                <a16:creationId xmlns:a16="http://schemas.microsoft.com/office/drawing/2014/main" id="{65D12418-0811-4848-AF35-368310C9C121}"/>
              </a:ext>
            </a:extLst>
          </p:cNvPr>
          <p:cNvSpPr>
            <a:spLocks noGrp="1"/>
          </p:cNvSpPr>
          <p:nvPr>
            <p:ph type="ftr" sz="quarter" idx="11"/>
          </p:nvPr>
        </p:nvSpPr>
        <p:spPr/>
        <p:txBody>
          <a:bodyPr/>
          <a:lstStyle/>
          <a:p>
            <a:endParaRPr lang="ru-RU"/>
          </a:p>
        </p:txBody>
      </p:sp>
      <p:sp>
        <p:nvSpPr>
          <p:cNvPr id="5" name="Місце для номера слайда 4">
            <a:extLst>
              <a:ext uri="{FF2B5EF4-FFF2-40B4-BE49-F238E27FC236}">
                <a16:creationId xmlns:a16="http://schemas.microsoft.com/office/drawing/2014/main" id="{42123974-D294-4076-930F-3C6F60A5CE62}"/>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140453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4BC49DE2-BA82-4B44-8A74-E082A705CFE3}"/>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3" name="Місце для нижнього колонтитула 2">
            <a:extLst>
              <a:ext uri="{FF2B5EF4-FFF2-40B4-BE49-F238E27FC236}">
                <a16:creationId xmlns:a16="http://schemas.microsoft.com/office/drawing/2014/main" id="{D4C3EEFE-7AC3-47B4-93A2-F4794ECF75A2}"/>
              </a:ext>
            </a:extLst>
          </p:cNvPr>
          <p:cNvSpPr>
            <a:spLocks noGrp="1"/>
          </p:cNvSpPr>
          <p:nvPr>
            <p:ph type="ftr" sz="quarter" idx="11"/>
          </p:nvPr>
        </p:nvSpPr>
        <p:spPr/>
        <p:txBody>
          <a:bodyPr/>
          <a:lstStyle/>
          <a:p>
            <a:endParaRPr lang="ru-RU"/>
          </a:p>
        </p:txBody>
      </p:sp>
      <p:sp>
        <p:nvSpPr>
          <p:cNvPr id="4" name="Місце для номера слайда 3">
            <a:extLst>
              <a:ext uri="{FF2B5EF4-FFF2-40B4-BE49-F238E27FC236}">
                <a16:creationId xmlns:a16="http://schemas.microsoft.com/office/drawing/2014/main" id="{9AE1B40F-2CD0-4B0A-B1FA-D47488369034}"/>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248586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C30607-6DC8-4347-AE1F-64078B13C538}"/>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1DC68906-C55A-483C-AE85-D8C2C3F826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тексту 3">
            <a:extLst>
              <a:ext uri="{FF2B5EF4-FFF2-40B4-BE49-F238E27FC236}">
                <a16:creationId xmlns:a16="http://schemas.microsoft.com/office/drawing/2014/main" id="{1FE364C2-E6E1-4B11-B31B-3FFEE94133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D525F9D0-FEC0-4968-9BF5-D449DC6BFD9B}"/>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F4C7BBAF-D1F0-490A-A58E-C43D889B22E4}"/>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ABADBA69-B923-45FA-802A-4AC65D7C3056}"/>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405384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397F0D-4BC3-4D58-B8B3-FB445692D98A}"/>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зображення 2">
            <a:extLst>
              <a:ext uri="{FF2B5EF4-FFF2-40B4-BE49-F238E27FC236}">
                <a16:creationId xmlns:a16="http://schemas.microsoft.com/office/drawing/2014/main" id="{5CAADEF0-CE7A-4A12-A6E7-9C355C000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a:extLst>
              <a:ext uri="{FF2B5EF4-FFF2-40B4-BE49-F238E27FC236}">
                <a16:creationId xmlns:a16="http://schemas.microsoft.com/office/drawing/2014/main" id="{F419192B-11C9-47D2-A77B-D3246A380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5153428-07DA-4089-84CB-9E0BF74422DF}"/>
              </a:ext>
            </a:extLst>
          </p:cNvPr>
          <p:cNvSpPr>
            <a:spLocks noGrp="1"/>
          </p:cNvSpPr>
          <p:nvPr>
            <p:ph type="dt" sz="half" idx="10"/>
          </p:nvPr>
        </p:nvSpPr>
        <p:spPr/>
        <p:txBody>
          <a:bodyPr/>
          <a:lstStyle/>
          <a:p>
            <a:fld id="{7E74D052-CC4A-4E4F-9F83-953A12B9AF88}"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AB877A82-17B4-41A4-B330-ECF437B72776}"/>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BDEFE270-FD0D-45A7-AE58-29A9984D540C}"/>
              </a:ext>
            </a:extLst>
          </p:cNvPr>
          <p:cNvSpPr>
            <a:spLocks noGrp="1"/>
          </p:cNvSpPr>
          <p:nvPr>
            <p:ph type="sldNum" sz="quarter" idx="12"/>
          </p:nvPr>
        </p:nvSpPr>
        <p:spPr/>
        <p:txBody>
          <a:bodyPr/>
          <a:lstStyle/>
          <a:p>
            <a:fld id="{61BA9778-50FC-497B-84AC-8ADE8F940DCC}" type="slidenum">
              <a:rPr lang="ru-RU" smtClean="0"/>
              <a:t>‹№›</a:t>
            </a:fld>
            <a:endParaRPr lang="ru-RU"/>
          </a:p>
        </p:txBody>
      </p:sp>
    </p:spTree>
    <p:extLst>
      <p:ext uri="{BB962C8B-B14F-4D97-AF65-F5344CB8AC3E}">
        <p14:creationId xmlns:p14="http://schemas.microsoft.com/office/powerpoint/2010/main" val="131754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F077201-94A3-4892-8C56-D47A706D91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890D177A-D839-46B8-946D-42DFD39BCF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A8E67845-21F6-44CC-AF39-F235C34FC2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4D052-CC4A-4E4F-9F83-953A12B9AF88}"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A52C7999-0CDC-46DE-A1F7-3A0C138D93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a:extLst>
              <a:ext uri="{FF2B5EF4-FFF2-40B4-BE49-F238E27FC236}">
                <a16:creationId xmlns:a16="http://schemas.microsoft.com/office/drawing/2014/main" id="{569870E8-A360-42EA-B267-9E741918E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A9778-50FC-497B-84AC-8ADE8F940DCC}" type="slidenum">
              <a:rPr lang="ru-RU" smtClean="0"/>
              <a:t>‹№›</a:t>
            </a:fld>
            <a:endParaRPr lang="ru-RU"/>
          </a:p>
        </p:txBody>
      </p:sp>
    </p:spTree>
    <p:extLst>
      <p:ext uri="{BB962C8B-B14F-4D97-AF65-F5344CB8AC3E}">
        <p14:creationId xmlns:p14="http://schemas.microsoft.com/office/powerpoint/2010/main" val="665893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67502C-678E-46EC-BECE-587BADB57D69}"/>
              </a:ext>
            </a:extLst>
          </p:cNvPr>
          <p:cNvSpPr txBox="1"/>
          <p:nvPr/>
        </p:nvSpPr>
        <p:spPr>
          <a:xfrm>
            <a:off x="887767" y="861134"/>
            <a:ext cx="10608815" cy="3950569"/>
          </a:xfrm>
          <a:prstGeom prst="rect">
            <a:avLst/>
          </a:prstGeom>
          <a:noFill/>
        </p:spPr>
        <p:txBody>
          <a:bodyPr wrap="square">
            <a:spAutoFit/>
          </a:bodyPr>
          <a:lstStyle/>
          <a:p>
            <a:pPr indent="457200" algn="ctr">
              <a:lnSpc>
                <a:spcPct val="107000"/>
              </a:lnSpc>
              <a:spcAft>
                <a:spcPts val="800"/>
              </a:spcAft>
            </a:pPr>
            <a:r>
              <a:rPr lang="uk-UA" sz="3200" i="1" dirty="0">
                <a:solidFill>
                  <a:srgbClr val="000000"/>
                </a:solidFill>
                <a:effectLst/>
                <a:latin typeface="Times New Roman" panose="02020603050405020304" pitchFamily="18" charset="0"/>
                <a:ea typeface="Times New Roman" panose="02020603050405020304" pitchFamily="18" charset="0"/>
              </a:rPr>
              <a:t>Практичне заняття № 4</a:t>
            </a:r>
            <a:endParaRPr lang="ru-RU" sz="3200" dirty="0">
              <a:effectLst/>
              <a:latin typeface="Times New Roman" panose="02020603050405020304" pitchFamily="18" charset="0"/>
              <a:ea typeface="Times New Roman" panose="02020603050405020304" pitchFamily="18" charset="0"/>
            </a:endParaRPr>
          </a:p>
          <a:p>
            <a:pPr indent="457200" algn="ctr">
              <a:lnSpc>
                <a:spcPct val="107000"/>
              </a:lnSpc>
              <a:spcAft>
                <a:spcPts val="800"/>
              </a:spcAft>
            </a:pPr>
            <a:r>
              <a:rPr lang="ru-RU" sz="3200" b="1" dirty="0">
                <a:solidFill>
                  <a:srgbClr val="000000"/>
                </a:solidFill>
                <a:effectLst/>
                <a:latin typeface="Times New Roman" panose="02020603050405020304" pitchFamily="18" charset="0"/>
                <a:ea typeface="Times New Roman" panose="02020603050405020304" pitchFamily="18" charset="0"/>
              </a:rPr>
              <a:t>ЗАБЕЗПЕЧЕННЯ КОНТРОЛЮ ЗА БЕЗПЕЧНІСТЮ ТА ЯКІСТЮ ПРОДОВОЛЬЧОЇ СИРОВИНИ ТА ХАРЧОВИХ ПРОДУКТІВ.</a:t>
            </a:r>
          </a:p>
          <a:p>
            <a:pPr indent="457200" algn="ctr">
              <a:lnSpc>
                <a:spcPct val="107000"/>
              </a:lnSpc>
              <a:spcAft>
                <a:spcPts val="800"/>
              </a:spcAft>
            </a:pPr>
            <a:r>
              <a:rPr lang="uk-UA" sz="3200" b="1" dirty="0">
                <a:solidFill>
                  <a:srgbClr val="000000"/>
                </a:solidFill>
                <a:effectLst/>
                <a:latin typeface="Times New Roman" panose="02020603050405020304" pitchFamily="18" charset="0"/>
                <a:ea typeface="Times New Roman" panose="02020603050405020304" pitchFamily="18" charset="0"/>
              </a:rPr>
              <a:t>МЕТОДОЛОГІЯ ВПРОВАДЖЕННЯ СИСТЕМИ НАССР НА ПІДПРИЄМСТВАХ З ВИРОБНИЦТВА ХАРЧОВИХ ПРОДУКТІВ</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947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955D1E-B4B7-400A-84B2-F8E862765239}"/>
              </a:ext>
            </a:extLst>
          </p:cNvPr>
          <p:cNvSpPr txBox="1"/>
          <p:nvPr/>
        </p:nvSpPr>
        <p:spPr>
          <a:xfrm>
            <a:off x="621437" y="257452"/>
            <a:ext cx="11150353" cy="5387437"/>
          </a:xfrm>
          <a:prstGeom prst="rect">
            <a:avLst/>
          </a:prstGeom>
          <a:noFill/>
        </p:spPr>
        <p:txBody>
          <a:bodyPr wrap="square">
            <a:spAutoFit/>
          </a:bodyPr>
          <a:lstStyle/>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Робоча група HACCP  повинна встановити відповідні заходи контролю відповідно до кожної значної небезпеки, та надати докази для підтвердження їх ефективності; вона повинна визначити відповідне співвідношення між значними небезпечними факторами та заходами контролю та враховувати умови, коли один контрольний захід контролює кілька значних небезпек або кілька контрольних заходів контролюють одну значну небезпеку. </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9952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9959EA-74CC-4187-8652-89E546DD808D}"/>
              </a:ext>
            </a:extLst>
          </p:cNvPr>
          <p:cNvSpPr txBox="1"/>
          <p:nvPr/>
        </p:nvSpPr>
        <p:spPr>
          <a:xfrm>
            <a:off x="585925" y="337351"/>
            <a:ext cx="11159231" cy="5419625"/>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Процедура захисту харчових продуктів від стороннього втручання повинна бути встановлена як контрольний захід , якщо йдеться про значну небезпеку, спричинену навмисним пошкодженням чи забрудненням. </a:t>
            </a:r>
          </a:p>
          <a:p>
            <a:pPr marL="457200" indent="-4572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Якщо йдеться про зміну в операціях, слід провести відповідні зміни та </a:t>
            </a:r>
            <a:r>
              <a:rPr lang="uk-UA" sz="4000" dirty="0" err="1">
                <a:solidFill>
                  <a:srgbClr val="000000"/>
                </a:solidFill>
                <a:effectLst/>
                <a:latin typeface="Times New Roman" panose="02020603050405020304" pitchFamily="18" charset="0"/>
                <a:ea typeface="Times New Roman" panose="02020603050405020304" pitchFamily="18" charset="0"/>
              </a:rPr>
              <a:t>внести</a:t>
            </a:r>
            <a:r>
              <a:rPr lang="uk-UA" sz="4000" dirty="0">
                <a:solidFill>
                  <a:srgbClr val="000000"/>
                </a:solidFill>
                <a:effectLst/>
                <a:latin typeface="Times New Roman" panose="02020603050405020304" pitchFamily="18" charset="0"/>
                <a:ea typeface="Times New Roman" panose="02020603050405020304" pitchFamily="18" charset="0"/>
              </a:rPr>
              <a:t> їх до схеми технологічного процесу. </a:t>
            </a:r>
          </a:p>
        </p:txBody>
      </p:sp>
    </p:spTree>
    <p:extLst>
      <p:ext uri="{BB962C8B-B14F-4D97-AF65-F5344CB8AC3E}">
        <p14:creationId xmlns:p14="http://schemas.microsoft.com/office/powerpoint/2010/main" val="363357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38CDA8-5260-439C-A58C-F07B25458FE2}"/>
              </a:ext>
            </a:extLst>
          </p:cNvPr>
          <p:cNvSpPr txBox="1"/>
          <p:nvPr/>
        </p:nvSpPr>
        <p:spPr>
          <a:xfrm>
            <a:off x="363983" y="346228"/>
            <a:ext cx="11292397" cy="5317033"/>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У разі, якщо ефективні заходи контролю щодо певної значної небезпеки не можуть бути встановлені в існуючих технічних умовах, підприємство повинне спланувати та здійснити необхідне технічне оновлення та змінити процес, продукт (включаючи сировину) чи цільове призначення, якщо це необхідно, до встановлення ефективних заходів контролю.</a:t>
            </a:r>
            <a:endParaRPr lang="ru-RU"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063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5443BE-8363-435E-81D4-5662E691732F}"/>
              </a:ext>
            </a:extLst>
          </p:cNvPr>
          <p:cNvSpPr txBox="1"/>
          <p:nvPr/>
        </p:nvSpPr>
        <p:spPr>
          <a:xfrm>
            <a:off x="363984" y="301841"/>
            <a:ext cx="11416684" cy="5522217"/>
          </a:xfrm>
          <a:prstGeom prst="rect">
            <a:avLst/>
          </a:prstGeom>
          <a:noFill/>
        </p:spPr>
        <p:txBody>
          <a:bodyPr wrap="square">
            <a:spAutoFit/>
          </a:bodyPr>
          <a:lstStyle/>
          <a:p>
            <a:pPr marL="571500" indent="-5715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Усі встановлені заходи контролю повинні бути затверджені. </a:t>
            </a:r>
          </a:p>
          <a:p>
            <a:pPr marL="571500" indent="-5715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Якщо ефективність заходів контролю зазначала змін, такі заходи повинні бути переглянуті, оновлені, удосконалені та потім ще раз затверджені.</a:t>
            </a:r>
            <a:endParaRPr lang="ru-RU" sz="4000" dirty="0">
              <a:effectLst/>
              <a:latin typeface="Times New Roman" panose="02020603050405020304" pitchFamily="18" charset="0"/>
              <a:ea typeface="Times New Roman" panose="02020603050405020304" pitchFamily="18" charset="0"/>
            </a:endParaRPr>
          </a:p>
          <a:p>
            <a:pPr marL="571500" indent="-5715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Встановлені критерії та документ щодо заходів контролю повинні зберігатися.</a:t>
            </a:r>
            <a:endParaRPr lang="ru-RU"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2042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500B93-8D58-4DC2-8E9B-DE381C09F4B7}"/>
              </a:ext>
            </a:extLst>
          </p:cNvPr>
          <p:cNvSpPr txBox="1"/>
          <p:nvPr/>
        </p:nvSpPr>
        <p:spPr>
          <a:xfrm>
            <a:off x="408373" y="390617"/>
            <a:ext cx="11292395" cy="5633978"/>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На підприємстві повинна бути встановлена процедура перевірки та затвердження плану НАССР з метою перевірки цілісності, придатності та ефективності плану НАССР.</a:t>
            </a:r>
          </a:p>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Процедура затвердження повинна включати перевірку ефективності для всіх елементів плану НАССР. </a:t>
            </a:r>
          </a:p>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Затвердження проводиться до впровадження або після внесення змін у план НАССР. </a:t>
            </a:r>
          </a:p>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Процедура перевірки повинна включати: критерії, метод, частоту, персонал, зміст, результат, міру та записи щодо верифікації.</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685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EDE8BE-9AF2-49AE-9EAD-98ADA19AD0B4}"/>
              </a:ext>
            </a:extLst>
          </p:cNvPr>
          <p:cNvSpPr txBox="1"/>
          <p:nvPr/>
        </p:nvSpPr>
        <p:spPr>
          <a:xfrm>
            <a:off x="674703" y="488272"/>
            <a:ext cx="10955045" cy="5955733"/>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q"/>
            </a:pPr>
            <a:r>
              <a:rPr lang="uk-UA" sz="3200" dirty="0">
                <a:solidFill>
                  <a:srgbClr val="000000"/>
                </a:solidFill>
                <a:effectLst/>
                <a:latin typeface="Times New Roman" panose="02020603050405020304" pitchFamily="18" charset="0"/>
                <a:ea typeface="Times New Roman" panose="02020603050405020304" pitchFamily="18" charset="0"/>
              </a:rPr>
              <a:t>Повинен проводитись моніторинг контролю за записами щодо калібрування обладнання; у разі необхідності проводити технічну перевірку необхідного обладнання та запроваджувати кваліфікований контроль, надавати звіт щодо технічної перевірки.</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q"/>
            </a:pPr>
            <a:r>
              <a:rPr lang="uk-UA" sz="3200" dirty="0">
                <a:solidFill>
                  <a:srgbClr val="000000"/>
                </a:solidFill>
                <a:effectLst/>
                <a:latin typeface="Times New Roman" panose="02020603050405020304" pitchFamily="18" charset="0"/>
                <a:ea typeface="Times New Roman" panose="02020603050405020304" pitchFamily="18" charset="0"/>
              </a:rPr>
              <a:t>Результат перевірки повинен бути винесені на огляд керівництва, щоб забезпечити належне врахування даних та сприянню постійному вдосконаленню всієї системи НАССР; якщо результат верифікації не відповідає вимогам, вживаються коригувальні заходи, а потім перевірка повторюється.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4669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F65CD9-FF26-4A8B-AFF9-831203A30727}"/>
              </a:ext>
            </a:extLst>
          </p:cNvPr>
          <p:cNvSpPr txBox="1"/>
          <p:nvPr/>
        </p:nvSpPr>
        <p:spPr>
          <a:xfrm>
            <a:off x="275208" y="115410"/>
            <a:ext cx="11194742" cy="6499921"/>
          </a:xfrm>
          <a:prstGeom prst="rect">
            <a:avLst/>
          </a:prstGeom>
          <a:noFill/>
        </p:spPr>
        <p:txBody>
          <a:bodyPr wrap="square">
            <a:spAutoFit/>
          </a:bodyPr>
          <a:lstStyle/>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Записи щодо плану НАССР повинні містити відповідну інформацію:</a:t>
            </a:r>
            <a:endParaRPr lang="ru-RU" sz="2800" i="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dirty="0">
                <a:solidFill>
                  <a:srgbClr val="000000"/>
                </a:solidFill>
                <a:effectLst/>
                <a:latin typeface="Times New Roman" panose="02020603050405020304" pitchFamily="18" charset="0"/>
                <a:ea typeface="Times New Roman" panose="02020603050405020304" pitchFamily="18" charset="0"/>
              </a:rPr>
              <a:t>а) запис щодо опису продукту: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назва</a:t>
            </a:r>
            <a:r>
              <a:rPr lang="uk-UA" sz="2400" b="1" dirty="0">
                <a:solidFill>
                  <a:srgbClr val="000000"/>
                </a:solidFill>
                <a:effectLst/>
                <a:latin typeface="Times New Roman" panose="02020603050405020304" pitchFamily="18" charset="0"/>
                <a:ea typeface="Times New Roman" panose="02020603050405020304" pitchFamily="18" charset="0"/>
              </a:rPr>
              <a:t> </a:t>
            </a:r>
            <a:r>
              <a:rPr lang="uk-UA" sz="2400" dirty="0">
                <a:solidFill>
                  <a:srgbClr val="000000"/>
                </a:solidFill>
                <a:effectLst/>
                <a:latin typeface="Times New Roman" panose="02020603050405020304" pitchFamily="18" charset="0"/>
                <a:ea typeface="Times New Roman" panose="02020603050405020304" pitchFamily="18" charset="0"/>
              </a:rPr>
              <a:t>та адреса підприємства;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тип обробки;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тип,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назва,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дозування та характеристика продукту;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цільове призначення та споживач;</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спосіб використання (або вживання);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тип упаковки;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умови зберігання та гарантійний термін;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інструкція щодо етикетки;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маркетингові та транспортні вимоги.</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0072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6089E3-B2B3-40E8-94FE-50B8CC08AC1F}"/>
              </a:ext>
            </a:extLst>
          </p:cNvPr>
          <p:cNvSpPr txBox="1"/>
          <p:nvPr/>
        </p:nvSpPr>
        <p:spPr>
          <a:xfrm>
            <a:off x="284085" y="186430"/>
            <a:ext cx="11416684" cy="6434069"/>
          </a:xfrm>
          <a:prstGeom prst="rect">
            <a:avLst/>
          </a:prstGeom>
          <a:noFill/>
        </p:spPr>
        <p:txBody>
          <a:bodyPr wrap="square">
            <a:spAutoFit/>
          </a:bodyPr>
          <a:lstStyle/>
          <a:p>
            <a:pPr indent="457200" algn="just">
              <a:lnSpc>
                <a:spcPct val="107000"/>
              </a:lnSpc>
              <a:spcAft>
                <a:spcPts val="800"/>
              </a:spcAft>
            </a:pPr>
            <a:r>
              <a:rPr lang="uk-UA" sz="2400" b="1" dirty="0">
                <a:solidFill>
                  <a:srgbClr val="000000"/>
                </a:solidFill>
                <a:effectLst/>
                <a:latin typeface="Times New Roman" panose="02020603050405020304" pitchFamily="18" charset="0"/>
                <a:ea typeface="Times New Roman" panose="02020603050405020304" pitchFamily="18" charset="0"/>
              </a:rPr>
              <a:t>б) запис щодо моніторингу: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назва та адреса підприємства;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назва продукту;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дата </a:t>
            </a:r>
            <a:r>
              <a:rPr lang="uk-UA" sz="2400" dirty="0" err="1">
                <a:solidFill>
                  <a:srgbClr val="000000"/>
                </a:solidFill>
                <a:effectLst/>
                <a:latin typeface="Times New Roman" panose="02020603050405020304" pitchFamily="18" charset="0"/>
                <a:ea typeface="Times New Roman" panose="02020603050405020304" pitchFamily="18" charset="0"/>
              </a:rPr>
              <a:t>обробки;технологічна</a:t>
            </a:r>
            <a:r>
              <a:rPr lang="uk-UA" sz="2400" dirty="0">
                <a:solidFill>
                  <a:srgbClr val="000000"/>
                </a:solidFill>
                <a:effectLst/>
                <a:latin typeface="Times New Roman" panose="02020603050405020304" pitchFamily="18" charset="0"/>
                <a:ea typeface="Times New Roman" panose="02020603050405020304" pitchFamily="18" charset="0"/>
              </a:rPr>
              <a:t> процедура;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ККТ;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значна небезпека;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гранична межа (операційна межа);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контрольний захід;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метод та частота моніторингу;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фактично виміряний або спостережуваний результат;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підпису персоналу що проводив моніторинг;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дата моніторингу;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підпис щодо перегляду та дата внесення запису щодо моніторингу.</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6699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421D3A-DC2B-4A92-A4FF-8D6E61616475}"/>
              </a:ext>
            </a:extLst>
          </p:cNvPr>
          <p:cNvSpPr txBox="1"/>
          <p:nvPr/>
        </p:nvSpPr>
        <p:spPr>
          <a:xfrm>
            <a:off x="399495" y="275208"/>
            <a:ext cx="11469950" cy="5335948"/>
          </a:xfrm>
          <a:prstGeom prst="rect">
            <a:avLst/>
          </a:prstGeom>
          <a:noFill/>
        </p:spPr>
        <p:txBody>
          <a:bodyPr wrap="square">
            <a:spAutoFit/>
          </a:bodyPr>
          <a:lstStyle/>
          <a:p>
            <a:pPr indent="457200" algn="just">
              <a:lnSpc>
                <a:spcPct val="107000"/>
              </a:lnSpc>
              <a:spcAft>
                <a:spcPts val="800"/>
              </a:spcAft>
            </a:pPr>
            <a:r>
              <a:rPr lang="uk-UA" sz="2400" b="1" dirty="0">
                <a:solidFill>
                  <a:srgbClr val="000000"/>
                </a:solidFill>
                <a:effectLst/>
                <a:latin typeface="Times New Roman" panose="02020603050405020304" pitchFamily="18" charset="0"/>
                <a:ea typeface="Times New Roman" panose="02020603050405020304" pitchFamily="18" charset="0"/>
              </a:rPr>
              <a:t>в)  запис щодо коригування:</a:t>
            </a:r>
            <a:r>
              <a:rPr lang="uk-UA" sz="2400" dirty="0">
                <a:solidFill>
                  <a:srgbClr val="000000"/>
                </a:solidFill>
                <a:effectLst/>
                <a:latin typeface="Times New Roman" panose="02020603050405020304" pitchFamily="18" charset="0"/>
                <a:ea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назва та адреса підприємства;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назва продукту;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дата обробки;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опис та причина відхилення;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коригувальний захід та результат;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партія, місце для ізолювання, метод оцінки та </a:t>
            </a:r>
            <a:r>
              <a:rPr lang="uk-UA" sz="2400" dirty="0" err="1">
                <a:solidFill>
                  <a:srgbClr val="000000"/>
                </a:solidFill>
                <a:effectLst/>
                <a:latin typeface="Times New Roman" panose="02020603050405020304" pitchFamily="18" charset="0"/>
                <a:ea typeface="Times New Roman" panose="02020603050405020304" pitchFamily="18" charset="0"/>
              </a:rPr>
              <a:t>результат,а</a:t>
            </a:r>
            <a:r>
              <a:rPr lang="uk-UA" sz="2400" dirty="0">
                <a:solidFill>
                  <a:srgbClr val="000000"/>
                </a:solidFill>
                <a:effectLst/>
                <a:latin typeface="Times New Roman" panose="02020603050405020304" pitchFamily="18" charset="0"/>
                <a:ea typeface="Times New Roman" panose="02020603050405020304" pitchFamily="18" charset="0"/>
              </a:rPr>
              <a:t> також остаточна утилізація ураженого продукту;</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підпис персоналу, що проводив коригування;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дата коригування; </a:t>
            </a:r>
          </a:p>
          <a:p>
            <a:pPr marL="342900" indent="-342900" algn="just">
              <a:lnSpc>
                <a:spcPct val="107000"/>
              </a:lnSpc>
              <a:spcAft>
                <a:spcPts val="800"/>
              </a:spcAft>
              <a:buFont typeface="Arial" panose="020B0604020202020204" pitchFamily="34" charset="0"/>
              <a:buChar char="•"/>
            </a:pPr>
            <a:r>
              <a:rPr lang="uk-UA" sz="2400" dirty="0">
                <a:solidFill>
                  <a:srgbClr val="000000"/>
                </a:solidFill>
                <a:effectLst/>
                <a:latin typeface="Times New Roman" panose="02020603050405020304" pitchFamily="18" charset="0"/>
                <a:ea typeface="Times New Roman" panose="02020603050405020304" pitchFamily="18" charset="0"/>
              </a:rPr>
              <a:t>підпис щодо перегляду та дата внесення запису щодо коригування.</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3119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1F7A6A-ABE3-4A33-AE25-8F7037EF877A}"/>
              </a:ext>
            </a:extLst>
          </p:cNvPr>
          <p:cNvSpPr txBox="1"/>
          <p:nvPr/>
        </p:nvSpPr>
        <p:spPr>
          <a:xfrm>
            <a:off x="665824" y="292963"/>
            <a:ext cx="11061577" cy="4897238"/>
          </a:xfrm>
          <a:prstGeom prst="rect">
            <a:avLst/>
          </a:prstGeom>
          <a:noFill/>
        </p:spPr>
        <p:txBody>
          <a:bodyPr wrap="square">
            <a:spAutoFit/>
          </a:bodyPr>
          <a:lstStyle/>
          <a:p>
            <a:pPr indent="457200" algn="just">
              <a:lnSpc>
                <a:spcPct val="107000"/>
              </a:lnSpc>
              <a:spcAft>
                <a:spcPts val="800"/>
              </a:spcAft>
            </a:pPr>
            <a:r>
              <a:rPr lang="uk-UA" sz="3600" b="1" dirty="0">
                <a:solidFill>
                  <a:srgbClr val="000000"/>
                </a:solidFill>
                <a:effectLst/>
                <a:latin typeface="Times New Roman" panose="02020603050405020304" pitchFamily="18" charset="0"/>
                <a:ea typeface="Times New Roman" panose="02020603050405020304" pitchFamily="18" charset="0"/>
              </a:rPr>
              <a:t>г) повинні вестись належні записи щодо плану НАССР. </a:t>
            </a: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Наприклад, основні записи, необхідні для </a:t>
            </a:r>
            <a:r>
              <a:rPr lang="uk-UA" sz="3600" dirty="0" err="1">
                <a:solidFill>
                  <a:srgbClr val="000000"/>
                </a:solidFill>
                <a:effectLst/>
                <a:latin typeface="Times New Roman" panose="02020603050405020304" pitchFamily="18" charset="0"/>
                <a:ea typeface="Times New Roman" panose="02020603050405020304" pitchFamily="18" charset="0"/>
              </a:rPr>
              <a:t>верифікаційної</a:t>
            </a:r>
            <a:r>
              <a:rPr lang="uk-UA" sz="3600" dirty="0">
                <a:solidFill>
                  <a:srgbClr val="000000"/>
                </a:solidFill>
                <a:effectLst/>
                <a:latin typeface="Times New Roman" panose="02020603050405020304" pitchFamily="18" charset="0"/>
                <a:ea typeface="Times New Roman" panose="02020603050405020304" pitchFamily="18" charset="0"/>
              </a:rPr>
              <a:t> діяльності - це запис про внесення змін до плану НАССР, періодичне  інспектування напівфабрикату та готового продукту, запис щодо моніторингу ККТ, запис щодо коригування ККТ та запис щодо верифікації ділянки ККТ.</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020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929A91-CB5E-4AEE-82BA-3BC7BA284BB2}"/>
              </a:ext>
            </a:extLst>
          </p:cNvPr>
          <p:cNvSpPr txBox="1"/>
          <p:nvPr/>
        </p:nvSpPr>
        <p:spPr>
          <a:xfrm>
            <a:off x="1145219" y="399495"/>
            <a:ext cx="10484529" cy="6106480"/>
          </a:xfrm>
          <a:prstGeom prst="rect">
            <a:avLst/>
          </a:prstGeom>
          <a:noFill/>
        </p:spPr>
        <p:txBody>
          <a:bodyPr wrap="square">
            <a:spAutoFit/>
          </a:bodyPr>
          <a:lstStyle/>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Зміст заняття</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Завдання 1. Ознайомитись з основними принципами системи управління безпечністю харчових продуктів.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Завдання 2. Розробити План НАССР для конкретного підприємства та побудувати блок схему і схематичний план виробництва та розробити рекомендації щодо їхнього впровадження.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Завдання 3. Ознайомитись з порядком проведення сертифікації системи НАССР.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Завдання 4. Ознайомитись з особливостями розроблення документації по системі НАССР для конкретного виробництва.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i="1" dirty="0">
                <a:effectLst/>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0333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FA8733-394A-4B9C-93C2-43107C74F162}"/>
              </a:ext>
            </a:extLst>
          </p:cNvPr>
          <p:cNvSpPr txBox="1"/>
          <p:nvPr/>
        </p:nvSpPr>
        <p:spPr>
          <a:xfrm>
            <a:off x="1083076" y="559293"/>
            <a:ext cx="10111666" cy="4135235"/>
          </a:xfrm>
          <a:prstGeom prst="rect">
            <a:avLst/>
          </a:prstGeom>
          <a:noFill/>
        </p:spPr>
        <p:txBody>
          <a:bodyPr wrap="square">
            <a:spAutoFit/>
          </a:bodyPr>
          <a:lstStyle/>
          <a:p>
            <a:pPr indent="457200" algn="just">
              <a:lnSpc>
                <a:spcPct val="107000"/>
              </a:lnSpc>
              <a:spcAft>
                <a:spcPts val="800"/>
              </a:spcAft>
            </a:pPr>
            <a:r>
              <a:rPr lang="uk-UA" sz="2400" b="1" i="1" dirty="0">
                <a:solidFill>
                  <a:srgbClr val="000000"/>
                </a:solidFill>
                <a:effectLst/>
                <a:latin typeface="Times New Roman" panose="02020603050405020304" pitchFamily="18" charset="0"/>
                <a:ea typeface="Times New Roman" panose="02020603050405020304" pitchFamily="18" charset="0"/>
              </a:rPr>
              <a:t>Контрольні питання</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1. З яких етапів складається розроблення плану НАССР?</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2. На яких принципах базується система управління безпечністю харчових продуктів?</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3. Порядок розроблення плану НАССР.</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4. Які дані зазначають на блок - схемі та схематичному плані виробництва?</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5. Яким чином відбувається коригування розробленого плану НАССР в умовах виробництва?</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3316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B04CDA-C5BD-44D0-A9D2-B72D0F6E1D60}"/>
              </a:ext>
            </a:extLst>
          </p:cNvPr>
          <p:cNvSpPr txBox="1"/>
          <p:nvPr/>
        </p:nvSpPr>
        <p:spPr>
          <a:xfrm>
            <a:off x="363984" y="381740"/>
            <a:ext cx="10990556" cy="5850641"/>
          </a:xfrm>
          <a:prstGeom prst="rect">
            <a:avLst/>
          </a:prstGeom>
          <a:noFill/>
        </p:spPr>
        <p:txBody>
          <a:bodyPr wrap="square">
            <a:spAutoFit/>
          </a:bodyPr>
          <a:lstStyle/>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Робоча група HACCP повинна скласти схему технологічного процесу виробництва продукту відповідно до  експлуатаційних вимог у межах виробництва на підприємстві.</a:t>
            </a:r>
          </a:p>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 Ця схема повинна містити:</a:t>
            </a:r>
            <a:endParaRPr lang="ru-RU" sz="28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а) кожен крок та відповідну операцію;</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б) послідовність та взаємозв'язок таких кроків;</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в) точка переробки та точка циклу (де це необхідно);</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г) зовнішні процеси та </a:t>
            </a:r>
            <a:r>
              <a:rPr lang="uk-UA" sz="2800" dirty="0" err="1">
                <a:solidFill>
                  <a:srgbClr val="000000"/>
                </a:solidFill>
                <a:effectLst/>
                <a:latin typeface="Times New Roman" panose="02020603050405020304" pitchFamily="18" charset="0"/>
                <a:ea typeface="Times New Roman" panose="02020603050405020304" pitchFamily="18" charset="0"/>
              </a:rPr>
              <a:t>аутсорсинговий</a:t>
            </a:r>
            <a:r>
              <a:rPr lang="uk-UA" sz="2800" dirty="0">
                <a:solidFill>
                  <a:srgbClr val="000000"/>
                </a:solidFill>
                <a:effectLst/>
                <a:latin typeface="Times New Roman" panose="02020603050405020304" pitchFamily="18" charset="0"/>
                <a:ea typeface="Times New Roman" panose="02020603050405020304" pitchFamily="18" charset="0"/>
              </a:rPr>
              <a:t> матеріал;</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д) точка введення сировини, допоміжних матеріалів та проміжних продуктів;</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е) точка відведення відходів.</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59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F71DD8-A614-4480-B195-B380A48AFA1E}"/>
              </a:ext>
            </a:extLst>
          </p:cNvPr>
          <p:cNvSpPr txBox="1"/>
          <p:nvPr/>
        </p:nvSpPr>
        <p:spPr>
          <a:xfrm>
            <a:off x="550415" y="177553"/>
            <a:ext cx="11088209" cy="5004447"/>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Схема технологічного процесу має бути повною, точною та зрозумілою. </a:t>
            </a:r>
            <a:endParaRPr lang="uk-UA" sz="3200" dirty="0">
              <a:solidFill>
                <a:srgbClr val="000000"/>
              </a:solidFill>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Вимоги до операцій та параметри процесу кожного етапу обробки повинні бути вказані в описі процесу. </a:t>
            </a:r>
            <a:endParaRPr lang="uk-UA" sz="3200" dirty="0">
              <a:solidFill>
                <a:srgbClr val="000000"/>
              </a:solidFill>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Якщо необхідно, слід навести план розташування підприємства, план площі підприємства, план </a:t>
            </a:r>
            <a:r>
              <a:rPr lang="uk-UA" sz="3200" dirty="0" err="1">
                <a:solidFill>
                  <a:srgbClr val="000000"/>
                </a:solidFill>
                <a:effectLst/>
                <a:latin typeface="Times New Roman" panose="02020603050405020304" pitchFamily="18" charset="0"/>
                <a:ea typeface="Times New Roman" panose="02020603050405020304" pitchFamily="18" charset="0"/>
              </a:rPr>
              <a:t>цехів</a:t>
            </a:r>
            <a:r>
              <a:rPr lang="uk-UA" sz="3200" dirty="0">
                <a:solidFill>
                  <a:srgbClr val="000000"/>
                </a:solidFill>
                <a:effectLst/>
                <a:latin typeface="Times New Roman" panose="02020603050405020304" pitchFamily="18" charset="0"/>
                <a:ea typeface="Times New Roman" panose="02020603050405020304" pitchFamily="18" charset="0"/>
              </a:rPr>
              <a:t>, схему напрямків руху людей та матеріалів, схема водопостачання та водовідведення, схему захисту підприємства від молі, тощо.</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369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FBCD5E-D324-4755-9EC5-04A27AE7A27F}"/>
              </a:ext>
            </a:extLst>
          </p:cNvPr>
          <p:cNvSpPr txBox="1"/>
          <p:nvPr/>
        </p:nvSpPr>
        <p:spPr>
          <a:xfrm>
            <a:off x="461640" y="301841"/>
            <a:ext cx="11319028" cy="5592621"/>
          </a:xfrm>
          <a:prstGeom prst="rect">
            <a:avLst/>
          </a:prstGeom>
          <a:noFill/>
        </p:spPr>
        <p:txBody>
          <a:bodyPr wrap="square">
            <a:spAutoFit/>
          </a:bodyPr>
          <a:lstStyle/>
          <a:p>
            <a:pPr indent="457200" algn="just">
              <a:lnSpc>
                <a:spcPct val="107000"/>
              </a:lnSpc>
              <a:spcAft>
                <a:spcPts val="800"/>
              </a:spcAft>
            </a:pPr>
            <a:r>
              <a:rPr lang="uk-UA" sz="3600" b="1" i="1" dirty="0">
                <a:solidFill>
                  <a:srgbClr val="000000"/>
                </a:solidFill>
                <a:effectLst/>
                <a:latin typeface="Times New Roman" panose="02020603050405020304" pitchFamily="18" charset="0"/>
                <a:ea typeface="Times New Roman" panose="02020603050405020304" pitchFamily="18" charset="0"/>
              </a:rPr>
              <a:t>Затвердження схеми технологічного процесу</a:t>
            </a:r>
            <a:endParaRPr lang="ru-RU" sz="36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Члени робочої групи HACCP, які знайомі з технологічним процесом, повинні здійснити перевірку на місцях усіх етапів в робочому стані для підтвердження та перевірки їх відповідності встановленим блок-схемам та </a:t>
            </a:r>
            <a:r>
              <a:rPr lang="uk-UA" sz="3600" dirty="0" err="1">
                <a:solidFill>
                  <a:srgbClr val="000000"/>
                </a:solidFill>
                <a:effectLst/>
                <a:latin typeface="Times New Roman" panose="02020603050405020304" pitchFamily="18" charset="0"/>
                <a:ea typeface="Times New Roman" panose="02020603050405020304" pitchFamily="18" charset="0"/>
              </a:rPr>
              <a:t>внести</a:t>
            </a:r>
            <a:r>
              <a:rPr lang="uk-UA" sz="3600" dirty="0">
                <a:solidFill>
                  <a:srgbClr val="000000"/>
                </a:solidFill>
                <a:effectLst/>
                <a:latin typeface="Times New Roman" panose="02020603050405020304" pitchFamily="18" charset="0"/>
                <a:ea typeface="Times New Roman" panose="02020603050405020304" pitchFamily="18" charset="0"/>
              </a:rPr>
              <a:t> зміни у разі необхідності.</a:t>
            </a:r>
            <a:endParaRPr lang="ru-RU" sz="3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b="1" dirty="0">
                <a:solidFill>
                  <a:srgbClr val="000000"/>
                </a:solidFill>
                <a:effectLst/>
                <a:latin typeface="Times New Roman" panose="02020603050405020304" pitchFamily="18" charset="0"/>
                <a:ea typeface="Times New Roman" panose="02020603050405020304" pitchFamily="18" charset="0"/>
              </a:rPr>
              <a:t>Затверджена схема технологічного процесу повинна зберігатись.</a:t>
            </a:r>
            <a:endParaRPr lang="ru-RU" sz="3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68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A238CE-F14D-45C7-BA5C-C85B07F6FC87}"/>
              </a:ext>
            </a:extLst>
          </p:cNvPr>
          <p:cNvSpPr txBox="1"/>
          <p:nvPr/>
        </p:nvSpPr>
        <p:spPr>
          <a:xfrm>
            <a:off x="834501" y="426128"/>
            <a:ext cx="10955045" cy="5542864"/>
          </a:xfrm>
          <a:prstGeom prst="rect">
            <a:avLst/>
          </a:prstGeom>
          <a:noFill/>
        </p:spPr>
        <p:txBody>
          <a:bodyPr wrap="square">
            <a:spAutoFit/>
          </a:bodyPr>
          <a:lstStyle/>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Підготовка заходів щодо аналізу та контролю небезпечних факторів.</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Робоча група HACCP повинна враховувати наступні фактори при аналізі біологічних, хімічних та фізичних небезпек на етапі переробки відповідно до ступеня ризику:</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а) продукт, операції та середовище;</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б) безпечність та санітарія пакувальних матеріалів, сировини та продуктів харчування відповідно до вимог споживачів, замовників, законів та правил;</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в) результати моніторингу та оцінки щодо безпечності вживання та використання продукту;</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611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0C0B17-9C73-4BFE-BC87-D9451E554EB3}"/>
              </a:ext>
            </a:extLst>
          </p:cNvPr>
          <p:cNvSpPr txBox="1"/>
          <p:nvPr/>
        </p:nvSpPr>
        <p:spPr>
          <a:xfrm>
            <a:off x="506027" y="310719"/>
            <a:ext cx="11221375" cy="5645456"/>
          </a:xfrm>
          <a:prstGeom prst="rect">
            <a:avLst/>
          </a:prstGeom>
          <a:noFill/>
        </p:spPr>
        <p:txBody>
          <a:bodyPr wrap="square">
            <a:spAutoFit/>
          </a:bodyPr>
          <a:lstStyle/>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г) план утилізації, корекції, відкликання та надзвичайних ситуацій щодо небезпечних продуктів;</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д) історичні та сучасні дані, а також дані щодо випадків пов’язаних з безпечністю харчових продуктів: епідеміологічна ситуація на підприємстві та щодо тварин, або статистика захворюваності;</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е) науково-технічна література, включаючи керівництво щодо контролю за небезпечними факторами щодо відповідного продукту;</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є) вплив інших кроків на продукт в межах ідентифікації небезпечних факторів;</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ж) навмисне пошкодження та забруднення;</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з) досвід.</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737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7CD949-13B7-4BD5-8961-164BC329394F}"/>
              </a:ext>
            </a:extLst>
          </p:cNvPr>
          <p:cNvSpPr txBox="1"/>
          <p:nvPr/>
        </p:nvSpPr>
        <p:spPr>
          <a:xfrm>
            <a:off x="310719" y="275208"/>
            <a:ext cx="11372296" cy="6078267"/>
          </a:xfrm>
          <a:prstGeom prst="rect">
            <a:avLst/>
          </a:prstGeom>
          <a:noFill/>
        </p:spPr>
        <p:txBody>
          <a:bodyPr wrap="square">
            <a:spAutoFit/>
          </a:bodyPr>
          <a:lstStyle/>
          <a:p>
            <a:pPr marL="571500" indent="-5715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Для кожної розглянутої небезпеки від виробництва сировини до кінцевого споживання повинні бути визначені всі потенційні небезпеки та їх причини на кожному етапі операції щодо можливого виникнення, розвитку та поширення.</a:t>
            </a:r>
          </a:p>
          <a:p>
            <a:pPr marL="571500" indent="-571500" algn="just">
              <a:lnSpc>
                <a:spcPct val="107000"/>
              </a:lnSpc>
              <a:spcAft>
                <a:spcPts val="800"/>
              </a:spcAft>
              <a:buFont typeface="Wingdings" panose="05000000000000000000" pitchFamily="2" charset="2"/>
              <a:buChar char="Ø"/>
            </a:pPr>
            <a:r>
              <a:rPr lang="uk-UA" sz="4000" dirty="0">
                <a:solidFill>
                  <a:srgbClr val="000000"/>
                </a:solidFill>
                <a:effectLst/>
                <a:latin typeface="Times New Roman" panose="02020603050405020304" pitchFamily="18" charset="0"/>
                <a:ea typeface="Times New Roman" panose="02020603050405020304" pitchFamily="18" charset="0"/>
              </a:rPr>
              <a:t>У разі зміни будь-якого </a:t>
            </a:r>
            <a:r>
              <a:rPr lang="uk-UA" sz="4000" dirty="0" err="1">
                <a:solidFill>
                  <a:srgbClr val="000000"/>
                </a:solidFill>
                <a:effectLst/>
                <a:latin typeface="Times New Roman" panose="02020603050405020304" pitchFamily="18" charset="0"/>
                <a:ea typeface="Times New Roman" panose="02020603050405020304" pitchFamily="18" charset="0"/>
              </a:rPr>
              <a:t>фактора</a:t>
            </a:r>
            <a:r>
              <a:rPr lang="uk-UA" sz="4000" dirty="0">
                <a:solidFill>
                  <a:srgbClr val="000000"/>
                </a:solidFill>
                <a:effectLst/>
                <a:latin typeface="Times New Roman" panose="02020603050405020304" pitchFamily="18" charset="0"/>
                <a:ea typeface="Times New Roman" panose="02020603050405020304" pitchFamily="18" charset="0"/>
              </a:rPr>
              <a:t>, що впливає на результат ідентифікації, робоча група HACCP повторює процес ідентифікації небезпечного </a:t>
            </a:r>
            <a:r>
              <a:rPr lang="uk-UA" sz="4000" dirty="0" err="1">
                <a:solidFill>
                  <a:srgbClr val="000000"/>
                </a:solidFill>
                <a:effectLst/>
                <a:latin typeface="Times New Roman" panose="02020603050405020304" pitchFamily="18" charset="0"/>
                <a:ea typeface="Times New Roman" panose="02020603050405020304" pitchFamily="18" charset="0"/>
              </a:rPr>
              <a:t>фактора</a:t>
            </a:r>
            <a:r>
              <a:rPr lang="uk-UA" sz="4000" dirty="0">
                <a:solidFill>
                  <a:srgbClr val="000000"/>
                </a:solidFill>
                <a:effectLst/>
                <a:latin typeface="Times New Roman" panose="02020603050405020304" pitchFamily="18" charset="0"/>
                <a:ea typeface="Times New Roman" panose="02020603050405020304" pitchFamily="18" charset="0"/>
              </a:rPr>
              <a:t>.</a:t>
            </a:r>
            <a:endParaRPr lang="ru-RU"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098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089C5A-63A7-42E5-B3F9-2141DF5B8E84}"/>
              </a:ext>
            </a:extLst>
          </p:cNvPr>
          <p:cNvSpPr txBox="1"/>
          <p:nvPr/>
        </p:nvSpPr>
        <p:spPr>
          <a:xfrm>
            <a:off x="532659" y="399496"/>
            <a:ext cx="11372295" cy="5592621"/>
          </a:xfrm>
          <a:prstGeom prst="rect">
            <a:avLst/>
          </a:prstGeom>
          <a:noFill/>
        </p:spPr>
        <p:txBody>
          <a:bodyPr wrap="square">
            <a:spAutoFit/>
          </a:bodyPr>
          <a:lstStyle/>
          <a:p>
            <a:pPr marL="571500" indent="-571500" algn="just">
              <a:lnSpc>
                <a:spcPct val="107000"/>
              </a:lnSpc>
              <a:spcAft>
                <a:spcPts val="800"/>
              </a:spcAft>
              <a:buFont typeface="Wingdings" panose="05000000000000000000" pitchFamily="2" charset="2"/>
              <a:buChar char="Ø"/>
            </a:pPr>
            <a:r>
              <a:rPr lang="uk-UA" sz="3600" dirty="0">
                <a:solidFill>
                  <a:srgbClr val="000000"/>
                </a:solidFill>
                <a:effectLst/>
                <a:latin typeface="Times New Roman" panose="02020603050405020304" pitchFamily="18" charset="0"/>
                <a:ea typeface="Times New Roman" panose="02020603050405020304" pitchFamily="18" charset="0"/>
              </a:rPr>
              <a:t>Робоча група HACCP  повинна оцінити ступінь тяжкості та ймовірність у відношенні до виявленої потенційної небезпеки. </a:t>
            </a:r>
          </a:p>
          <a:p>
            <a:pPr marL="571500" indent="-571500" algn="just">
              <a:lnSpc>
                <a:spcPct val="107000"/>
              </a:lnSpc>
              <a:spcAft>
                <a:spcPts val="800"/>
              </a:spcAft>
              <a:buFont typeface="Wingdings" panose="05000000000000000000" pitchFamily="2" charset="2"/>
              <a:buChar char="Ø"/>
            </a:pPr>
            <a:r>
              <a:rPr lang="uk-UA" sz="3600" dirty="0">
                <a:solidFill>
                  <a:srgbClr val="000000"/>
                </a:solidFill>
                <a:effectLst/>
                <a:latin typeface="Times New Roman" panose="02020603050405020304" pitchFamily="18" charset="0"/>
                <a:ea typeface="Times New Roman" panose="02020603050405020304" pitchFamily="18" charset="0"/>
              </a:rPr>
              <a:t>Якщо ця потенційна небезпека з великою ймовірністю може відбутись і спричинить серйозні наслідки на даному етапі, вона повинна визначатися як значна небезпека.</a:t>
            </a:r>
            <a:endParaRPr lang="ru-RU" sz="3600" dirty="0">
              <a:effectLst/>
              <a:latin typeface="Times New Roman" panose="02020603050405020304" pitchFamily="18" charset="0"/>
              <a:ea typeface="Times New Roman" panose="02020603050405020304" pitchFamily="18" charset="0"/>
            </a:endParaRPr>
          </a:p>
          <a:p>
            <a:pPr marL="571500" indent="-571500" algn="just">
              <a:lnSpc>
                <a:spcPct val="107000"/>
              </a:lnSpc>
              <a:spcAft>
                <a:spcPts val="800"/>
              </a:spcAft>
              <a:buFont typeface="Wingdings" panose="05000000000000000000" pitchFamily="2" charset="2"/>
              <a:buChar char="Ø"/>
            </a:pPr>
            <a:r>
              <a:rPr lang="uk-UA" sz="3600" dirty="0">
                <a:solidFill>
                  <a:srgbClr val="000000"/>
                </a:solidFill>
                <a:effectLst/>
                <a:latin typeface="Times New Roman" panose="02020603050405020304" pitchFamily="18" charset="0"/>
                <a:ea typeface="Times New Roman" panose="02020603050405020304" pitchFamily="18" charset="0"/>
              </a:rPr>
              <a:t>Записи стосовно оцінки критерію та результату оцінки небезпеки повинні зберігатися.</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1865259"/>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1177</Words>
  <Application>Microsoft Office PowerPoint</Application>
  <PresentationFormat>Широкий екран</PresentationFormat>
  <Paragraphs>96</Paragraphs>
  <Slides>20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20</vt:i4>
      </vt:variant>
    </vt:vector>
  </HeadingPairs>
  <TitlesOfParts>
    <vt:vector size="26" baseType="lpstr">
      <vt:lpstr>Arial</vt:lpstr>
      <vt:lpstr>Calibri</vt:lpstr>
      <vt:lpstr>Calibri Light</vt:lpstr>
      <vt:lpstr>Times New Roman</vt:lpstr>
      <vt:lpstr>Wingdings</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Lenovo</dc:creator>
  <cp:lastModifiedBy>Lenovo</cp:lastModifiedBy>
  <cp:revision>6</cp:revision>
  <dcterms:created xsi:type="dcterms:W3CDTF">2022-12-18T21:31:34Z</dcterms:created>
  <dcterms:modified xsi:type="dcterms:W3CDTF">2023-01-18T12:39:17Z</dcterms:modified>
</cp:coreProperties>
</file>