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57" r:id="rId6"/>
    <p:sldId id="263" r:id="rId7"/>
    <p:sldId id="264" r:id="rId8"/>
    <p:sldId id="258" r:id="rId9"/>
    <p:sldId id="259"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ECF1E998-556C-4491-994C-7FF118E17307}" type="datetimeFigureOut">
              <a:rPr lang="ru-RU" smtClean="0"/>
              <a:t>18.01.2023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2159157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ECF1E998-556C-4491-994C-7FF118E17307}" type="datetimeFigureOut">
              <a:rPr lang="ru-RU" smtClean="0"/>
              <a:t>18.01.2023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2665610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ECF1E998-556C-4491-994C-7FF118E17307}" type="datetimeFigureOut">
              <a:rPr lang="ru-RU" smtClean="0"/>
              <a:t>18.01.2023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CCB3DD-78B3-4B48-AE78-F3A136D680C3}"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41689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ECF1E998-556C-4491-994C-7FF118E17307}" type="datetimeFigureOut">
              <a:rPr lang="ru-RU" smtClean="0"/>
              <a:t>18.01.2023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2112406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ECF1E998-556C-4491-994C-7FF118E17307}" type="datetimeFigureOut">
              <a:rPr lang="ru-RU" smtClean="0"/>
              <a:t>18.01.2023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CCB3DD-78B3-4B48-AE78-F3A136D680C3}"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1722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ECF1E998-556C-4491-994C-7FF118E17307}" type="datetimeFigureOut">
              <a:rPr lang="ru-RU" smtClean="0"/>
              <a:t>18.01.2023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3591345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CF1E998-556C-4491-994C-7FF118E17307}" type="datetimeFigureOut">
              <a:rPr lang="ru-RU" smtClean="0"/>
              <a:t>18.01.2023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1927663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CF1E998-556C-4491-994C-7FF118E17307}" type="datetimeFigureOut">
              <a:rPr lang="ru-RU" smtClean="0"/>
              <a:t>18.01.2023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3057502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CF1E998-556C-4491-994C-7FF118E17307}" type="datetimeFigureOut">
              <a:rPr lang="ru-RU" smtClean="0"/>
              <a:t>18.01.2023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2265901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ECF1E998-556C-4491-994C-7FF118E17307}" type="datetimeFigureOut">
              <a:rPr lang="ru-RU" smtClean="0"/>
              <a:t>18.01.2023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361055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ECF1E998-556C-4491-994C-7FF118E17307}" type="datetimeFigureOut">
              <a:rPr lang="ru-RU" smtClean="0"/>
              <a:t>18.01.2023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87417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ECF1E998-556C-4491-994C-7FF118E17307}" type="datetimeFigureOut">
              <a:rPr lang="ru-RU" smtClean="0"/>
              <a:t>18.01.2023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27583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ECF1E998-556C-4491-994C-7FF118E17307}" type="datetimeFigureOut">
              <a:rPr lang="ru-RU" smtClean="0"/>
              <a:t>18.01.2023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2770324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1E998-556C-4491-994C-7FF118E17307}" type="datetimeFigureOut">
              <a:rPr lang="ru-RU" smtClean="0"/>
              <a:t>18.01.2023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4206735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ECF1E998-556C-4491-994C-7FF118E17307}" type="datetimeFigureOut">
              <a:rPr lang="ru-RU" smtClean="0"/>
              <a:t>18.01.2023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25380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ECF1E998-556C-4491-994C-7FF118E17307}" type="datetimeFigureOut">
              <a:rPr lang="ru-RU" smtClean="0"/>
              <a:t>18.01.2023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CCB3DD-78B3-4B48-AE78-F3A136D680C3}" type="slidenum">
              <a:rPr lang="ru-RU" smtClean="0"/>
              <a:t>‹№›</a:t>
            </a:fld>
            <a:endParaRPr lang="ru-RU"/>
          </a:p>
        </p:txBody>
      </p:sp>
    </p:spTree>
    <p:extLst>
      <p:ext uri="{BB962C8B-B14F-4D97-AF65-F5344CB8AC3E}">
        <p14:creationId xmlns:p14="http://schemas.microsoft.com/office/powerpoint/2010/main" val="1832882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F1E998-556C-4491-994C-7FF118E17307}" type="datetimeFigureOut">
              <a:rPr lang="ru-RU" smtClean="0"/>
              <a:t>18.01.2023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0CCB3DD-78B3-4B48-AE78-F3A136D680C3}" type="slidenum">
              <a:rPr lang="ru-RU" smtClean="0"/>
              <a:t>‹№›</a:t>
            </a:fld>
            <a:endParaRPr lang="ru-RU"/>
          </a:p>
        </p:txBody>
      </p:sp>
    </p:spTree>
    <p:extLst>
      <p:ext uri="{BB962C8B-B14F-4D97-AF65-F5344CB8AC3E}">
        <p14:creationId xmlns:p14="http://schemas.microsoft.com/office/powerpoint/2010/main" val="3966417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0A13A9-3730-42A3-A245-C9C8CB91856B}"/>
              </a:ext>
            </a:extLst>
          </p:cNvPr>
          <p:cNvSpPr txBox="1"/>
          <p:nvPr/>
        </p:nvSpPr>
        <p:spPr>
          <a:xfrm>
            <a:off x="772357" y="337351"/>
            <a:ext cx="8930936" cy="3596177"/>
          </a:xfrm>
          <a:prstGeom prst="rect">
            <a:avLst/>
          </a:prstGeom>
          <a:noFill/>
        </p:spPr>
        <p:txBody>
          <a:bodyPr wrap="square">
            <a:spAutoFit/>
          </a:bodyPr>
          <a:lstStyle/>
          <a:p>
            <a:pPr indent="457200" algn="ctr">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Практична робота № 6</a:t>
            </a:r>
            <a:endParaRPr lang="ru-RU" sz="2800" dirty="0">
              <a:effectLst/>
              <a:latin typeface="Times New Roman" panose="02020603050405020304" pitchFamily="18" charset="0"/>
              <a:ea typeface="Times New Roman" panose="02020603050405020304" pitchFamily="18" charset="0"/>
            </a:endParaRPr>
          </a:p>
          <a:p>
            <a:pPr indent="457200" algn="ctr">
              <a:lnSpc>
                <a:spcPct val="107000"/>
              </a:lnSpc>
              <a:spcAft>
                <a:spcPts val="800"/>
              </a:spcAft>
            </a:pPr>
            <a:r>
              <a:rPr lang="uk-UA" sz="2800" b="1" dirty="0">
                <a:effectLst/>
                <a:latin typeface="Times New Roman" panose="02020603050405020304" pitchFamily="18" charset="0"/>
                <a:ea typeface="Times New Roman" panose="02020603050405020304" pitchFamily="18" charset="0"/>
              </a:rPr>
              <a:t>ЗАБРУДНЕННЯ ПРОДОВОЛЬЧОЇ СИРОВИНИ ТА ХАРЧОВИХ ПРОДУКТІВ ПЕСТИЦИДАМИ.  НЕБЕЗПЕЧНІ  ЧИННИКИ </a:t>
            </a:r>
            <a:endParaRPr lang="ru-RU" sz="2800" dirty="0">
              <a:effectLst/>
              <a:latin typeface="Times New Roman" panose="02020603050405020304" pitchFamily="18" charset="0"/>
              <a:ea typeface="Times New Roman" panose="02020603050405020304" pitchFamily="18" charset="0"/>
            </a:endParaRPr>
          </a:p>
          <a:p>
            <a:pPr indent="457200" algn="ctr">
              <a:lnSpc>
                <a:spcPct val="107000"/>
              </a:lnSpc>
              <a:spcAft>
                <a:spcPts val="800"/>
              </a:spcAft>
            </a:pPr>
            <a:r>
              <a:rPr lang="uk-UA" sz="2800" b="1" dirty="0">
                <a:effectLst/>
                <a:latin typeface="Times New Roman" panose="02020603050405020304" pitchFamily="18" charset="0"/>
                <a:ea typeface="Times New Roman" panose="02020603050405020304" pitchFamily="18" charset="0"/>
              </a:rPr>
              <a:t>У СИСТЕМІ НАССР</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ru-RU" sz="2800" b="1" i="1" dirty="0">
                <a:solidFill>
                  <a:srgbClr val="000000"/>
                </a:solidFill>
                <a:effectLst/>
                <a:latin typeface="Times New Roman" panose="02020603050405020304" pitchFamily="18" charset="0"/>
                <a:ea typeface="Times New Roman" panose="02020603050405020304" pitchFamily="18" charset="0"/>
              </a:rPr>
              <a:t>Мета </a:t>
            </a:r>
            <a:r>
              <a:rPr lang="ru-RU" sz="2800" b="1" i="1" dirty="0" err="1">
                <a:solidFill>
                  <a:srgbClr val="000000"/>
                </a:solidFill>
                <a:effectLst/>
                <a:latin typeface="Times New Roman" panose="02020603050405020304" pitchFamily="18" charset="0"/>
                <a:ea typeface="Times New Roman" panose="02020603050405020304" pitchFamily="18" charset="0"/>
              </a:rPr>
              <a:t>заняття</a:t>
            </a:r>
            <a:r>
              <a:rPr lang="ru-RU" sz="2800" b="1" i="1" dirty="0">
                <a:solidFill>
                  <a:srgbClr val="000000"/>
                </a:solidFill>
                <a:effectLst/>
                <a:latin typeface="Times New Roman" panose="02020603050405020304" pitchFamily="18" charset="0"/>
                <a:ea typeface="Times New Roman" panose="02020603050405020304" pitchFamily="18" charset="0"/>
              </a:rPr>
              <a:t>: </a:t>
            </a:r>
            <a:r>
              <a:rPr lang="ru-RU" sz="2800" dirty="0" err="1">
                <a:solidFill>
                  <a:srgbClr val="000000"/>
                </a:solidFill>
                <a:effectLst/>
                <a:latin typeface="Times New Roman" panose="02020603050405020304" pitchFamily="18" charset="0"/>
                <a:ea typeface="Times New Roman" panose="02020603050405020304" pitchFamily="18" charset="0"/>
              </a:rPr>
              <a:t>ознайомити</a:t>
            </a:r>
            <a:r>
              <a:rPr lang="ru-RU" sz="2800" dirty="0">
                <a:solidFill>
                  <a:srgbClr val="000000"/>
                </a:solidFill>
                <a:effectLst/>
                <a:latin typeface="Times New Roman" panose="02020603050405020304" pitchFamily="18" charset="0"/>
                <a:ea typeface="Times New Roman" panose="02020603050405020304" pitchFamily="18" charset="0"/>
              </a:rPr>
              <a:t> </a:t>
            </a:r>
            <a:r>
              <a:rPr lang="ru-RU" sz="2800" dirty="0" err="1">
                <a:solidFill>
                  <a:srgbClr val="000000"/>
                </a:solidFill>
                <a:effectLst/>
                <a:latin typeface="Times New Roman" panose="02020603050405020304" pitchFamily="18" charset="0"/>
                <a:ea typeface="Times New Roman" panose="02020603050405020304" pitchFamily="18" charset="0"/>
              </a:rPr>
              <a:t>студентів</a:t>
            </a:r>
            <a:r>
              <a:rPr lang="ru-RU" sz="2800" dirty="0">
                <a:solidFill>
                  <a:srgbClr val="000000"/>
                </a:solidFill>
                <a:effectLst/>
                <a:latin typeface="Times New Roman" panose="02020603050405020304" pitchFamily="18" charset="0"/>
                <a:ea typeface="Times New Roman" panose="02020603050405020304" pitchFamily="18" charset="0"/>
              </a:rPr>
              <a:t> з </a:t>
            </a:r>
            <a:r>
              <a:rPr lang="ru-RU" sz="2800" dirty="0" err="1">
                <a:solidFill>
                  <a:srgbClr val="000000"/>
                </a:solidFill>
                <a:effectLst/>
                <a:latin typeface="Times New Roman" panose="02020603050405020304" pitchFamily="18" charset="0"/>
                <a:ea typeface="Times New Roman" panose="02020603050405020304" pitchFamily="18" charset="0"/>
              </a:rPr>
              <a:t>небезпечними</a:t>
            </a:r>
            <a:r>
              <a:rPr lang="ru-RU" sz="2800" dirty="0">
                <a:solidFill>
                  <a:srgbClr val="000000"/>
                </a:solidFill>
                <a:effectLst/>
                <a:latin typeface="Times New Roman" panose="02020603050405020304" pitchFamily="18" charset="0"/>
                <a:ea typeface="Times New Roman" panose="02020603050405020304" pitchFamily="18" charset="0"/>
              </a:rPr>
              <a:t> </a:t>
            </a:r>
            <a:r>
              <a:rPr lang="ru-RU" sz="2800" dirty="0" err="1">
                <a:solidFill>
                  <a:srgbClr val="000000"/>
                </a:solidFill>
                <a:effectLst/>
                <a:latin typeface="Times New Roman" panose="02020603050405020304" pitchFamily="18" charset="0"/>
                <a:ea typeface="Times New Roman" panose="02020603050405020304" pitchFamily="18" charset="0"/>
              </a:rPr>
              <a:t>чинниками</a:t>
            </a:r>
            <a:r>
              <a:rPr lang="ru-RU" sz="2800" dirty="0">
                <a:solidFill>
                  <a:srgbClr val="000000"/>
                </a:solidFill>
                <a:effectLst/>
                <a:latin typeface="Times New Roman" panose="02020603050405020304" pitchFamily="18" charset="0"/>
                <a:ea typeface="Times New Roman" panose="02020603050405020304" pitchFamily="18" charset="0"/>
              </a:rPr>
              <a:t> у </a:t>
            </a:r>
            <a:r>
              <a:rPr lang="ru-RU" sz="2800" dirty="0" err="1">
                <a:solidFill>
                  <a:srgbClr val="000000"/>
                </a:solidFill>
                <a:effectLst/>
                <a:latin typeface="Times New Roman" panose="02020603050405020304" pitchFamily="18" charset="0"/>
                <a:ea typeface="Times New Roman" panose="02020603050405020304" pitchFamily="18" charset="0"/>
              </a:rPr>
              <a:t>системі</a:t>
            </a:r>
            <a:r>
              <a:rPr lang="ru-RU" sz="2800" dirty="0">
                <a:solidFill>
                  <a:srgbClr val="000000"/>
                </a:solidFill>
                <a:effectLst/>
                <a:latin typeface="Times New Roman" panose="02020603050405020304" pitchFamily="18" charset="0"/>
                <a:ea typeface="Times New Roman" panose="02020603050405020304" pitchFamily="18" charset="0"/>
              </a:rPr>
              <a:t> НАССР.</a:t>
            </a:r>
            <a:r>
              <a:rPr lang="ru-RU" sz="2800" b="1" i="1" dirty="0">
                <a:solidFill>
                  <a:srgbClr val="000000"/>
                </a:solidFill>
                <a:effectLst/>
                <a:latin typeface="Times New Roman" panose="02020603050405020304" pitchFamily="18" charset="0"/>
                <a:ea typeface="Times New Roman" panose="02020603050405020304" pitchFamily="18" charset="0"/>
              </a:rPr>
              <a:t>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6200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D18648-FD8D-4777-8274-9C5111C80EC9}"/>
              </a:ext>
            </a:extLst>
          </p:cNvPr>
          <p:cNvSpPr txBox="1"/>
          <p:nvPr/>
        </p:nvSpPr>
        <p:spPr>
          <a:xfrm>
            <a:off x="426128" y="248575"/>
            <a:ext cx="8722310" cy="4876656"/>
          </a:xfrm>
          <a:prstGeom prst="rect">
            <a:avLst/>
          </a:prstGeom>
          <a:noFill/>
        </p:spPr>
        <p:txBody>
          <a:bodyPr wrap="square">
            <a:spAutoFit/>
          </a:bodyPr>
          <a:lstStyle/>
          <a:p>
            <a:pPr marL="342900" lvl="0" indent="-342900" algn="just">
              <a:lnSpc>
                <a:spcPct val="107000"/>
              </a:lnSpc>
              <a:spcAft>
                <a:spcPts val="800"/>
              </a:spcAft>
              <a:buFont typeface="Times New Roman" panose="02020603050405020304" pitchFamily="18" charset="0"/>
              <a:buChar char="–"/>
            </a:pPr>
            <a:r>
              <a:rPr lang="uk-UA" sz="2800" dirty="0">
                <a:solidFill>
                  <a:srgbClr val="000000"/>
                </a:solidFill>
                <a:effectLst/>
                <a:latin typeface="Times New Roman" panose="02020603050405020304" pitchFamily="18" charset="0"/>
                <a:ea typeface="Times New Roman" panose="02020603050405020304" pitchFamily="18" charset="0"/>
              </a:rPr>
              <a:t>окисно-відновний потенціал та концентрація кисню у середовищі. Концентрація кисню у сировині та продуктах може змінюватись в процесі переробки;</a:t>
            </a:r>
            <a:endParaRPr lang="ru-RU" sz="2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uk-UA" sz="2800" dirty="0">
                <a:solidFill>
                  <a:srgbClr val="000000"/>
                </a:solidFill>
                <a:effectLst/>
                <a:latin typeface="Times New Roman" panose="02020603050405020304" pitchFamily="18" charset="0"/>
                <a:ea typeface="Times New Roman" panose="02020603050405020304" pitchFamily="18" charset="0"/>
              </a:rPr>
              <a:t>ультрафіолетове випромінювання. </a:t>
            </a:r>
          </a:p>
          <a:p>
            <a:pPr lvl="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Енергія ультрафіолетового випромінювання поглинається азотистими сполуками, що призводить до порушення структури білків і втрати біологічної активності. Ультрафіолетове  випромінювання використовується головним чином для знезараження твердих поверхонь.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7640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61397E-B82D-4EE1-9C7C-6EFEC17DBC6F}"/>
              </a:ext>
            </a:extLst>
          </p:cNvPr>
          <p:cNvSpPr txBox="1"/>
          <p:nvPr/>
        </p:nvSpPr>
        <p:spPr>
          <a:xfrm>
            <a:off x="150920" y="159798"/>
            <a:ext cx="8997518" cy="1257845"/>
          </a:xfrm>
          <a:prstGeom prst="rect">
            <a:avLst/>
          </a:prstGeom>
          <a:noFill/>
        </p:spPr>
        <p:txBody>
          <a:bodyPr wrap="square">
            <a:spAutoFit/>
          </a:bodyPr>
          <a:lstStyle/>
          <a:p>
            <a:pPr indent="457200" algn="just">
              <a:lnSpc>
                <a:spcPct val="107000"/>
              </a:lnSpc>
              <a:spcAft>
                <a:spcPts val="800"/>
              </a:spcAft>
            </a:pPr>
            <a:r>
              <a:rPr lang="uk-UA" sz="1800" dirty="0">
                <a:solidFill>
                  <a:srgbClr val="000000"/>
                </a:solidFill>
                <a:effectLst/>
                <a:latin typeface="Times New Roman" panose="02020603050405020304" pitchFamily="18" charset="0"/>
                <a:ea typeface="Times New Roman" panose="02020603050405020304" pitchFamily="18" charset="0"/>
              </a:rPr>
              <a:t>Велику групу небезпечних чинників складають харчові добавки. Деякі з них є традиційними і використовуються людством здавна (сіль, оцет, натуральні барвники, ароматизатори).  Аналіз усіх потенційних небезпек оформлюється за формою, що подана у таблиці</a:t>
            </a:r>
            <a:endParaRPr lang="ru-RU" sz="1800" dirty="0">
              <a:effectLst/>
              <a:latin typeface="Times New Roman" panose="02020603050405020304" pitchFamily="18" charset="0"/>
              <a:ea typeface="Times New Roman" panose="02020603050405020304" pitchFamily="18" charset="0"/>
            </a:endParaRPr>
          </a:p>
        </p:txBody>
      </p:sp>
      <p:graphicFrame>
        <p:nvGraphicFramePr>
          <p:cNvPr id="4" name="Таблиця 3">
            <a:extLst>
              <a:ext uri="{FF2B5EF4-FFF2-40B4-BE49-F238E27FC236}">
                <a16:creationId xmlns:a16="http://schemas.microsoft.com/office/drawing/2014/main" id="{58509B91-3A56-4F06-8690-2DFCE29F9E91}"/>
              </a:ext>
            </a:extLst>
          </p:cNvPr>
          <p:cNvGraphicFramePr>
            <a:graphicFrameLocks noGrp="1"/>
          </p:cNvGraphicFramePr>
          <p:nvPr>
            <p:extLst>
              <p:ext uri="{D42A27DB-BD31-4B8C-83A1-F6EECF244321}">
                <p14:modId xmlns:p14="http://schemas.microsoft.com/office/powerpoint/2010/main" val="66071067"/>
              </p:ext>
            </p:extLst>
          </p:nvPr>
        </p:nvGraphicFramePr>
        <p:xfrm>
          <a:off x="1" y="1819921"/>
          <a:ext cx="9792070" cy="3095107"/>
        </p:xfrm>
        <a:graphic>
          <a:graphicData uri="http://schemas.openxmlformats.org/drawingml/2006/table">
            <a:tbl>
              <a:tblPr>
                <a:tableStyleId>{5C22544A-7EE6-4342-B048-85BDC9FD1C3A}</a:tableStyleId>
              </a:tblPr>
              <a:tblGrid>
                <a:gridCol w="2084598">
                  <a:extLst>
                    <a:ext uri="{9D8B030D-6E8A-4147-A177-3AD203B41FA5}">
                      <a16:colId xmlns:a16="http://schemas.microsoft.com/office/drawing/2014/main" val="4287345954"/>
                    </a:ext>
                  </a:extLst>
                </a:gridCol>
                <a:gridCol w="3208959">
                  <a:extLst>
                    <a:ext uri="{9D8B030D-6E8A-4147-A177-3AD203B41FA5}">
                      <a16:colId xmlns:a16="http://schemas.microsoft.com/office/drawing/2014/main" val="4283370896"/>
                    </a:ext>
                  </a:extLst>
                </a:gridCol>
                <a:gridCol w="2567382">
                  <a:extLst>
                    <a:ext uri="{9D8B030D-6E8A-4147-A177-3AD203B41FA5}">
                      <a16:colId xmlns:a16="http://schemas.microsoft.com/office/drawing/2014/main" val="3071133378"/>
                    </a:ext>
                  </a:extLst>
                </a:gridCol>
                <a:gridCol w="1931131">
                  <a:extLst>
                    <a:ext uri="{9D8B030D-6E8A-4147-A177-3AD203B41FA5}">
                      <a16:colId xmlns:a16="http://schemas.microsoft.com/office/drawing/2014/main" val="2075044477"/>
                    </a:ext>
                  </a:extLst>
                </a:gridCol>
              </a:tblGrid>
              <a:tr h="2286017">
                <a:tc>
                  <a:txBody>
                    <a:bodyPr/>
                    <a:lstStyle/>
                    <a:p>
                      <a:pPr indent="3175" algn="ctr">
                        <a:lnSpc>
                          <a:spcPct val="107000"/>
                        </a:lnSpc>
                        <a:spcAft>
                          <a:spcPts val="800"/>
                        </a:spcAft>
                      </a:pPr>
                      <a:r>
                        <a:rPr lang="uk-UA" sz="1400">
                          <a:effectLst/>
                        </a:rPr>
                        <a:t>Етап технологічного процесу</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3175" algn="ctr">
                        <a:lnSpc>
                          <a:spcPct val="107000"/>
                        </a:lnSpc>
                        <a:spcAft>
                          <a:spcPts val="800"/>
                        </a:spcAft>
                      </a:pPr>
                      <a:r>
                        <a:rPr lang="uk-UA" sz="1400">
                          <a:effectLst/>
                        </a:rPr>
                        <a:t>Шифр небезпеки</a:t>
                      </a:r>
                      <a:endParaRPr lang="ru-RU" sz="1400">
                        <a:effectLst/>
                      </a:endParaRPr>
                    </a:p>
                    <a:p>
                      <a:pPr indent="3175" algn="ctr">
                        <a:lnSpc>
                          <a:spcPct val="107000"/>
                        </a:lnSpc>
                        <a:spcAft>
                          <a:spcPts val="800"/>
                        </a:spcAft>
                      </a:pPr>
                      <a:r>
                        <a:rPr lang="uk-UA" sz="1400">
                          <a:effectLst/>
                        </a:rPr>
                        <a:t>(Б - біологічна,</a:t>
                      </a:r>
                      <a:endParaRPr lang="ru-RU" sz="1400">
                        <a:effectLst/>
                      </a:endParaRPr>
                    </a:p>
                    <a:p>
                      <a:pPr indent="3175" algn="ctr">
                        <a:lnSpc>
                          <a:spcPct val="107000"/>
                        </a:lnSpc>
                        <a:spcAft>
                          <a:spcPts val="800"/>
                        </a:spcAft>
                      </a:pPr>
                      <a:r>
                        <a:rPr lang="uk-UA" sz="1400">
                          <a:effectLst/>
                        </a:rPr>
                        <a:t>Х - хімічна,</a:t>
                      </a:r>
                      <a:endParaRPr lang="ru-RU" sz="1400">
                        <a:effectLst/>
                      </a:endParaRPr>
                    </a:p>
                    <a:p>
                      <a:pPr indent="3175" algn="ctr">
                        <a:lnSpc>
                          <a:spcPct val="107000"/>
                        </a:lnSpc>
                        <a:spcAft>
                          <a:spcPts val="800"/>
                        </a:spcAft>
                      </a:pPr>
                      <a:r>
                        <a:rPr lang="uk-UA" sz="1400">
                          <a:effectLst/>
                        </a:rPr>
                        <a:t>Ф - фізична)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3175" algn="ctr">
                        <a:lnSpc>
                          <a:spcPct val="107000"/>
                        </a:lnSpc>
                        <a:spcAft>
                          <a:spcPts val="800"/>
                        </a:spcAft>
                      </a:pPr>
                      <a:r>
                        <a:rPr lang="uk-UA" sz="1400" dirty="0">
                          <a:effectLst/>
                        </a:rPr>
                        <a:t>Опис небезпеки</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3175" algn="ctr">
                        <a:lnSpc>
                          <a:spcPct val="107000"/>
                        </a:lnSpc>
                        <a:spcAft>
                          <a:spcPts val="800"/>
                        </a:spcAft>
                      </a:pPr>
                      <a:r>
                        <a:rPr lang="uk-UA" sz="1400">
                          <a:effectLst/>
                        </a:rPr>
                        <a:t>Запобіжні дії</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501225739"/>
                  </a:ext>
                </a:extLst>
              </a:tr>
              <a:tr h="404545">
                <a:tc>
                  <a:txBody>
                    <a:bodyPr/>
                    <a:lstStyle/>
                    <a:p>
                      <a:pPr indent="3175" algn="ctr">
                        <a:lnSpc>
                          <a:spcPct val="107000"/>
                        </a:lnSpc>
                        <a:spcAft>
                          <a:spcPts val="800"/>
                        </a:spcAft>
                      </a:pPr>
                      <a:r>
                        <a:rPr lang="uk-UA" sz="1400">
                          <a:effectLst/>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3175" algn="ctr">
                        <a:lnSpc>
                          <a:spcPct val="107000"/>
                        </a:lnSpc>
                        <a:spcAft>
                          <a:spcPts val="800"/>
                        </a:spcAft>
                      </a:pPr>
                      <a:r>
                        <a:rPr lang="uk-UA" sz="1400">
                          <a:effectLst/>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3175" algn="ctr">
                        <a:lnSpc>
                          <a:spcPct val="107000"/>
                        </a:lnSpc>
                        <a:spcAft>
                          <a:spcPts val="800"/>
                        </a:spcAft>
                      </a:pPr>
                      <a:r>
                        <a:rPr lang="uk-UA" sz="1400">
                          <a:effectLst/>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3175" algn="ctr">
                        <a:lnSpc>
                          <a:spcPct val="107000"/>
                        </a:lnSpc>
                        <a:spcAft>
                          <a:spcPts val="800"/>
                        </a:spcAft>
                      </a:pPr>
                      <a:r>
                        <a:rPr lang="uk-UA" sz="1400">
                          <a:effectLst/>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460269062"/>
                  </a:ext>
                </a:extLst>
              </a:tr>
              <a:tr h="404545">
                <a:tc>
                  <a:txBody>
                    <a:bodyPr/>
                    <a:lstStyle/>
                    <a:p>
                      <a:pPr indent="3175" algn="ctr">
                        <a:lnSpc>
                          <a:spcPct val="107000"/>
                        </a:lnSpc>
                        <a:spcAft>
                          <a:spcPts val="800"/>
                        </a:spcAft>
                      </a:pPr>
                      <a:r>
                        <a:rPr lang="uk-UA" sz="1400">
                          <a:effectLst/>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3175" algn="ctr">
                        <a:lnSpc>
                          <a:spcPct val="107000"/>
                        </a:lnSpc>
                        <a:spcAft>
                          <a:spcPts val="800"/>
                        </a:spcAft>
                      </a:pPr>
                      <a:r>
                        <a:rPr lang="uk-UA" sz="1400">
                          <a:effectLst/>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3175" algn="ctr">
                        <a:lnSpc>
                          <a:spcPct val="107000"/>
                        </a:lnSpc>
                        <a:spcAft>
                          <a:spcPts val="800"/>
                        </a:spcAft>
                      </a:pPr>
                      <a:r>
                        <a:rPr lang="uk-UA" sz="1400">
                          <a:effectLst/>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3175" algn="ctr">
                        <a:lnSpc>
                          <a:spcPct val="107000"/>
                        </a:lnSpc>
                        <a:spcAft>
                          <a:spcPts val="800"/>
                        </a:spcAft>
                      </a:pPr>
                      <a:r>
                        <a:rPr lang="uk-UA" sz="1400" dirty="0">
                          <a:effectLst/>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137649624"/>
                  </a:ext>
                </a:extLst>
              </a:tr>
            </a:tbl>
          </a:graphicData>
        </a:graphic>
      </p:graphicFrame>
    </p:spTree>
    <p:extLst>
      <p:ext uri="{BB962C8B-B14F-4D97-AF65-F5344CB8AC3E}">
        <p14:creationId xmlns:p14="http://schemas.microsoft.com/office/powerpoint/2010/main" val="712767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a:extLst>
              <a:ext uri="{FF2B5EF4-FFF2-40B4-BE49-F238E27FC236}">
                <a16:creationId xmlns:a16="http://schemas.microsoft.com/office/drawing/2014/main" id="{0ADE578B-7DDE-497E-9572-32CBE075EB3A}"/>
              </a:ext>
            </a:extLst>
          </p:cNvPr>
          <p:cNvGraphicFramePr>
            <a:graphicFrameLocks noGrp="1"/>
          </p:cNvGraphicFramePr>
          <p:nvPr>
            <p:extLst>
              <p:ext uri="{D42A27DB-BD31-4B8C-83A1-F6EECF244321}">
                <p14:modId xmlns:p14="http://schemas.microsoft.com/office/powerpoint/2010/main" val="4087496045"/>
              </p:ext>
            </p:extLst>
          </p:nvPr>
        </p:nvGraphicFramePr>
        <p:xfrm>
          <a:off x="870012" y="2794951"/>
          <a:ext cx="8531439" cy="3099821"/>
        </p:xfrm>
        <a:graphic>
          <a:graphicData uri="http://schemas.openxmlformats.org/drawingml/2006/table">
            <a:tbl>
              <a:tblPr>
                <a:tableStyleId>{5C22544A-7EE6-4342-B048-85BDC9FD1C3A}</a:tableStyleId>
              </a:tblPr>
              <a:tblGrid>
                <a:gridCol w="1893733">
                  <a:extLst>
                    <a:ext uri="{9D8B030D-6E8A-4147-A177-3AD203B41FA5}">
                      <a16:colId xmlns:a16="http://schemas.microsoft.com/office/drawing/2014/main" val="358026394"/>
                    </a:ext>
                  </a:extLst>
                </a:gridCol>
                <a:gridCol w="1800011">
                  <a:extLst>
                    <a:ext uri="{9D8B030D-6E8A-4147-A177-3AD203B41FA5}">
                      <a16:colId xmlns:a16="http://schemas.microsoft.com/office/drawing/2014/main" val="4101930203"/>
                    </a:ext>
                  </a:extLst>
                </a:gridCol>
                <a:gridCol w="1800011">
                  <a:extLst>
                    <a:ext uri="{9D8B030D-6E8A-4147-A177-3AD203B41FA5}">
                      <a16:colId xmlns:a16="http://schemas.microsoft.com/office/drawing/2014/main" val="806680725"/>
                    </a:ext>
                  </a:extLst>
                </a:gridCol>
                <a:gridCol w="1518842">
                  <a:extLst>
                    <a:ext uri="{9D8B030D-6E8A-4147-A177-3AD203B41FA5}">
                      <a16:colId xmlns:a16="http://schemas.microsoft.com/office/drawing/2014/main" val="215970507"/>
                    </a:ext>
                  </a:extLst>
                </a:gridCol>
                <a:gridCol w="1518842">
                  <a:extLst>
                    <a:ext uri="{9D8B030D-6E8A-4147-A177-3AD203B41FA5}">
                      <a16:colId xmlns:a16="http://schemas.microsoft.com/office/drawing/2014/main" val="2033142401"/>
                    </a:ext>
                  </a:extLst>
                </a:gridCol>
              </a:tblGrid>
              <a:tr h="258299">
                <a:tc>
                  <a:txBody>
                    <a:bodyPr/>
                    <a:lstStyle/>
                    <a:p>
                      <a:pPr indent="457200" algn="just">
                        <a:lnSpc>
                          <a:spcPct val="107000"/>
                        </a:lnSpc>
                        <a:spcAft>
                          <a:spcPts val="800"/>
                        </a:spcAft>
                      </a:pPr>
                      <a:r>
                        <a:rPr lang="uk-UA" sz="1400">
                          <a:effectLst/>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gridSpan="4">
                  <a:txBody>
                    <a:bodyPr/>
                    <a:lstStyle/>
                    <a:p>
                      <a:pPr indent="457200" algn="ctr">
                        <a:lnSpc>
                          <a:spcPct val="107000"/>
                        </a:lnSpc>
                        <a:spcAft>
                          <a:spcPts val="800"/>
                        </a:spcAft>
                      </a:pPr>
                      <a:r>
                        <a:rPr lang="uk-UA" sz="1400">
                          <a:effectLst/>
                        </a:rPr>
                        <a:t>Серйозність шкідливого впливу - C</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579743754"/>
                  </a:ext>
                </a:extLst>
              </a:tr>
              <a:tr h="865317">
                <a:tc rowSpan="4">
                  <a:txBody>
                    <a:bodyPr/>
                    <a:lstStyle/>
                    <a:p>
                      <a:pPr indent="457200" algn="ctr">
                        <a:lnSpc>
                          <a:spcPct val="107000"/>
                        </a:lnSpc>
                        <a:spcAft>
                          <a:spcPts val="800"/>
                        </a:spcAft>
                      </a:pPr>
                      <a:r>
                        <a:rPr lang="uk-UA" sz="1400">
                          <a:effectLst/>
                        </a:rPr>
                        <a:t>Ймовірність виникнення небезпечного фактора</a:t>
                      </a:r>
                      <a:endParaRPr lang="ru-RU" sz="1400">
                        <a:effectLst/>
                      </a:endParaRPr>
                    </a:p>
                    <a:p>
                      <a:pPr indent="457200" algn="ctr">
                        <a:lnSpc>
                          <a:spcPct val="107000"/>
                        </a:lnSpc>
                        <a:spcAft>
                          <a:spcPts val="800"/>
                        </a:spcAft>
                      </a:pPr>
                      <a:r>
                        <a:rPr lang="uk-UA" sz="1400">
                          <a:effectLst/>
                        </a:rPr>
                        <a:t>- B</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457200" algn="ctr">
                        <a:lnSpc>
                          <a:spcPct val="107000"/>
                        </a:lnSpc>
                        <a:spcAft>
                          <a:spcPts val="800"/>
                        </a:spcAft>
                      </a:pPr>
                      <a:r>
                        <a:rPr lang="uk-UA" sz="1400">
                          <a:effectLst/>
                        </a:rPr>
                        <a:t>K = B x C</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457200" algn="ctr">
                        <a:lnSpc>
                          <a:spcPct val="107000"/>
                        </a:lnSpc>
                        <a:spcAft>
                          <a:spcPts val="800"/>
                        </a:spcAft>
                      </a:pPr>
                      <a:r>
                        <a:rPr lang="uk-UA" sz="1400">
                          <a:effectLst/>
                        </a:rPr>
                        <a:t>Невисока</a:t>
                      </a:r>
                      <a:endParaRPr lang="ru-RU" sz="1400">
                        <a:effectLst/>
                      </a:endParaRPr>
                    </a:p>
                    <a:p>
                      <a:pPr indent="457200" algn="ctr">
                        <a:lnSpc>
                          <a:spcPct val="107000"/>
                        </a:lnSpc>
                        <a:spcAft>
                          <a:spcPts val="800"/>
                        </a:spcAft>
                      </a:pPr>
                      <a:r>
                        <a:rPr lang="uk-UA" sz="1400">
                          <a:effectLst/>
                        </a:rPr>
                        <a:t>(С = 1)</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457200" algn="ctr">
                        <a:lnSpc>
                          <a:spcPct val="107000"/>
                        </a:lnSpc>
                        <a:spcAft>
                          <a:spcPts val="800"/>
                        </a:spcAft>
                      </a:pPr>
                      <a:r>
                        <a:rPr lang="uk-UA" sz="1400">
                          <a:effectLst/>
                        </a:rPr>
                        <a:t>Середня</a:t>
                      </a:r>
                      <a:endParaRPr lang="ru-RU" sz="1400">
                        <a:effectLst/>
                      </a:endParaRPr>
                    </a:p>
                    <a:p>
                      <a:pPr indent="457200" algn="ctr">
                        <a:lnSpc>
                          <a:spcPct val="107000"/>
                        </a:lnSpc>
                        <a:spcAft>
                          <a:spcPts val="800"/>
                        </a:spcAft>
                      </a:pPr>
                      <a:r>
                        <a:rPr lang="uk-UA" sz="1400">
                          <a:effectLst/>
                        </a:rPr>
                        <a:t>(C = 2)</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457200" algn="ctr">
                        <a:lnSpc>
                          <a:spcPct val="107000"/>
                        </a:lnSpc>
                        <a:spcAft>
                          <a:spcPts val="800"/>
                        </a:spcAft>
                      </a:pPr>
                      <a:r>
                        <a:rPr lang="uk-UA" sz="1400">
                          <a:effectLst/>
                        </a:rPr>
                        <a:t>Висока</a:t>
                      </a:r>
                      <a:endParaRPr lang="ru-RU" sz="1400">
                        <a:effectLst/>
                      </a:endParaRPr>
                    </a:p>
                    <a:p>
                      <a:pPr indent="457200" algn="ctr">
                        <a:lnSpc>
                          <a:spcPct val="107000"/>
                        </a:lnSpc>
                        <a:spcAft>
                          <a:spcPts val="800"/>
                        </a:spcAft>
                      </a:pPr>
                      <a:r>
                        <a:rPr lang="uk-UA" sz="1400">
                          <a:effectLst/>
                        </a:rPr>
                        <a:t>(С = 3)</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678980079"/>
                  </a:ext>
                </a:extLst>
              </a:tr>
              <a:tr h="658735">
                <a:tc vMerge="1">
                  <a:txBody>
                    <a:bodyPr/>
                    <a:lstStyle/>
                    <a:p>
                      <a:endParaRPr lang="ru-RU"/>
                    </a:p>
                  </a:txBody>
                  <a:tcPr/>
                </a:tc>
                <a:tc>
                  <a:txBody>
                    <a:bodyPr/>
                    <a:lstStyle/>
                    <a:p>
                      <a:pPr indent="457200" algn="ctr">
                        <a:lnSpc>
                          <a:spcPct val="107000"/>
                        </a:lnSpc>
                        <a:spcAft>
                          <a:spcPts val="800"/>
                        </a:spcAft>
                      </a:pPr>
                      <a:r>
                        <a:rPr lang="uk-UA" sz="1400">
                          <a:effectLst/>
                        </a:rPr>
                        <a:t>Невисока</a:t>
                      </a:r>
                      <a:endParaRPr lang="ru-RU" sz="1400">
                        <a:effectLst/>
                      </a:endParaRPr>
                    </a:p>
                    <a:p>
                      <a:pPr indent="457200" algn="ctr">
                        <a:lnSpc>
                          <a:spcPct val="107000"/>
                        </a:lnSpc>
                        <a:spcAft>
                          <a:spcPts val="800"/>
                        </a:spcAft>
                      </a:pPr>
                      <a:r>
                        <a:rPr lang="uk-UA" sz="1400">
                          <a:effectLst/>
                        </a:rPr>
                        <a:t>(В = 0,1)</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457200" algn="ctr">
                        <a:lnSpc>
                          <a:spcPct val="107000"/>
                        </a:lnSpc>
                        <a:spcAft>
                          <a:spcPts val="800"/>
                        </a:spcAft>
                      </a:pPr>
                      <a:r>
                        <a:rPr lang="uk-UA" sz="1400">
                          <a:effectLst/>
                        </a:rPr>
                        <a:t>K = 0,1</a:t>
                      </a:r>
                      <a:endParaRPr lang="ru-RU" sz="1400">
                        <a:effectLst/>
                      </a:endParaRPr>
                    </a:p>
                    <a:p>
                      <a:pPr indent="457200" algn="ctr">
                        <a:lnSpc>
                          <a:spcPct val="107000"/>
                        </a:lnSpc>
                        <a:spcAft>
                          <a:spcPts val="800"/>
                        </a:spcAft>
                      </a:pPr>
                      <a:r>
                        <a:rPr lang="uk-UA" sz="1400">
                          <a:effectLst/>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457200" algn="ctr">
                        <a:lnSpc>
                          <a:spcPct val="107000"/>
                        </a:lnSpc>
                        <a:spcAft>
                          <a:spcPts val="800"/>
                        </a:spcAft>
                      </a:pPr>
                      <a:r>
                        <a:rPr lang="uk-UA" sz="1400">
                          <a:effectLst/>
                        </a:rPr>
                        <a:t>K = 0,2</a:t>
                      </a:r>
                      <a:endParaRPr lang="ru-RU" sz="1400">
                        <a:effectLst/>
                      </a:endParaRPr>
                    </a:p>
                    <a:p>
                      <a:pPr indent="457200" algn="ctr">
                        <a:lnSpc>
                          <a:spcPct val="107000"/>
                        </a:lnSpc>
                        <a:spcAft>
                          <a:spcPts val="800"/>
                        </a:spcAft>
                      </a:pPr>
                      <a:r>
                        <a:rPr lang="uk-UA" sz="1400">
                          <a:effectLst/>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457200" algn="ctr">
                        <a:lnSpc>
                          <a:spcPct val="107000"/>
                        </a:lnSpc>
                        <a:spcAft>
                          <a:spcPts val="800"/>
                        </a:spcAft>
                      </a:pPr>
                      <a:r>
                        <a:rPr lang="uk-UA" sz="1400">
                          <a:effectLst/>
                        </a:rPr>
                        <a:t>K = 0,3</a:t>
                      </a:r>
                      <a:endParaRPr lang="ru-RU" sz="1400">
                        <a:effectLst/>
                      </a:endParaRPr>
                    </a:p>
                    <a:p>
                      <a:pPr indent="457200" algn="ctr">
                        <a:lnSpc>
                          <a:spcPct val="107000"/>
                        </a:lnSpc>
                        <a:spcAft>
                          <a:spcPts val="800"/>
                        </a:spcAft>
                      </a:pPr>
                      <a:r>
                        <a:rPr lang="uk-UA" sz="1400">
                          <a:effectLst/>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909261689"/>
                  </a:ext>
                </a:extLst>
              </a:tr>
              <a:tr h="658735">
                <a:tc vMerge="1">
                  <a:txBody>
                    <a:bodyPr/>
                    <a:lstStyle/>
                    <a:p>
                      <a:endParaRPr lang="ru-RU"/>
                    </a:p>
                  </a:txBody>
                  <a:tcPr/>
                </a:tc>
                <a:tc>
                  <a:txBody>
                    <a:bodyPr/>
                    <a:lstStyle/>
                    <a:p>
                      <a:pPr indent="457200" algn="ctr">
                        <a:lnSpc>
                          <a:spcPct val="107000"/>
                        </a:lnSpc>
                        <a:spcAft>
                          <a:spcPts val="800"/>
                        </a:spcAft>
                      </a:pPr>
                      <a:r>
                        <a:rPr lang="uk-UA" sz="1400">
                          <a:effectLst/>
                        </a:rPr>
                        <a:t>Середня</a:t>
                      </a:r>
                      <a:endParaRPr lang="ru-RU" sz="1400">
                        <a:effectLst/>
                      </a:endParaRPr>
                    </a:p>
                    <a:p>
                      <a:pPr indent="457200" algn="ctr">
                        <a:lnSpc>
                          <a:spcPct val="107000"/>
                        </a:lnSpc>
                        <a:spcAft>
                          <a:spcPts val="800"/>
                        </a:spcAft>
                      </a:pPr>
                      <a:r>
                        <a:rPr lang="uk-UA" sz="1400">
                          <a:effectLst/>
                        </a:rPr>
                        <a:t>(В = 0,2)</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457200" algn="ctr">
                        <a:lnSpc>
                          <a:spcPct val="107000"/>
                        </a:lnSpc>
                        <a:spcAft>
                          <a:spcPts val="800"/>
                        </a:spcAft>
                      </a:pPr>
                      <a:r>
                        <a:rPr lang="uk-UA" sz="1400">
                          <a:effectLst/>
                        </a:rPr>
                        <a:t>K = 0,2</a:t>
                      </a:r>
                      <a:endParaRPr lang="ru-RU" sz="1400">
                        <a:effectLst/>
                      </a:endParaRPr>
                    </a:p>
                    <a:p>
                      <a:pPr indent="457200" algn="ctr">
                        <a:lnSpc>
                          <a:spcPct val="107000"/>
                        </a:lnSpc>
                        <a:spcAft>
                          <a:spcPts val="800"/>
                        </a:spcAft>
                      </a:pPr>
                      <a:r>
                        <a:rPr lang="uk-UA" sz="1400">
                          <a:effectLst/>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457200" algn="ctr">
                        <a:lnSpc>
                          <a:spcPct val="107000"/>
                        </a:lnSpc>
                        <a:spcAft>
                          <a:spcPts val="800"/>
                        </a:spcAft>
                      </a:pPr>
                      <a:r>
                        <a:rPr lang="uk-UA" sz="1400">
                          <a:effectLst/>
                        </a:rPr>
                        <a:t>K = 0,4</a:t>
                      </a:r>
                      <a:endParaRPr lang="ru-RU" sz="1400">
                        <a:effectLst/>
                      </a:endParaRPr>
                    </a:p>
                    <a:p>
                      <a:pPr indent="457200" algn="ctr">
                        <a:lnSpc>
                          <a:spcPct val="107000"/>
                        </a:lnSpc>
                        <a:spcAft>
                          <a:spcPts val="800"/>
                        </a:spcAft>
                      </a:pPr>
                      <a:r>
                        <a:rPr lang="uk-UA" sz="1400">
                          <a:effectLst/>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457200" algn="ctr">
                        <a:lnSpc>
                          <a:spcPct val="107000"/>
                        </a:lnSpc>
                        <a:spcAft>
                          <a:spcPts val="800"/>
                        </a:spcAft>
                      </a:pPr>
                      <a:r>
                        <a:rPr lang="uk-UA" sz="1400">
                          <a:effectLst/>
                        </a:rPr>
                        <a:t>K = 0,6</a:t>
                      </a:r>
                      <a:endParaRPr lang="ru-RU" sz="1400">
                        <a:effectLst/>
                      </a:endParaRPr>
                    </a:p>
                    <a:p>
                      <a:pPr indent="457200" algn="ctr">
                        <a:lnSpc>
                          <a:spcPct val="107000"/>
                        </a:lnSpc>
                        <a:spcAft>
                          <a:spcPts val="800"/>
                        </a:spcAft>
                      </a:pPr>
                      <a:r>
                        <a:rPr lang="uk-UA" sz="1400">
                          <a:effectLst/>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87457144"/>
                  </a:ext>
                </a:extLst>
              </a:tr>
              <a:tr h="658735">
                <a:tc vMerge="1">
                  <a:txBody>
                    <a:bodyPr/>
                    <a:lstStyle/>
                    <a:p>
                      <a:endParaRPr lang="ru-RU"/>
                    </a:p>
                  </a:txBody>
                  <a:tcPr/>
                </a:tc>
                <a:tc>
                  <a:txBody>
                    <a:bodyPr/>
                    <a:lstStyle/>
                    <a:p>
                      <a:pPr indent="457200" algn="ctr">
                        <a:lnSpc>
                          <a:spcPct val="107000"/>
                        </a:lnSpc>
                        <a:spcAft>
                          <a:spcPts val="800"/>
                        </a:spcAft>
                      </a:pPr>
                      <a:r>
                        <a:rPr lang="uk-UA" sz="1400">
                          <a:effectLst/>
                        </a:rPr>
                        <a:t>Висока</a:t>
                      </a:r>
                      <a:endParaRPr lang="ru-RU" sz="1400">
                        <a:effectLst/>
                      </a:endParaRPr>
                    </a:p>
                    <a:p>
                      <a:pPr indent="457200" algn="ctr">
                        <a:lnSpc>
                          <a:spcPct val="107000"/>
                        </a:lnSpc>
                        <a:spcAft>
                          <a:spcPts val="800"/>
                        </a:spcAft>
                      </a:pPr>
                      <a:r>
                        <a:rPr lang="uk-UA" sz="1400">
                          <a:effectLst/>
                        </a:rPr>
                        <a:t>(B = 0,3)</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457200" algn="ctr">
                        <a:lnSpc>
                          <a:spcPct val="107000"/>
                        </a:lnSpc>
                        <a:spcAft>
                          <a:spcPts val="800"/>
                        </a:spcAft>
                      </a:pPr>
                      <a:r>
                        <a:rPr lang="uk-UA" sz="1400">
                          <a:effectLst/>
                        </a:rPr>
                        <a:t>K = 0,3</a:t>
                      </a:r>
                      <a:endParaRPr lang="ru-RU" sz="1400">
                        <a:effectLst/>
                      </a:endParaRPr>
                    </a:p>
                    <a:p>
                      <a:pPr indent="457200" algn="ctr">
                        <a:lnSpc>
                          <a:spcPct val="107000"/>
                        </a:lnSpc>
                        <a:spcAft>
                          <a:spcPts val="800"/>
                        </a:spcAft>
                      </a:pPr>
                      <a:r>
                        <a:rPr lang="uk-UA" sz="1400">
                          <a:effectLst/>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457200" algn="ctr">
                        <a:lnSpc>
                          <a:spcPct val="107000"/>
                        </a:lnSpc>
                        <a:spcAft>
                          <a:spcPts val="800"/>
                        </a:spcAft>
                      </a:pPr>
                      <a:r>
                        <a:rPr lang="uk-UA" sz="1400">
                          <a:effectLst/>
                        </a:rPr>
                        <a:t>K = 0,6</a:t>
                      </a:r>
                      <a:endParaRPr lang="ru-RU" sz="1400">
                        <a:effectLst/>
                      </a:endParaRPr>
                    </a:p>
                    <a:p>
                      <a:pPr indent="457200" algn="ctr">
                        <a:lnSpc>
                          <a:spcPct val="107000"/>
                        </a:lnSpc>
                        <a:spcAft>
                          <a:spcPts val="800"/>
                        </a:spcAft>
                      </a:pPr>
                      <a:r>
                        <a:rPr lang="uk-UA" sz="1400">
                          <a:effectLst/>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457200" algn="ctr">
                        <a:lnSpc>
                          <a:spcPct val="107000"/>
                        </a:lnSpc>
                        <a:spcAft>
                          <a:spcPts val="800"/>
                        </a:spcAft>
                      </a:pPr>
                      <a:r>
                        <a:rPr lang="uk-UA" sz="1400" dirty="0">
                          <a:effectLst/>
                        </a:rPr>
                        <a:t>K = 0,9</a:t>
                      </a:r>
                      <a:endParaRPr lang="ru-RU" sz="1400" dirty="0">
                        <a:effectLst/>
                      </a:endParaRPr>
                    </a:p>
                    <a:p>
                      <a:pPr indent="457200" algn="ctr">
                        <a:lnSpc>
                          <a:spcPct val="107000"/>
                        </a:lnSpc>
                        <a:spcAft>
                          <a:spcPts val="800"/>
                        </a:spcAft>
                      </a:pPr>
                      <a:r>
                        <a:rPr lang="uk-UA" sz="1400" dirty="0">
                          <a:effectLst/>
                        </a:rPr>
                        <a: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597067286"/>
                  </a:ext>
                </a:extLst>
              </a:tr>
            </a:tbl>
          </a:graphicData>
        </a:graphic>
      </p:graphicFrame>
      <p:sp>
        <p:nvSpPr>
          <p:cNvPr id="3" name="Rectangle 1">
            <a:extLst>
              <a:ext uri="{FF2B5EF4-FFF2-40B4-BE49-F238E27FC236}">
                <a16:creationId xmlns:a16="http://schemas.microsoft.com/office/drawing/2014/main" id="{BCB014C0-B864-4E4E-A3D9-926A7079BB53}"/>
              </a:ext>
            </a:extLst>
          </p:cNvPr>
          <p:cNvSpPr>
            <a:spLocks noChangeArrowheads="1"/>
          </p:cNvSpPr>
          <p:nvPr/>
        </p:nvSpPr>
        <p:spPr bwMode="auto">
          <a:xfrm>
            <a:off x="301841" y="158630"/>
            <a:ext cx="9099611" cy="25853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uk-UA" altLang="ru-RU"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Імовірність виникнення біологічних, хімічних і фізичних небезпечних чинників на кожному технологічному етапі оцінюється на підставі аналізу нормативних вимог, науково-технічної документації, а також досвіду роботи підприємства. Імовірність виникнення небезпечних факторів обраховується на основі </a:t>
            </a:r>
            <a:r>
              <a:rPr kumimoji="0" lang="uk-UA" altLang="ru-RU" b="0"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rPr>
              <a:t>методик</a:t>
            </a:r>
            <a:r>
              <a:rPr kumimoji="0" lang="uk-UA" altLang="ru-RU"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викладених в табл. 13-14.</a:t>
            </a:r>
            <a:endParaRPr kumimoji="0" lang="ru-RU" altLang="ru-RU"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uk-UA" altLang="ru-RU"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r>
              <a:rPr kumimoji="0" lang="uk-UA" altLang="ru-RU"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Таблиця 13</a:t>
            </a:r>
            <a:endParaRPr kumimoji="0" lang="ru-RU" altLang="ru-RU"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uk-UA" altLang="ru-RU"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Визначення значущості небезпечних факторів</a:t>
            </a:r>
            <a:endParaRPr kumimoji="0" lang="ru-RU" altLang="ru-RU"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uk-UA" altLang="ru-RU"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Якщо коефіцієнт К &gt; 0,6, то небезпечний фактор – значимий.</a:t>
            </a:r>
            <a:endParaRPr kumimoji="0" lang="ru-RU" altLang="ru-RU"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86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CC80E216-6083-415C-B776-04CDC5C936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5119" y="329124"/>
            <a:ext cx="7703921" cy="5722404"/>
          </a:xfrm>
          <a:prstGeom prst="rect">
            <a:avLst/>
          </a:prstGeom>
        </p:spPr>
      </p:pic>
    </p:spTree>
    <p:extLst>
      <p:ext uri="{BB962C8B-B14F-4D97-AF65-F5344CB8AC3E}">
        <p14:creationId xmlns:p14="http://schemas.microsoft.com/office/powerpoint/2010/main" val="4293392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7E8F74F3-D5D2-4DDF-8854-BF44E1D87B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46" y="506027"/>
            <a:ext cx="9394952" cy="4519501"/>
          </a:xfrm>
          <a:prstGeom prst="rect">
            <a:avLst/>
          </a:prstGeom>
        </p:spPr>
      </p:pic>
    </p:spTree>
    <p:extLst>
      <p:ext uri="{BB962C8B-B14F-4D97-AF65-F5344CB8AC3E}">
        <p14:creationId xmlns:p14="http://schemas.microsoft.com/office/powerpoint/2010/main" val="342595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079DC1-A48C-444E-A708-773CF3550DA2}"/>
              </a:ext>
            </a:extLst>
          </p:cNvPr>
          <p:cNvSpPr txBox="1"/>
          <p:nvPr/>
        </p:nvSpPr>
        <p:spPr>
          <a:xfrm>
            <a:off x="736847" y="585926"/>
            <a:ext cx="8411591" cy="5349991"/>
          </a:xfrm>
          <a:prstGeom prst="rect">
            <a:avLst/>
          </a:prstGeom>
          <a:noFill/>
        </p:spPr>
        <p:txBody>
          <a:bodyPr wrap="square">
            <a:spAutoFit/>
          </a:bodyPr>
          <a:lstStyle/>
          <a:p>
            <a:pPr indent="457200" algn="ctr">
              <a:lnSpc>
                <a:spcPct val="107000"/>
              </a:lnSpc>
              <a:spcAft>
                <a:spcPts val="800"/>
              </a:spcAft>
            </a:pPr>
            <a:r>
              <a:rPr lang="uk-UA" sz="1800" b="1" i="1" dirty="0">
                <a:solidFill>
                  <a:srgbClr val="000000"/>
                </a:solidFill>
                <a:effectLst/>
                <a:latin typeface="Times New Roman" panose="02020603050405020304" pitchFamily="18" charset="0"/>
                <a:ea typeface="Times New Roman" panose="02020603050405020304" pitchFamily="18" charset="0"/>
              </a:rPr>
              <a:t>Контрольні запитання</a:t>
            </a:r>
            <a:endParaRPr lang="ru-RU" sz="1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mj-lt"/>
              <a:buAutoNum type="arabicPeriod"/>
            </a:pPr>
            <a:r>
              <a:rPr lang="uk-UA" sz="1800" dirty="0">
                <a:solidFill>
                  <a:srgbClr val="000000"/>
                </a:solidFill>
                <a:effectLst/>
                <a:latin typeface="Times New Roman" panose="02020603050405020304" pitchFamily="18" charset="0"/>
                <a:ea typeface="Garamond,Italic"/>
              </a:rPr>
              <a:t>Класифікація чинників впливу на </a:t>
            </a:r>
            <a:r>
              <a:rPr lang="uk-UA" sz="1800" dirty="0">
                <a:solidFill>
                  <a:srgbClr val="000000"/>
                </a:solidFill>
                <a:effectLst/>
                <a:latin typeface="Times New Roman" panose="02020603050405020304" pitchFamily="18" charset="0"/>
                <a:ea typeface="Times New Roman" panose="02020603050405020304" pitchFamily="18" charset="0"/>
              </a:rPr>
              <a:t>харчовий продукт.</a:t>
            </a:r>
            <a:endParaRPr lang="ru-RU" sz="1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mj-lt"/>
              <a:buAutoNum type="arabicPeriod"/>
            </a:pPr>
            <a:r>
              <a:rPr lang="uk-UA" sz="1800" dirty="0">
                <a:solidFill>
                  <a:srgbClr val="000000"/>
                </a:solidFill>
                <a:effectLst/>
                <a:latin typeface="Times New Roman" panose="02020603050405020304" pitchFamily="18" charset="0"/>
                <a:ea typeface="Times New Roman" panose="02020603050405020304" pitchFamily="18" charset="0"/>
              </a:rPr>
              <a:t>Фази розвитку колонії мікроорганізмів.</a:t>
            </a:r>
            <a:endParaRPr lang="ru-RU" sz="1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mj-lt"/>
              <a:buAutoNum type="arabicPeriod"/>
            </a:pPr>
            <a:r>
              <a:rPr lang="uk-UA" sz="1800" dirty="0">
                <a:solidFill>
                  <a:srgbClr val="000000"/>
                </a:solidFill>
                <a:effectLst/>
                <a:latin typeface="Times New Roman" panose="02020603050405020304" pitchFamily="18" charset="0"/>
                <a:ea typeface="Times New Roman" panose="02020603050405020304" pitchFamily="18" charset="0"/>
              </a:rPr>
              <a:t>Важливі для мікроорганізмів основні фізико-хімічними характеристиками довкілля.</a:t>
            </a:r>
            <a:endParaRPr lang="ru-RU" sz="1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mj-lt"/>
              <a:buAutoNum type="arabicPeriod"/>
            </a:pPr>
            <a:r>
              <a:rPr lang="uk-UA" sz="1800" dirty="0">
                <a:solidFill>
                  <a:srgbClr val="000000"/>
                </a:solidFill>
                <a:effectLst/>
                <a:latin typeface="Times New Roman" panose="02020603050405020304" pitchFamily="18" charset="0"/>
                <a:ea typeface="Garamond,Italic"/>
              </a:rPr>
              <a:t>Класифікація б</a:t>
            </a:r>
            <a:r>
              <a:rPr lang="uk-UA" sz="1800" dirty="0">
                <a:solidFill>
                  <a:srgbClr val="000000"/>
                </a:solidFill>
                <a:effectLst/>
                <a:latin typeface="Times New Roman" panose="02020603050405020304" pitchFamily="18" charset="0"/>
                <a:ea typeface="Times New Roman" panose="02020603050405020304" pitchFamily="18" charset="0"/>
              </a:rPr>
              <a:t>іологічної безпеки харчових продуктів.</a:t>
            </a:r>
            <a:endParaRPr lang="ru-RU" sz="1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mj-lt"/>
              <a:buAutoNum type="arabicPeriod"/>
            </a:pPr>
            <a:r>
              <a:rPr lang="uk-UA" sz="1800" dirty="0">
                <a:solidFill>
                  <a:srgbClr val="000000"/>
                </a:solidFill>
                <a:effectLst/>
                <a:latin typeface="Times New Roman" panose="02020603050405020304" pitchFamily="18" charset="0"/>
                <a:ea typeface="Times New Roman" panose="02020603050405020304" pitchFamily="18" charset="0"/>
              </a:rPr>
              <a:t>Паразитарна безпека харчової продукції.</a:t>
            </a:r>
            <a:endParaRPr lang="ru-RU" sz="1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mj-lt"/>
              <a:buAutoNum type="arabicPeriod"/>
            </a:pPr>
            <a:r>
              <a:rPr lang="uk-UA" sz="1800" dirty="0">
                <a:solidFill>
                  <a:srgbClr val="000000"/>
                </a:solidFill>
                <a:effectLst/>
                <a:latin typeface="Times New Roman" panose="02020603050405020304" pitchFamily="18" charset="0"/>
                <a:ea typeface="Times New Roman" panose="02020603050405020304" pitchFamily="18" charset="0"/>
              </a:rPr>
              <a:t>Безпека від уражень шкідниками. </a:t>
            </a:r>
            <a:endParaRPr lang="ru-RU" sz="1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mj-lt"/>
              <a:buAutoNum type="arabicPeriod"/>
            </a:pPr>
            <a:r>
              <a:rPr lang="uk-UA" sz="1800" dirty="0">
                <a:solidFill>
                  <a:srgbClr val="000000"/>
                </a:solidFill>
                <a:effectLst/>
                <a:latin typeface="Times New Roman" panose="02020603050405020304" pitchFamily="18" charset="0"/>
                <a:ea typeface="Times New Roman" panose="02020603050405020304" pitchFamily="18" charset="0"/>
              </a:rPr>
              <a:t>Групи мікроорганізмів за особливостями будови та обміну речовин.</a:t>
            </a:r>
            <a:endParaRPr lang="ru-RU" sz="1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mj-lt"/>
              <a:buAutoNum type="arabicPeriod"/>
            </a:pPr>
            <a:r>
              <a:rPr lang="uk-UA" sz="1800" dirty="0">
                <a:solidFill>
                  <a:srgbClr val="000000"/>
                </a:solidFill>
                <a:effectLst/>
                <a:latin typeface="Times New Roman" panose="02020603050405020304" pitchFamily="18" charset="0"/>
                <a:ea typeface="Times New Roman" panose="02020603050405020304" pitchFamily="18" charset="0"/>
              </a:rPr>
              <a:t>За якими формами мікрофлори здійснюється мікробіологічний контроль сировини і харчових продуктів.</a:t>
            </a:r>
            <a:endParaRPr lang="ru-RU" sz="1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mj-lt"/>
              <a:buAutoNum type="arabicPeriod"/>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 н</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айбільш</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поширен</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их</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мікотоксин</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ів</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mj-lt"/>
              <a:buAutoNum type="arabicPeriod"/>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Шляхи з</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абруднення</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сировини</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харчових</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продуктів</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l">
              <a:lnSpc>
                <a:spcPct val="107000"/>
              </a:lnSpc>
              <a:spcAft>
                <a:spcPts val="800"/>
              </a:spcAft>
            </a:pPr>
            <a:r>
              <a:rPr lang="uk-UA" sz="1800" dirty="0">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29242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AFFD3C6-71FB-4310-89AD-549385B9D527}"/>
              </a:ext>
            </a:extLst>
          </p:cNvPr>
          <p:cNvSpPr txBox="1"/>
          <p:nvPr/>
        </p:nvSpPr>
        <p:spPr>
          <a:xfrm>
            <a:off x="1109709" y="363984"/>
            <a:ext cx="8851037" cy="5320752"/>
          </a:xfrm>
          <a:prstGeom prst="rect">
            <a:avLst/>
          </a:prstGeom>
          <a:noFill/>
        </p:spPr>
        <p:txBody>
          <a:bodyPr wrap="square">
            <a:spAutoFit/>
          </a:bodyPr>
          <a:lstStyle/>
          <a:p>
            <a:pPr indent="457200" algn="just">
              <a:lnSpc>
                <a:spcPct val="107000"/>
              </a:lnSpc>
              <a:spcAft>
                <a:spcPts val="800"/>
              </a:spcAft>
            </a:pPr>
            <a:r>
              <a:rPr lang="uk-UA" sz="2400" b="1" i="1" dirty="0">
                <a:solidFill>
                  <a:srgbClr val="000000"/>
                </a:solidFill>
                <a:effectLst/>
                <a:latin typeface="Times New Roman" panose="02020603050405020304" pitchFamily="18" charset="0"/>
                <a:ea typeface="Garamond,Italic"/>
              </a:rPr>
              <a:t>Завдання 1. </a:t>
            </a:r>
            <a:r>
              <a:rPr lang="uk-UA" sz="2400" dirty="0">
                <a:solidFill>
                  <a:srgbClr val="000000"/>
                </a:solidFill>
                <a:effectLst/>
                <a:latin typeface="Times New Roman" panose="02020603050405020304" pitchFamily="18" charset="0"/>
                <a:ea typeface="Garamond,Italic"/>
              </a:rPr>
              <a:t>Ознайомитись з класифікацією чинників впливу на </a:t>
            </a:r>
            <a:r>
              <a:rPr lang="uk-UA" sz="2400" dirty="0">
                <a:solidFill>
                  <a:srgbClr val="000000"/>
                </a:solidFill>
                <a:effectLst/>
                <a:latin typeface="Times New Roman" panose="02020603050405020304" pitchFamily="18" charset="0"/>
                <a:ea typeface="Times New Roman" panose="02020603050405020304" pitchFamily="18" charset="0"/>
              </a:rPr>
              <a:t>харчовий продукт.</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b="1" i="1" dirty="0">
                <a:solidFill>
                  <a:srgbClr val="000000"/>
                </a:solidFill>
                <a:effectLst/>
                <a:latin typeface="Times New Roman" panose="02020603050405020304" pitchFamily="18" charset="0"/>
                <a:ea typeface="Times New Roman" panose="02020603050405020304" pitchFamily="18" charset="0"/>
              </a:rPr>
              <a:t>Завдання 2. </a:t>
            </a:r>
            <a:r>
              <a:rPr lang="uk-UA" sz="2400" dirty="0">
                <a:solidFill>
                  <a:srgbClr val="000000"/>
                </a:solidFill>
                <a:effectLst/>
                <a:latin typeface="Times New Roman" panose="02020603050405020304" pitchFamily="18" charset="0"/>
                <a:ea typeface="Times New Roman" panose="02020603050405020304" pitchFamily="18" charset="0"/>
              </a:rPr>
              <a:t>Ознайомитися з фазами розвитку колонії мікроорганізмів.</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b="1" i="1" dirty="0">
                <a:solidFill>
                  <a:srgbClr val="000000"/>
                </a:solidFill>
                <a:effectLst/>
                <a:latin typeface="Times New Roman" panose="02020603050405020304" pitchFamily="18" charset="0"/>
                <a:ea typeface="Times New Roman" panose="02020603050405020304" pitchFamily="18" charset="0"/>
              </a:rPr>
              <a:t>Завдання 3.</a:t>
            </a:r>
            <a:r>
              <a:rPr lang="uk-UA" sz="2400" dirty="0">
                <a:solidFill>
                  <a:srgbClr val="000000"/>
                </a:solidFill>
                <a:effectLst/>
                <a:latin typeface="Times New Roman" panose="02020603050405020304" pitchFamily="18" charset="0"/>
                <a:ea typeface="Times New Roman" panose="02020603050405020304" pitchFamily="18" charset="0"/>
              </a:rPr>
              <a:t> Ознайомитися з важливими для мікроорганізмів основними фізико-хімічними характеристиками довкілля.</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b="1" i="1" dirty="0">
                <a:solidFill>
                  <a:srgbClr val="000000"/>
                </a:solidFill>
                <a:effectLst/>
                <a:latin typeface="Times New Roman" panose="02020603050405020304" pitchFamily="18" charset="0"/>
                <a:ea typeface="Garamond,Italic"/>
              </a:rPr>
              <a:t>Завдання 4. </a:t>
            </a:r>
            <a:r>
              <a:rPr lang="uk-UA" sz="2400" dirty="0">
                <a:solidFill>
                  <a:srgbClr val="000000"/>
                </a:solidFill>
                <a:effectLst/>
                <a:latin typeface="Times New Roman" panose="02020603050405020304" pitchFamily="18" charset="0"/>
                <a:ea typeface="Garamond,Italic"/>
              </a:rPr>
              <a:t>Ознайомитися з класифікацією б</a:t>
            </a:r>
            <a:r>
              <a:rPr lang="uk-UA" sz="2400" dirty="0">
                <a:solidFill>
                  <a:srgbClr val="000000"/>
                </a:solidFill>
                <a:effectLst/>
                <a:latin typeface="Times New Roman" panose="02020603050405020304" pitchFamily="18" charset="0"/>
                <a:ea typeface="Times New Roman" panose="02020603050405020304" pitchFamily="18" charset="0"/>
              </a:rPr>
              <a:t>іологічної безпеки харчових продуктів.</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b="1" i="1" dirty="0">
                <a:solidFill>
                  <a:srgbClr val="000000"/>
                </a:solidFill>
                <a:effectLst/>
                <a:latin typeface="Times New Roman" panose="02020603050405020304" pitchFamily="18" charset="0"/>
                <a:ea typeface="Times New Roman" panose="02020603050405020304" pitchFamily="18" charset="0"/>
              </a:rPr>
              <a:t>Завдання 5.</a:t>
            </a:r>
            <a:r>
              <a:rPr lang="uk-UA" sz="2400" dirty="0">
                <a:solidFill>
                  <a:srgbClr val="000000"/>
                </a:solidFill>
                <a:effectLst/>
                <a:latin typeface="Times New Roman" panose="02020603050405020304" pitchFamily="18" charset="0"/>
                <a:ea typeface="Times New Roman" panose="02020603050405020304" pitchFamily="18" charset="0"/>
              </a:rPr>
              <a:t> Ознайомитися з паразитарною безпекою харчової продукції.</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b="1" i="1" dirty="0">
                <a:solidFill>
                  <a:srgbClr val="000000"/>
                </a:solidFill>
                <a:effectLst/>
                <a:latin typeface="Times New Roman" panose="02020603050405020304" pitchFamily="18" charset="0"/>
                <a:ea typeface="Times New Roman" panose="02020603050405020304" pitchFamily="18" charset="0"/>
              </a:rPr>
              <a:t>Завдання 6.</a:t>
            </a:r>
            <a:r>
              <a:rPr lang="uk-UA" sz="2400" dirty="0">
                <a:solidFill>
                  <a:srgbClr val="000000"/>
                </a:solidFill>
                <a:effectLst/>
                <a:latin typeface="Times New Roman" panose="02020603050405020304" pitchFamily="18" charset="0"/>
                <a:ea typeface="Times New Roman" panose="02020603050405020304" pitchFamily="18" charset="0"/>
              </a:rPr>
              <a:t> Ознайомитися з </a:t>
            </a:r>
            <a:r>
              <a:rPr lang="uk-UA" sz="2400" dirty="0" err="1">
                <a:solidFill>
                  <a:srgbClr val="000000"/>
                </a:solidFill>
                <a:effectLst/>
                <a:latin typeface="Times New Roman" panose="02020603050405020304" pitchFamily="18" charset="0"/>
                <a:ea typeface="Times New Roman" panose="02020603050405020304" pitchFamily="18" charset="0"/>
              </a:rPr>
              <a:t>безпеками</a:t>
            </a:r>
            <a:r>
              <a:rPr lang="uk-UA" sz="2400" dirty="0">
                <a:solidFill>
                  <a:srgbClr val="000000"/>
                </a:solidFill>
                <a:effectLst/>
                <a:latin typeface="Times New Roman" panose="02020603050405020304" pitchFamily="18" charset="0"/>
                <a:ea typeface="Times New Roman" panose="02020603050405020304" pitchFamily="18" charset="0"/>
              </a:rPr>
              <a:t> від уражень шкідниками. </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99872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617A3E-80A8-4BD3-8A12-218C9CD13884}"/>
              </a:ext>
            </a:extLst>
          </p:cNvPr>
          <p:cNvSpPr txBox="1"/>
          <p:nvPr/>
        </p:nvSpPr>
        <p:spPr>
          <a:xfrm>
            <a:off x="710214" y="683581"/>
            <a:ext cx="8438224" cy="6301084"/>
          </a:xfrm>
          <a:prstGeom prst="rect">
            <a:avLst/>
          </a:prstGeom>
          <a:noFill/>
        </p:spPr>
        <p:txBody>
          <a:bodyPr wrap="square">
            <a:spAutoFit/>
          </a:bodyPr>
          <a:lstStyle/>
          <a:p>
            <a:pPr indent="457200" algn="just">
              <a:lnSpc>
                <a:spcPct val="107000"/>
              </a:lnSpc>
              <a:spcAft>
                <a:spcPts val="800"/>
              </a:spcAft>
            </a:pPr>
            <a:r>
              <a:rPr lang="uk-UA" sz="2400" b="1" dirty="0">
                <a:solidFill>
                  <a:srgbClr val="000000"/>
                </a:solidFill>
                <a:effectLst/>
                <a:latin typeface="Times New Roman" panose="02020603050405020304" pitchFamily="18" charset="0"/>
                <a:ea typeface="Garamond,Italic"/>
              </a:rPr>
              <a:t>Небезпечний чинник </a:t>
            </a:r>
            <a:r>
              <a:rPr lang="uk-UA" sz="2400" dirty="0">
                <a:solidFill>
                  <a:srgbClr val="000000"/>
                </a:solidFill>
                <a:effectLst/>
                <a:latin typeface="Times New Roman" panose="02020603050405020304" pitchFamily="18" charset="0"/>
                <a:ea typeface="Garamond,Italic"/>
              </a:rPr>
              <a:t>– будь-який хімічний, фізичний, біологічний чинник, речовина, матеріал або продукт, що впливає або за певних умов чи рівнів концентрації може негативно впливати через харчування на здоров’я людини.</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b="1" dirty="0">
                <a:solidFill>
                  <a:srgbClr val="000000"/>
                </a:solidFill>
                <a:effectLst/>
                <a:latin typeface="Times New Roman" panose="02020603050405020304" pitchFamily="18" charset="0"/>
                <a:ea typeface="Garamond,Italic"/>
              </a:rPr>
              <a:t>До біологічних небезпечних чинників </a:t>
            </a:r>
            <a:r>
              <a:rPr lang="uk-UA" sz="2400" dirty="0">
                <a:solidFill>
                  <a:srgbClr val="000000"/>
                </a:solidFill>
                <a:effectLst/>
                <a:latin typeface="Times New Roman" panose="02020603050405020304" pitchFamily="18" charset="0"/>
                <a:ea typeface="Garamond,Italic"/>
              </a:rPr>
              <a:t>відносяться шкідливі бактерії, віруси, </a:t>
            </a:r>
            <a:r>
              <a:rPr lang="uk-UA" sz="2400" dirty="0" err="1">
                <a:solidFill>
                  <a:srgbClr val="000000"/>
                </a:solidFill>
                <a:effectLst/>
                <a:latin typeface="Times New Roman" panose="02020603050405020304" pitchFamily="18" charset="0"/>
                <a:ea typeface="Garamond,Italic"/>
              </a:rPr>
              <a:t>пріони</a:t>
            </a:r>
            <a:r>
              <a:rPr lang="uk-UA" sz="2400" dirty="0">
                <a:solidFill>
                  <a:srgbClr val="000000"/>
                </a:solidFill>
                <a:effectLst/>
                <a:latin typeface="Times New Roman" panose="02020603050405020304" pitchFamily="18" charset="0"/>
                <a:ea typeface="Garamond,Italic"/>
              </a:rPr>
              <a:t> та паразити (сальмонела, гепатит А та трихінела). </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b="1" dirty="0">
                <a:solidFill>
                  <a:srgbClr val="000000"/>
                </a:solidFill>
                <a:effectLst/>
                <a:latin typeface="Times New Roman" panose="02020603050405020304" pitchFamily="18" charset="0"/>
                <a:ea typeface="Garamond,Italic"/>
              </a:rPr>
              <a:t>До хімічних небезпечних чинників </a:t>
            </a:r>
            <a:r>
              <a:rPr lang="uk-UA" sz="2400" dirty="0">
                <a:solidFill>
                  <a:srgbClr val="000000"/>
                </a:solidFill>
                <a:effectLst/>
                <a:latin typeface="Times New Roman" panose="02020603050405020304" pitchFamily="18" charset="0"/>
                <a:ea typeface="Garamond,Italic"/>
              </a:rPr>
              <a:t>відносять токсичні речовини, які потрапляють у продукт або утворюються впродовж переробки і які можуть спричинити захворювання або ушкодження через негайний або довгочасний вплив. </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b="1" dirty="0">
                <a:solidFill>
                  <a:srgbClr val="000000"/>
                </a:solidFill>
                <a:effectLst/>
                <a:latin typeface="Times New Roman" panose="02020603050405020304" pitchFamily="18" charset="0"/>
                <a:ea typeface="Garamond,Italic"/>
              </a:rPr>
              <a:t>До фізичних небезпечних чинників </a:t>
            </a:r>
            <a:r>
              <a:rPr lang="uk-UA" sz="2400" dirty="0">
                <a:solidFill>
                  <a:srgbClr val="000000"/>
                </a:solidFill>
                <a:effectLst/>
                <a:latin typeface="Times New Roman" panose="02020603050405020304" pitchFamily="18" charset="0"/>
                <a:ea typeface="Garamond,Italic"/>
              </a:rPr>
              <a:t>відносять сторонні предмети у харчових продуктах, які можуть завдати шкоди під час споживання – скло, твердий пластик, металеві уламки тощо. </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9024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784E93-B148-4999-B9BF-9DFE59B42183}"/>
              </a:ext>
            </a:extLst>
          </p:cNvPr>
          <p:cNvSpPr txBox="1"/>
          <p:nvPr/>
        </p:nvSpPr>
        <p:spPr>
          <a:xfrm>
            <a:off x="301841" y="124287"/>
            <a:ext cx="9232776" cy="4799263"/>
          </a:xfrm>
          <a:prstGeom prst="rect">
            <a:avLst/>
          </a:prstGeom>
          <a:noFill/>
        </p:spPr>
        <p:txBody>
          <a:bodyPr wrap="square">
            <a:spAutoFit/>
          </a:bodyPr>
          <a:lstStyle/>
          <a:p>
            <a:pPr indent="457200" algn="just">
              <a:lnSpc>
                <a:spcPct val="107000"/>
              </a:lnSpc>
              <a:spcAft>
                <a:spcPts val="800"/>
              </a:spcAft>
            </a:pPr>
            <a:r>
              <a:rPr lang="en-US" sz="3200" dirty="0">
                <a:solidFill>
                  <a:srgbClr val="000000"/>
                </a:solidFill>
                <a:effectLst/>
                <a:latin typeface="Times New Roman" panose="02020603050405020304" pitchFamily="18" charset="0"/>
                <a:ea typeface="Times New Roman" panose="02020603050405020304" pitchFamily="18" charset="0"/>
              </a:rPr>
              <a:t>Codex Alimentarius</a:t>
            </a:r>
            <a:r>
              <a:rPr lang="uk-UA" sz="3200" dirty="0">
                <a:solidFill>
                  <a:srgbClr val="000000"/>
                </a:solidFill>
                <a:effectLst/>
                <a:latin typeface="Times New Roman" panose="02020603050405020304" pitchFamily="18" charset="0"/>
                <a:ea typeface="Times New Roman" panose="02020603050405020304" pitchFamily="18" charset="0"/>
              </a:rPr>
              <a:t> (реєстр міжнародно визнаних стандартів) визначає небезпечний чинник харчового продукту як біологічний, хімічний або фізичний агент у харчовому продукті, або стан харчового продукту, що потенційно може спричинити негативний вплив на здоров’я. Згідно стандарту до небезпечних чинників харчових  продуктів також відносять алергени, які можуть міститись у харчовому продукті.</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1400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90F6D9-985D-4D8B-A578-CFDB73A845D7}"/>
              </a:ext>
            </a:extLst>
          </p:cNvPr>
          <p:cNvSpPr txBox="1"/>
          <p:nvPr/>
        </p:nvSpPr>
        <p:spPr>
          <a:xfrm>
            <a:off x="559293" y="612559"/>
            <a:ext cx="8589145" cy="6157135"/>
          </a:xfrm>
          <a:prstGeom prst="rect">
            <a:avLst/>
          </a:prstGeom>
          <a:noFill/>
        </p:spPr>
        <p:txBody>
          <a:bodyPr wrap="square">
            <a:spAutoFit/>
          </a:bodyPr>
          <a:lstStyle/>
          <a:p>
            <a:pPr indent="457200" algn="just">
              <a:lnSpc>
                <a:spcPct val="107000"/>
              </a:lnSpc>
              <a:spcAft>
                <a:spcPts val="800"/>
              </a:spcAft>
            </a:pPr>
            <a:r>
              <a:rPr lang="uk-UA" sz="2800" b="1" dirty="0">
                <a:solidFill>
                  <a:srgbClr val="000000"/>
                </a:solidFill>
                <a:effectLst/>
                <a:latin typeface="Times New Roman" panose="02020603050405020304" pitchFamily="18" charset="0"/>
                <a:ea typeface="Times New Roman" panose="02020603050405020304" pitchFamily="18" charset="0"/>
              </a:rPr>
              <a:t>В контексті кормів та їхніх інгредієнтів, доречні небезпечні чинники </a:t>
            </a:r>
            <a:r>
              <a:rPr lang="uk-UA" sz="2800" dirty="0">
                <a:solidFill>
                  <a:srgbClr val="000000"/>
                </a:solidFill>
                <a:effectLst/>
                <a:latin typeface="Times New Roman" panose="02020603050405020304" pitchFamily="18" charset="0"/>
                <a:ea typeface="Times New Roman" panose="02020603050405020304" pitchFamily="18" charset="0"/>
              </a:rPr>
              <a:t>– це ті, що можуть бути наявними  в  у  кормах  та  у  їхніх  інгредієнтах,  і  які  можуть  бути  перенесені  до  харчового продукту через споживання корму твариною. </a:t>
            </a:r>
          </a:p>
          <a:p>
            <a:pPr indent="457200" algn="just">
              <a:lnSpc>
                <a:spcPct val="107000"/>
              </a:lnSpc>
              <a:spcAft>
                <a:spcPts val="800"/>
              </a:spcAft>
            </a:pPr>
            <a:r>
              <a:rPr lang="uk-UA" sz="2800" b="1" dirty="0">
                <a:solidFill>
                  <a:srgbClr val="000000"/>
                </a:solidFill>
                <a:effectLst/>
                <a:latin typeface="Times New Roman" panose="02020603050405020304" pitchFamily="18" charset="0"/>
                <a:ea typeface="Times New Roman" panose="02020603050405020304" pitchFamily="18" charset="0"/>
              </a:rPr>
              <a:t>Небезпечні  чинники </a:t>
            </a:r>
            <a:r>
              <a:rPr lang="uk-UA" sz="2800" dirty="0">
                <a:solidFill>
                  <a:srgbClr val="000000"/>
                </a:solidFill>
                <a:effectLst/>
                <a:latin typeface="Times New Roman" panose="02020603050405020304" pitchFamily="18" charset="0"/>
                <a:ea typeface="Times New Roman" panose="02020603050405020304" pitchFamily="18" charset="0"/>
              </a:rPr>
              <a:t>– це ті, які можуть бути безпосередньо чи опосередковано перенесені до харчового продукту  через  використання  за  призначенням  відповідних  продуктів. Коли  йдеться про НАССР, до небезпечних чинників відносяться тільки ті умови виробництва чи забруднюючі речовини, які можуть спричинити розлади здоров’я, захворювання або травми людини.</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5012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47557C-56DF-4FF9-A8C4-10AE4247832B}"/>
              </a:ext>
            </a:extLst>
          </p:cNvPr>
          <p:cNvSpPr txBox="1"/>
          <p:nvPr/>
        </p:nvSpPr>
        <p:spPr>
          <a:xfrm>
            <a:off x="337351" y="355107"/>
            <a:ext cx="9072979" cy="6095900"/>
          </a:xfrm>
          <a:prstGeom prst="rect">
            <a:avLst/>
          </a:prstGeom>
          <a:noFill/>
        </p:spPr>
        <p:txBody>
          <a:bodyPr wrap="square">
            <a:spAutoFit/>
          </a:bodyPr>
          <a:lstStyle/>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Харчовим продуктам можуть загрожувати небезпечні чинники біологічного походження. Їх джерелом може бути сировина, або вони можуть виникати на певних етапах технологічної обробки, що застосовується для виробництва кінцевого продукту.</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Мікроорганізми за особливостями будови та обміну речовин відносять до різних груп: неклітинні – </a:t>
            </a:r>
            <a:r>
              <a:rPr lang="uk-UA" sz="2400" dirty="0" err="1">
                <a:solidFill>
                  <a:srgbClr val="000000"/>
                </a:solidFill>
                <a:effectLst/>
                <a:latin typeface="Times New Roman" panose="02020603050405020304" pitchFamily="18" charset="0"/>
                <a:ea typeface="Times New Roman" panose="02020603050405020304" pitchFamily="18" charset="0"/>
              </a:rPr>
              <a:t>пріони</a:t>
            </a:r>
            <a:r>
              <a:rPr lang="uk-UA" sz="2400" dirty="0">
                <a:solidFill>
                  <a:srgbClr val="000000"/>
                </a:solidFill>
                <a:effectLst/>
                <a:latin typeface="Times New Roman" panose="02020603050405020304" pitchFamily="18" charset="0"/>
                <a:ea typeface="Times New Roman" panose="02020603050405020304" pitchFamily="18" charset="0"/>
              </a:rPr>
              <a:t> та віруси, одноклітинні </a:t>
            </a:r>
            <a:r>
              <a:rPr lang="uk-UA" sz="2400" dirty="0" err="1">
                <a:solidFill>
                  <a:srgbClr val="000000"/>
                </a:solidFill>
                <a:effectLst/>
                <a:latin typeface="Times New Roman" panose="02020603050405020304" pitchFamily="18" charset="0"/>
                <a:ea typeface="Times New Roman" panose="02020603050405020304" pitchFamily="18" charset="0"/>
              </a:rPr>
              <a:t>доядерні</a:t>
            </a:r>
            <a:r>
              <a:rPr lang="uk-UA" sz="2400" dirty="0">
                <a:solidFill>
                  <a:srgbClr val="000000"/>
                </a:solidFill>
                <a:effectLst/>
                <a:latin typeface="Times New Roman" panose="02020603050405020304" pitchFamily="18" charset="0"/>
                <a:ea typeface="Times New Roman" panose="02020603050405020304" pitchFamily="18" charset="0"/>
              </a:rPr>
              <a:t> – бактерії, ядерні – мікроскопічні гриби (одноклітинні – дріжджі, багатоклітинні – пліснява), найпростіші – паразити. Стороння  мікрофлора є небажаною у харчових продуктах. Бактерії здебільшого розмножуються бінарним поділом (на дві ідентичних клітини). В оптимальних умовах бактерія </a:t>
            </a:r>
            <a:r>
              <a:rPr lang="uk-UA" sz="2400" u="sng" dirty="0">
                <a:solidFill>
                  <a:srgbClr val="000000"/>
                </a:solidFill>
                <a:effectLst/>
                <a:latin typeface="Times New Roman" panose="02020603050405020304" pitchFamily="18" charset="0"/>
                <a:ea typeface="Times New Roman" panose="02020603050405020304" pitchFamily="18" charset="0"/>
              </a:rPr>
              <a:t>може ділитись</a:t>
            </a:r>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u="sng" dirty="0">
                <a:solidFill>
                  <a:srgbClr val="000000"/>
                </a:solidFill>
                <a:effectLst/>
                <a:latin typeface="Times New Roman" panose="02020603050405020304" pitchFamily="18" charset="0"/>
                <a:ea typeface="Times New Roman" panose="02020603050405020304" pitchFamily="18" charset="0"/>
              </a:rPr>
              <a:t>на дві</a:t>
            </a:r>
            <a:r>
              <a:rPr lang="uk-UA" sz="2400" dirty="0">
                <a:solidFill>
                  <a:srgbClr val="000000"/>
                </a:solidFill>
                <a:effectLst/>
                <a:latin typeface="Times New Roman" panose="02020603050405020304" pitchFamily="18" charset="0"/>
                <a:ea typeface="Times New Roman" panose="02020603050405020304" pitchFamily="18" charset="0"/>
              </a:rPr>
              <a:t> кожні 20-30 хвилин (час генерації) Гіпотетично за оптимальних умов за 2 години з однієї клітини утворюється 64 нових. Інтенсивність поділу дріжджів значно менша, і час генерації коливається в межах 1-10 годин</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69771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7DAA64-5E62-47BF-BFD6-BB5434FCDA80}"/>
              </a:ext>
            </a:extLst>
          </p:cNvPr>
          <p:cNvSpPr txBox="1"/>
          <p:nvPr/>
        </p:nvSpPr>
        <p:spPr>
          <a:xfrm>
            <a:off x="355107" y="239698"/>
            <a:ext cx="8793331" cy="5408147"/>
          </a:xfrm>
          <a:prstGeom prst="rect">
            <a:avLst/>
          </a:prstGeom>
          <a:noFill/>
        </p:spPr>
        <p:txBody>
          <a:bodyPr wrap="square">
            <a:spAutoFit/>
          </a:bodyPr>
          <a:lstStyle/>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Мікроорганізми при розвитку утворюють колонії. Розвиток колонії відбувається у декілька фаз. При штучному культивуванні – постійному введенні поживних речовин та виведенні продуктів життєдіяльності, розвиток може бути нескінченно тривалим. Фази розвитку колонії є наступними:</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Лаг-фаза – час пристосування мікроорганізмів до нового середовища, синтез частини ферментів. При внесенні у середовище підготовленої (молодої культури) фаза скорочується до мінімуму. Попередня термічна обробка значно продовжує період пристосування мікроорганізмів.</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dirty="0" err="1">
                <a:solidFill>
                  <a:srgbClr val="000000"/>
                </a:solidFill>
                <a:effectLst/>
                <a:latin typeface="Times New Roman" panose="02020603050405020304" pitchFamily="18" charset="0"/>
                <a:ea typeface="Times New Roman" panose="02020603050405020304" pitchFamily="18" charset="0"/>
              </a:rPr>
              <a:t>Лог</a:t>
            </a:r>
            <a:r>
              <a:rPr lang="uk-UA" sz="2400" dirty="0">
                <a:solidFill>
                  <a:srgbClr val="000000"/>
                </a:solidFill>
                <a:effectLst/>
                <a:latin typeface="Times New Roman" panose="02020603050405020304" pitchFamily="18" charset="0"/>
                <a:ea typeface="Times New Roman" panose="02020603050405020304" pitchFamily="18" charset="0"/>
              </a:rPr>
              <a:t>-фаза (фаза експоненціального росту) – впродовж цієї фази здійснюється швидке засвоєння поживних речовин, утворення нових клітин переважає над відмиранням старих.</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77372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39A355-3A15-4645-9768-3413B43C7BDF}"/>
              </a:ext>
            </a:extLst>
          </p:cNvPr>
          <p:cNvSpPr txBox="1"/>
          <p:nvPr/>
        </p:nvSpPr>
        <p:spPr>
          <a:xfrm>
            <a:off x="435006" y="310719"/>
            <a:ext cx="8713432" cy="4910383"/>
          </a:xfrm>
          <a:prstGeom prst="rect">
            <a:avLst/>
          </a:prstGeom>
          <a:noFill/>
        </p:spPr>
        <p:txBody>
          <a:bodyPr wrap="square">
            <a:spAutoFit/>
          </a:bodyPr>
          <a:lstStyle/>
          <a:p>
            <a:pPr indent="457200" algn="just">
              <a:lnSpc>
                <a:spcPct val="107000"/>
              </a:lnSpc>
              <a:spcAft>
                <a:spcPts val="800"/>
              </a:spcAft>
            </a:pPr>
            <a:r>
              <a:rPr lang="uk-UA" sz="2400" b="1" dirty="0">
                <a:solidFill>
                  <a:srgbClr val="000000"/>
                </a:solidFill>
                <a:effectLst/>
                <a:latin typeface="Times New Roman" panose="02020603050405020304" pitchFamily="18" charset="0"/>
                <a:ea typeface="Times New Roman" panose="02020603050405020304" pitchFamily="18" charset="0"/>
              </a:rPr>
              <a:t>Фаза стаціонарного росту (стаціонарна фаза) </a:t>
            </a:r>
            <a:r>
              <a:rPr lang="uk-UA" sz="2400" dirty="0">
                <a:solidFill>
                  <a:srgbClr val="000000"/>
                </a:solidFill>
                <a:effectLst/>
                <a:latin typeface="Times New Roman" panose="02020603050405020304" pitchFamily="18" charset="0"/>
                <a:ea typeface="Times New Roman" panose="02020603050405020304" pitchFamily="18" charset="0"/>
              </a:rPr>
              <a:t>– кількість новоутворених клітин наближається до </a:t>
            </a:r>
            <a:r>
              <a:rPr lang="uk-UA" sz="2400" dirty="0" err="1">
                <a:solidFill>
                  <a:srgbClr val="000000"/>
                </a:solidFill>
                <a:effectLst/>
                <a:latin typeface="Times New Roman" panose="02020603050405020304" pitchFamily="18" charset="0"/>
                <a:ea typeface="Times New Roman" panose="02020603050405020304" pitchFamily="18" charset="0"/>
              </a:rPr>
              <a:t>відмираючих</a:t>
            </a:r>
            <a:r>
              <a:rPr lang="uk-UA" sz="2400" dirty="0">
                <a:solidFill>
                  <a:srgbClr val="000000"/>
                </a:solidFill>
                <a:effectLst/>
                <a:latin typeface="Times New Roman" panose="02020603050405020304" pitchFamily="18" charset="0"/>
                <a:ea typeface="Times New Roman" panose="02020603050405020304" pitchFamily="18" charset="0"/>
              </a:rPr>
              <a:t>. На цій стадії бактерії утворюють приблизно 109/см</a:t>
            </a:r>
            <a:r>
              <a:rPr lang="uk-UA" sz="2400" baseline="30000" dirty="0">
                <a:solidFill>
                  <a:srgbClr val="000000"/>
                </a:solidFill>
                <a:effectLst/>
                <a:latin typeface="Times New Roman" panose="02020603050405020304" pitchFamily="18" charset="0"/>
                <a:ea typeface="Times New Roman" panose="02020603050405020304" pitchFamily="18" charset="0"/>
              </a:rPr>
              <a:t>3</a:t>
            </a:r>
            <a:r>
              <a:rPr lang="uk-UA" sz="2400" dirty="0">
                <a:solidFill>
                  <a:srgbClr val="000000"/>
                </a:solidFill>
                <a:effectLst/>
                <a:latin typeface="Times New Roman" panose="02020603050405020304" pitchFamily="18" charset="0"/>
                <a:ea typeface="Times New Roman" panose="02020603050405020304" pitchFamily="18" charset="0"/>
              </a:rPr>
              <a:t> клітин. Найпростіші та одноклітинні водорості накопичують приблизно 106/см</a:t>
            </a:r>
            <a:r>
              <a:rPr lang="uk-UA" sz="2400" baseline="30000" dirty="0">
                <a:solidFill>
                  <a:srgbClr val="000000"/>
                </a:solidFill>
                <a:effectLst/>
                <a:latin typeface="Times New Roman" panose="02020603050405020304" pitchFamily="18" charset="0"/>
                <a:ea typeface="Times New Roman" panose="02020603050405020304" pitchFamily="18" charset="0"/>
              </a:rPr>
              <a:t>3</a:t>
            </a:r>
            <a:r>
              <a:rPr lang="uk-UA" sz="2400" dirty="0">
                <a:solidFill>
                  <a:srgbClr val="000000"/>
                </a:solidFill>
                <a:effectLst/>
                <a:latin typeface="Times New Roman" panose="02020603050405020304" pitchFamily="18" charset="0"/>
                <a:ea typeface="Times New Roman" panose="02020603050405020304" pitchFamily="18" charset="0"/>
              </a:rPr>
              <a:t> клітин. На цьому етапі клітини стають більш стійкими до впливу чинників довкілля, що слід враховувати при санітарній обробці, пастеризації та стерилізації сировини, харчових продуктів та інших об’єктів.</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b="1" dirty="0">
                <a:solidFill>
                  <a:srgbClr val="000000"/>
                </a:solidFill>
                <a:effectLst/>
                <a:latin typeface="Times New Roman" panose="02020603050405020304" pitchFamily="18" charset="0"/>
                <a:ea typeface="Times New Roman" panose="02020603050405020304" pitchFamily="18" charset="0"/>
              </a:rPr>
              <a:t>Фаза відмирання </a:t>
            </a:r>
            <a:r>
              <a:rPr lang="uk-UA" sz="2400" dirty="0">
                <a:solidFill>
                  <a:srgbClr val="000000"/>
                </a:solidFill>
                <a:effectLst/>
                <a:latin typeface="Times New Roman" panose="02020603050405020304" pitchFamily="18" charset="0"/>
                <a:ea typeface="Times New Roman" panose="02020603050405020304" pitchFamily="18" charset="0"/>
              </a:rPr>
              <a:t>– кількість новоутворених клітин стає меншою за кількість відмерлих. Настання фази зумовлюється вичерпанням поживних речовин та накопиченням токсичних продуктів обміну речовин мікроорганізмів.</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2357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F8438-6433-4A52-A1D7-4FD45B252AAB}"/>
              </a:ext>
            </a:extLst>
          </p:cNvPr>
          <p:cNvSpPr txBox="1"/>
          <p:nvPr/>
        </p:nvSpPr>
        <p:spPr>
          <a:xfrm>
            <a:off x="239697" y="129322"/>
            <a:ext cx="8908741" cy="5317674"/>
          </a:xfrm>
          <a:prstGeom prst="rect">
            <a:avLst/>
          </a:prstGeom>
          <a:noFill/>
        </p:spPr>
        <p:txBody>
          <a:bodyPr wrap="square">
            <a:spAutoFit/>
          </a:bodyPr>
          <a:lstStyle/>
          <a:p>
            <a:pPr indent="457200" algn="just">
              <a:lnSpc>
                <a:spcPct val="107000"/>
              </a:lnSpc>
              <a:spcAft>
                <a:spcPts val="800"/>
              </a:spcAft>
            </a:pPr>
            <a:r>
              <a:rPr lang="uk-UA" sz="2000" b="1" dirty="0">
                <a:solidFill>
                  <a:srgbClr val="000000"/>
                </a:solidFill>
                <a:effectLst/>
                <a:latin typeface="Times New Roman" panose="02020603050405020304" pitchFamily="18" charset="0"/>
                <a:ea typeface="Times New Roman" panose="02020603050405020304" pitchFamily="18" charset="0"/>
              </a:rPr>
              <a:t>Життєдіяльність мікроорганізмів залежить від чинників довкілля, які можуть бути сприятливими чи негативними. Основними фізико-хімічними характеристиками довкілля, важливими для мікроорганізмів є:</a:t>
            </a:r>
            <a:endParaRPr lang="ru-RU" sz="2000" b="1"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uk-UA" sz="2000" dirty="0">
                <a:solidFill>
                  <a:srgbClr val="000000"/>
                </a:solidFill>
                <a:effectLst/>
                <a:latin typeface="Times New Roman" panose="02020603050405020304" pitchFamily="18" charset="0"/>
                <a:ea typeface="Times New Roman" panose="02020603050405020304" pitchFamily="18" charset="0"/>
              </a:rPr>
              <a:t>активність води та осмотичний тиск у розчині. Вища активність води, менший вміст </a:t>
            </a:r>
            <a:r>
              <a:rPr lang="uk-UA" sz="2000" dirty="0" err="1">
                <a:solidFill>
                  <a:srgbClr val="000000"/>
                </a:solidFill>
                <a:effectLst/>
                <a:latin typeface="Times New Roman" panose="02020603050405020304" pitchFamily="18" charset="0"/>
                <a:ea typeface="Times New Roman" panose="02020603050405020304" pitchFamily="18" charset="0"/>
              </a:rPr>
              <a:t>осмофільних</a:t>
            </a:r>
            <a:r>
              <a:rPr lang="uk-UA" sz="2000" dirty="0">
                <a:solidFill>
                  <a:srgbClr val="000000"/>
                </a:solidFill>
                <a:effectLst/>
                <a:latin typeface="Times New Roman" panose="02020603050405020304" pitchFamily="18" charset="0"/>
                <a:ea typeface="Times New Roman" panose="02020603050405020304" pitchFamily="18" charset="0"/>
              </a:rPr>
              <a:t> </a:t>
            </a:r>
            <a:r>
              <a:rPr lang="uk-UA" sz="2000" dirty="0" err="1">
                <a:solidFill>
                  <a:srgbClr val="000000"/>
                </a:solidFill>
                <a:effectLst/>
                <a:latin typeface="Times New Roman" panose="02020603050405020304" pitchFamily="18" charset="0"/>
                <a:ea typeface="Times New Roman" panose="02020603050405020304" pitchFamily="18" charset="0"/>
              </a:rPr>
              <a:t>сполук</a:t>
            </a:r>
            <a:r>
              <a:rPr lang="uk-UA" sz="2000" dirty="0">
                <a:solidFill>
                  <a:srgbClr val="000000"/>
                </a:solidFill>
                <a:effectLst/>
                <a:latin typeface="Times New Roman" panose="02020603050405020304" pitchFamily="18" charset="0"/>
                <a:ea typeface="Times New Roman" panose="02020603050405020304" pitchFamily="18" charset="0"/>
              </a:rPr>
              <a:t> сприяють розвитку більшості мікроорганізмів;</a:t>
            </a:r>
            <a:endParaRPr lang="ru-RU" sz="20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uk-UA" sz="2000" dirty="0">
                <a:solidFill>
                  <a:srgbClr val="000000"/>
                </a:solidFill>
                <a:effectLst/>
                <a:latin typeface="Times New Roman" panose="02020603050405020304" pitchFamily="18" charset="0"/>
                <a:ea typeface="Times New Roman" panose="02020603050405020304" pitchFamily="18" charset="0"/>
              </a:rPr>
              <a:t>активна кислотність середовища або </a:t>
            </a:r>
            <a:r>
              <a:rPr lang="uk-UA" sz="2000" dirty="0" err="1">
                <a:solidFill>
                  <a:srgbClr val="000000"/>
                </a:solidFill>
                <a:effectLst/>
                <a:latin typeface="Times New Roman" panose="02020603050405020304" pitchFamily="18" charset="0"/>
                <a:ea typeface="Times New Roman" panose="02020603050405020304" pitchFamily="18" charset="0"/>
              </a:rPr>
              <a:t>рН</a:t>
            </a:r>
            <a:r>
              <a:rPr lang="uk-UA" sz="2000" dirty="0">
                <a:solidFill>
                  <a:srgbClr val="000000"/>
                </a:solidFill>
                <a:effectLst/>
                <a:latin typeface="Times New Roman" panose="02020603050405020304" pitchFamily="18" charset="0"/>
                <a:ea typeface="Times New Roman" panose="02020603050405020304" pitchFamily="18" charset="0"/>
              </a:rPr>
              <a:t>. Більшість бактерій ростуть у </a:t>
            </a:r>
            <a:r>
              <a:rPr lang="uk-UA" sz="2000" dirty="0" err="1">
                <a:solidFill>
                  <a:srgbClr val="000000"/>
                </a:solidFill>
                <a:effectLst/>
                <a:latin typeface="Times New Roman" panose="02020603050405020304" pitchFamily="18" charset="0"/>
                <a:ea typeface="Times New Roman" panose="02020603050405020304" pitchFamily="18" charset="0"/>
              </a:rPr>
              <a:t>слабкокислому</a:t>
            </a:r>
            <a:r>
              <a:rPr lang="uk-UA" sz="2000" dirty="0">
                <a:solidFill>
                  <a:srgbClr val="000000"/>
                </a:solidFill>
                <a:effectLst/>
                <a:latin typeface="Times New Roman" panose="02020603050405020304" pitchFamily="18" charset="0"/>
                <a:ea typeface="Times New Roman" panose="02020603050405020304" pitchFamily="18" charset="0"/>
              </a:rPr>
              <a:t>, нейтральному, </a:t>
            </a:r>
            <a:r>
              <a:rPr lang="uk-UA" sz="2000" dirty="0" err="1">
                <a:solidFill>
                  <a:srgbClr val="000000"/>
                </a:solidFill>
                <a:effectLst/>
                <a:latin typeface="Times New Roman" panose="02020603050405020304" pitchFamily="18" charset="0"/>
                <a:ea typeface="Times New Roman" panose="02020603050405020304" pitchFamily="18" charset="0"/>
              </a:rPr>
              <a:t>слабколужному</a:t>
            </a:r>
            <a:r>
              <a:rPr lang="uk-UA" sz="2000" dirty="0">
                <a:solidFill>
                  <a:srgbClr val="000000"/>
                </a:solidFill>
                <a:effectLst/>
                <a:latin typeface="Times New Roman" panose="02020603050405020304" pitchFamily="18" charset="0"/>
                <a:ea typeface="Times New Roman" panose="02020603050405020304" pitchFamily="18" charset="0"/>
              </a:rPr>
              <a:t> середовищі;</a:t>
            </a:r>
            <a:endParaRPr lang="ru-RU" sz="20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uk-UA" sz="2000" dirty="0">
                <a:solidFill>
                  <a:srgbClr val="000000"/>
                </a:solidFill>
                <a:effectLst/>
                <a:latin typeface="Times New Roman" panose="02020603050405020304" pitchFamily="18" charset="0"/>
                <a:ea typeface="Times New Roman" panose="02020603050405020304" pitchFamily="18" charset="0"/>
              </a:rPr>
              <a:t>температура. Більшість мікроорганізмів харчових продуктів і сировини розвивається за температур в межах 5-50 ºС з різною інтенсивністю. Бактерії групи кишкових паличок та </a:t>
            </a:r>
            <a:r>
              <a:rPr lang="uk-UA" sz="2000" dirty="0" err="1">
                <a:solidFill>
                  <a:srgbClr val="000000"/>
                </a:solidFill>
                <a:effectLst/>
                <a:latin typeface="Times New Roman" panose="02020603050405020304" pitchFamily="18" charset="0"/>
                <a:ea typeface="Times New Roman" panose="02020603050405020304" pitchFamily="18" charset="0"/>
              </a:rPr>
              <a:t>ентеропатогенних</a:t>
            </a:r>
            <a:r>
              <a:rPr lang="uk-UA" sz="2000" dirty="0">
                <a:solidFill>
                  <a:srgbClr val="000000"/>
                </a:solidFill>
                <a:effectLst/>
                <a:latin typeface="Times New Roman" panose="02020603050405020304" pitchFamily="18" charset="0"/>
                <a:ea typeface="Times New Roman" panose="02020603050405020304" pitchFamily="18" charset="0"/>
              </a:rPr>
              <a:t> бактерій краще розвиваються у інтервалі 20-45 ºС, мікроскопічні гриби розвиватись нижче і вище наведених меж. Заморожування не знищує мікроорганізмів, а лише значно уповільнює їх активність. Нагрівання вище критичної температури призводить до незворотної інактивації	клітин мікроорганізмів;</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8757622"/>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TotalTime>
  <Words>1155</Words>
  <Application>Microsoft Office PowerPoint</Application>
  <PresentationFormat>Широкий екран</PresentationFormat>
  <Paragraphs>98</Paragraphs>
  <Slides>15</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15</vt:i4>
      </vt:variant>
    </vt:vector>
  </HeadingPairs>
  <TitlesOfParts>
    <vt:vector size="21" baseType="lpstr">
      <vt:lpstr>Arial</vt:lpstr>
      <vt:lpstr>Calibri</vt:lpstr>
      <vt:lpstr>Times New Roman</vt:lpstr>
      <vt:lpstr>Trebuchet MS</vt:lpstr>
      <vt:lpstr>Wingdings 3</vt:lpstr>
      <vt:lpstr>Грань</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Lenovo</dc:creator>
  <cp:lastModifiedBy>Lenovo</cp:lastModifiedBy>
  <cp:revision>2</cp:revision>
  <dcterms:created xsi:type="dcterms:W3CDTF">2023-01-18T14:47:54Z</dcterms:created>
  <dcterms:modified xsi:type="dcterms:W3CDTF">2023-01-18T14:56:58Z</dcterms:modified>
</cp:coreProperties>
</file>