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74C1EE-2934-44A1-98F1-E42FB6590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A6E29655-5F66-47CD-8BE0-7B2C94C50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652FEAF-2768-41F1-95F9-702CEAB63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DA5D-FB03-4015-A522-9685ED8CA4B1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E0F0FF0-838D-476D-BC04-741483BFE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DB878E2-365D-4FA3-99F6-351C75BBB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D14B-0128-48D1-BC72-A58392D2DCD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619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2681B8-FA64-4DDC-9E3D-DD77EDE0E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0E2B2461-B586-4CDF-95FF-A47B803D5B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1932830-3CBB-4106-B1ED-1C00FD852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DA5D-FB03-4015-A522-9685ED8CA4B1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9D8403E-873C-424C-B620-D4CCF3702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AD3A039-7DBA-41AD-959D-31C8C6921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D14B-0128-48D1-BC72-A58392D2DCD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2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11F49B5B-A29F-4E8C-9C1F-C9ABD86A9A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4C8BF418-8CAA-4205-A81E-BC9FC59A7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E1E6124-D479-4AF5-9E69-26C2EF883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DA5D-FB03-4015-A522-9685ED8CA4B1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5FE7C9C-40B0-4CD5-8D2B-5FA9CE509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6872E77-8D7D-42AE-B439-C3FFCCED9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D14B-0128-48D1-BC72-A58392D2DCD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8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DCB3B5-DA1C-47CD-AA9C-CB762B7C6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722A145-FBF2-411A-840D-F3A05D73D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CFF4B9D-B600-4561-B399-2B7D67D14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DA5D-FB03-4015-A522-9685ED8CA4B1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1D9E5BA-F9EA-4A95-BE2B-5F0B34A65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27E72CD-C7FE-4165-8616-309CF539B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D14B-0128-48D1-BC72-A58392D2DCD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167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DE3FB3-5316-4CDA-9F32-722C72750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0A83B58-6FA1-4427-B243-C1C4E47C1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C1E12F7-1810-475F-8D1E-B2BFEFF80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DA5D-FB03-4015-A522-9685ED8CA4B1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DB0A8F2-7E56-475F-891D-07CD021CD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830D61C-1D28-474F-B217-77FDC89E0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D14B-0128-48D1-BC72-A58392D2DCD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95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F8290A-7003-45DB-932C-5AFEB7E2E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A0FAB78-6E93-481F-8F4F-919A264EB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0BB17B2F-EAE6-4BCD-9E46-2E4EA300A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723503EF-2163-4F3D-B1A9-D69DD77B7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DA5D-FB03-4015-A522-9685ED8CA4B1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1B5B7B1-59E4-4D68-93F0-FF759238B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0A50E3F-3585-4B8F-9124-0451E00BE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D14B-0128-48D1-BC72-A58392D2DCD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35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51F177-02ED-41C8-9EA6-E4E005BCE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CCA0592-8809-41F0-A11D-A4FBEA409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3E2E407C-0DE6-4DAA-8DA8-749A3BDFD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A2DA2FC6-3BC0-49F6-B903-7855D98F6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E39E120A-1A88-43D7-8476-722798B5DB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C6EBD75C-A6C6-4C20-9B03-D4F30D207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DA5D-FB03-4015-A522-9685ED8CA4B1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0F1FD4A9-9086-4D87-82E3-AC4087B91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A975EB27-5681-4BDD-9A95-BFA404C8D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D14B-0128-48D1-BC72-A58392D2DCD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35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E9E43A-9464-44D9-A0FC-FAFC991B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53103836-AD62-4AFB-B416-54A1F8267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DA5D-FB03-4015-A522-9685ED8CA4B1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8D7C513F-3940-4437-8853-C1E86D411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4C0AA1E6-78E1-44BC-AC7D-174DB7D74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D14B-0128-48D1-BC72-A58392D2DCD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28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1031578B-36AE-4B19-9811-54E179FE0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DA5D-FB03-4015-A522-9685ED8CA4B1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4637BBE6-4FA3-445E-85EE-966A033E3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E67CC76A-0F57-46C5-B1D7-60ADF444C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D14B-0128-48D1-BC72-A58392D2DCD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136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637949-B0D0-4ADA-9857-42D982BDD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A93AFF7-0FD9-4300-A90A-90CAE86E6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82088B60-C6F1-4840-879B-F84181AB9A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5798F1BC-DE5A-4538-90FE-EB4C33958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DA5D-FB03-4015-A522-9685ED8CA4B1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FB5B293-8EE1-4431-A701-5E68B3178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E300B72-9830-4714-80E7-C53CA30B3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D14B-0128-48D1-BC72-A58392D2DCD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37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3EC80A-415B-4BA2-A285-104383971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936B6AD6-BF25-4801-830F-C4E553C39F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5C9DD19F-C393-45FE-ABAE-382BF0AAF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CE3E5394-B4A5-4AD1-8337-96D9B4313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DA5D-FB03-4015-A522-9685ED8CA4B1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99357C1B-33FD-442B-8BD5-65D159BFE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91A2A28-1A76-436A-A769-E28300170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D14B-0128-48D1-BC72-A58392D2DCD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91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0CD7DA22-FDB1-46E9-B446-4C1B4424F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94059FA-C70F-4433-A617-C1E7CEA74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73C33B3-C53B-40A6-AE38-2F71DBFECD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4DA5D-FB03-4015-A522-9685ED8CA4B1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3D8FC2A-9D07-4CCF-A2B6-0A91186D9B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B976FE8-F246-42AB-877E-2D23249EAE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FD14B-0128-48D1-BC72-A58392D2DCD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59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B6C16C8-3A28-4921-A989-86A295E9DD37}"/>
              </a:ext>
            </a:extLst>
          </p:cNvPr>
          <p:cNvSpPr txBox="1"/>
          <p:nvPr/>
        </p:nvSpPr>
        <p:spPr>
          <a:xfrm>
            <a:off x="719091" y="355107"/>
            <a:ext cx="10928412" cy="4979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ctr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Практична робота 7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ctr">
              <a:lnSpc>
                <a:spcPct val="107000"/>
              </a:lnSpc>
              <a:spcAft>
                <a:spcPts val="800"/>
              </a:spcAft>
            </a:pPr>
            <a:r>
              <a:rPr lang="uk-U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ЗАБРУДНЕННЯ ПРОДОВОЛЬЧОЇ СИРОВИНИ ТА ХАРЧОВИХ ПРОДУКТІВ ВАЖКИМИ МЕТАЛАМИ.</a:t>
            </a:r>
            <a:r>
              <a:rPr lang="uk-UA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ЗАГАЛЬНІ ПРИНЦИПИ МІКРОБІОЛОГІЧНОГО ТА САНІТАРНОГІГІЄНІЧНОГО КОНТРОЛЮ НА ПІДПРИЄМСТВАХ ПРОМИСЛОВОСТІ.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Мета заняття: </a:t>
            </a:r>
            <a:r>
              <a:rPr lang="uk-UA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ознайомити студентів з основними принципами санітарно-гігієнічного контролю на підприємстві та проведенням аналізу ризиків небезпек, їхнього оцінювання та управління ними.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261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44F6A7-FB60-453E-8DBD-E66D6B0B70E6}"/>
              </a:ext>
            </a:extLst>
          </p:cNvPr>
          <p:cNvSpPr txBox="1"/>
          <p:nvPr/>
        </p:nvSpPr>
        <p:spPr>
          <a:xfrm>
            <a:off x="585925" y="540568"/>
            <a:ext cx="10688715" cy="4979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Зеараленон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розвивається переважно на качанах та зерні кукурудзи. 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Відрізняється високою термостійкістю, здатністю зберігатися без руйнації тривалий час. 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Вживання продуктів з кукурудзи, ураженої пліснявою (</a:t>
            </a:r>
            <a:r>
              <a:rPr lang="uk-UA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зернопродукти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крупи, борошно, консерви, олія), супроводжується важкими захворюваннями внутрішніх органів (печінки, нирок, травного шляху). 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Зеараленон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виявляє також чітко виражену </a:t>
            </a:r>
            <a:r>
              <a:rPr lang="uk-UA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тератогенну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канцерогенну та мутагенну дію.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243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A627A03-8B70-4699-91F6-05988C9C941F}"/>
              </a:ext>
            </a:extLst>
          </p:cNvPr>
          <p:cNvSpPr txBox="1"/>
          <p:nvPr/>
        </p:nvSpPr>
        <p:spPr>
          <a:xfrm>
            <a:off x="727969" y="301841"/>
            <a:ext cx="10662081" cy="6054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Санітарний стан повітря виробничих приміщень оцінюють по загальній кількості бактерій, які осідають на 100 см </a:t>
            </a:r>
            <a:r>
              <a:rPr lang="uk-UA" sz="2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м’ясопептонного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агару в ч. Петрі за 5 хв. Повітря вважається чистим якщо в 1 м</a:t>
            </a:r>
            <a:r>
              <a:rPr lang="uk-UA" sz="2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міститься не більше 500 сапрофітних мікроорганізмів. Повітря холодильних камер досліджують на забруднення пліснявими грибами. Дослідження проводять перед закладкою м’яса в камери (до і після дезінфекції) і періодично (не рідше 1 разу в квартал) в процесі зберігання продукції. Облік ведуть по кількості колоній пліснявих грибів, вирослих на 100 см</a:t>
            </a:r>
            <a:r>
              <a:rPr lang="uk-UA" sz="2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поверхні </a:t>
            </a:r>
            <a:r>
              <a:rPr lang="uk-UA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суслового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агару в ч. Петрі, (при температурі в камері – 12</a:t>
            </a:r>
            <a:r>
              <a:rPr lang="uk-UA" sz="2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і вище). Санітарний стан холодильних камер може бути хороший, задовільний, незадовільний. Хороший санітарний стан повітря вважається, якщо виросте не більше 10 колоній пліснявих грибів.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584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51B9974-20E7-4D27-A2A1-AB599C3D214E}"/>
              </a:ext>
            </a:extLst>
          </p:cNvPr>
          <p:cNvSpPr txBox="1"/>
          <p:nvPr/>
        </p:nvSpPr>
        <p:spPr>
          <a:xfrm>
            <a:off x="532660" y="168676"/>
            <a:ext cx="11203620" cy="5531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недотриманні особистої гігієни (чистоти рук, </a:t>
            </a:r>
            <a:r>
              <a:rPr lang="uk-UA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санодягу</a:t>
            </a: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особливо під час ручних операцій, на харчові продукти можуть попасти мікроорганізми, в тому числі і патогенні. </a:t>
            </a:r>
            <a:endParaRPr lang="en-US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Бактеріальну забрудненість рук і одягу визначають шляхом дослідження змивів на загальну бактеріальну </a:t>
            </a:r>
            <a:r>
              <a:rPr lang="uk-UA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обсеміненість</a:t>
            </a: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наявність кишкової палички. </a:t>
            </a:r>
            <a:endParaRPr lang="en-US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Чистоту рук оцінюють по кількості мікроорганізмів в 1 мл змиву: до 1000 – хороший, 5000-10 000 – задовільний, більше 10 000 – поганий. Наявність бактерій групи кишкової палички в змивах з рук і одягу не допускаються.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328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A556C73-377E-492E-AF95-E11A12B2161D}"/>
              </a:ext>
            </a:extLst>
          </p:cNvPr>
          <p:cNvSpPr txBox="1"/>
          <p:nvPr/>
        </p:nvSpPr>
        <p:spPr>
          <a:xfrm>
            <a:off x="550416" y="248576"/>
            <a:ext cx="11221374" cy="5510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Дезінфекція (обеззаражування) називається знищення на об’єктах зовнішнього середовища патогенних мікроорганізмів.  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Профілактична</a:t>
            </a:r>
            <a:r>
              <a:rPr lang="uk-UA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 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дезінфекція обладнання, інвентарю, тари, виробничих приміщень проводиться для попередження забруднення продуктів мікроорганізмами.  Вимушена</a:t>
            </a:r>
            <a:r>
              <a:rPr lang="uk-UA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 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(поточна і заключна) проводиться при наявності джерела інфекції і після його ліквідації.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Засоби дезінфекції бувають фізичні і хімічні. До фізичних засобів відносяться: дія температури, ультрафіолетове опромінення, іонізуюче опромінення. До хімічних засобів – хлор, хлорне вапно, перманганат калію, їдкий натр, сірчана, борна кислоти і інші речовини. 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Хімічні речовини дію на мікробну клітину або бактерицидно ( викликають загибель мікроорганізмів), або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бактеріостатично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(припиняють їх ріст). Характер дії залежить від дози речовини часу взаємодії, температури і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рН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261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ABAC782-3196-4A4A-AF02-1717832825F8}"/>
              </a:ext>
            </a:extLst>
          </p:cNvPr>
          <p:cNvSpPr txBox="1"/>
          <p:nvPr/>
        </p:nvSpPr>
        <p:spPr>
          <a:xfrm>
            <a:off x="443883" y="266331"/>
            <a:ext cx="11398929" cy="5132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Небезпечні фактори можна умовно розділити на три групи: 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біологічні, хімічні та фізичні. </a:t>
            </a:r>
            <a:r>
              <a:rPr lang="uk-UA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Біологічні небезпечні фактори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– це шкідливі бактерії, віруси і паразити. Такі небезпечні фактори  часто пов’язані з сировиною, яку використовують безпосередньо для виготовлення харчових продуктів. Проте небезпека може появитися під час  проведення  працівниками  виробничого процесу або з зовнішнього середовища.  Яскравим  прикладом є погано оброблені сирі яйця – маємо сальмонелу (</a:t>
            </a:r>
            <a:r>
              <a:rPr lang="uk-UA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Salmonella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яка для людей з ослабленою імунною системою може бути надзвичайно небезпечною та мати фатальні наслідки. Тому обробка яєць ефективним </a:t>
            </a:r>
            <a:r>
              <a:rPr lang="uk-UA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дезрозчином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мінімізує ризик появи сальмонели.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592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FD98842-97A4-4D80-8DFB-2A1171EB0A6F}"/>
              </a:ext>
            </a:extLst>
          </p:cNvPr>
          <p:cNvSpPr txBox="1"/>
          <p:nvPr/>
        </p:nvSpPr>
        <p:spPr>
          <a:xfrm>
            <a:off x="337351" y="337351"/>
            <a:ext cx="11319030" cy="5440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Хімічні</a:t>
            </a:r>
            <a:r>
              <a:rPr lang="uk-UA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sz="28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небезпечні чинники</a:t>
            </a:r>
            <a:r>
              <a:rPr lang="uk-UA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– це речовини, які можуть утворюватися у харчових продуктах  природним шляхом чи  потрапити у продукцію ззовні в процесі переробки.  Хімічні небезпеки можна розділити на три групи, залежно від джерела походження. Хімікати, що випадково потрапили в їжу:</a:t>
            </a:r>
            <a:endParaRPr lang="ru-RU" sz="2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 сільськогосподарські хімікати: пестициди, гербіциди, регулятори росту тощо;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б) хімікати, що використовують підприємства: мийні та дезінфікуючі засоби, мастила тощо;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в) зараження із зовнішнього середовища: свинець, миш’як, кадмій, ртуть тощо.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555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3F5EAD-BE0D-41B0-B11D-569D73855E3F}"/>
              </a:ext>
            </a:extLst>
          </p:cNvPr>
          <p:cNvSpPr txBox="1"/>
          <p:nvPr/>
        </p:nvSpPr>
        <p:spPr>
          <a:xfrm>
            <a:off x="381740" y="266330"/>
            <a:ext cx="11567604" cy="4979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Чинники ризику, що виникають природно, продукти рослинного, тваринного або мікробного метаболізму, наприклад </a:t>
            </a:r>
            <a:r>
              <a:rPr lang="uk-UA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афлатоксини</a:t>
            </a:r>
            <a:r>
              <a:rPr lang="uk-UA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усунення даної небезпеки на підприємстві потрібно запровадити: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вхідний контроль всієї сировини і матеріалів (супровідні документи, документи, що підтверджують якість і безпеку, зовнішній огляд, лабораторний контроль);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контроль залишкового вмісту мийних і дезінфікуючих засобів на поверхні обладнання та інвентарю після закінчення санітарної обробки (при поганому споліскуванні залишки мийних і дезінфікуючих засобів потраплять до продукції при контакті з таким обладнанням та інвентарем);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540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0B96DFB-B870-4822-BBA8-E6751729F9CF}"/>
              </a:ext>
            </a:extLst>
          </p:cNvPr>
          <p:cNvSpPr txBox="1"/>
          <p:nvPr/>
        </p:nvSpPr>
        <p:spPr>
          <a:xfrm>
            <a:off x="355107" y="204186"/>
            <a:ext cx="11443316" cy="4979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огляд устаткування перед початком роботи на наявність патьоків </a:t>
            </a:r>
            <a:r>
              <a:rPr lang="uk-UA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масел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(знижуємо ймовірність випадкового потрапляння мастил в продукцію);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дотримання норм закладки харчових добавок, інгредієнтів (перевищення норм закладки може зробити продукт небезпечним);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не допускати попадання вихлопних газів автомобілів в зону прийому сировини і відвантаження готової продукції (вихлопні гази – джерела хімічних небезпек);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• контроль за станом охолоджувальних установок (холодоагенти – джерела хімічних небезпек).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045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12DDF2C-1E02-4C30-8BA3-6ACC033948F7}"/>
              </a:ext>
            </a:extLst>
          </p:cNvPr>
          <p:cNvSpPr txBox="1"/>
          <p:nvPr/>
        </p:nvSpPr>
        <p:spPr>
          <a:xfrm>
            <a:off x="304801" y="253177"/>
            <a:ext cx="11336784" cy="6069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Воду</a:t>
            </a:r>
            <a:r>
              <a:rPr lang="uk-UA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 для миття сировини і обладнання, тари, як розчинник і як сировину при виготовленні сиропів, бульйонів, компотів, маринадів. Вона повинна бути прозорою, без кольору, запаху, не повинна впливати на здоров’я людини, не містити патогенних мікроорганізмів і відповідати вимогам ГОСТу</a:t>
            </a:r>
            <a:r>
              <a:rPr lang="uk-UA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“Вода питна. 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Гігієнічні вимоги і контроль за якістю”. При використанні 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мікробіологічно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забрудненої води у виробництво можуть попасти збудники інфекційних 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хвороб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харчових отруєнь, а також різні сапрофіти – гнильні, 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кислотоутворюючі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спорові форми бактерій, які можуть несприятливо вплинути не тільки на хід технологічного процесу, але й на якість і стійкість готової продукції при зберіганні. 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Найчистіші артезіанські і джерельні води. Воду із відкритих водоймищ піддають очищенню на водоочисних станціях. </a:t>
            </a:r>
            <a:r>
              <a:rPr lang="uk-UA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Перший етап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відстоювання води на відстійниках, просвітлення, видалення небажаного запаху. При</a:t>
            </a:r>
            <a:r>
              <a:rPr lang="uk-UA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коагуляції</a:t>
            </a:r>
            <a:r>
              <a:rPr lang="uk-UA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(солями алюмінію і заліза) утворюється осад. </a:t>
            </a:r>
            <a:r>
              <a:rPr lang="uk-UA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Другий етап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фільтрування води в фільтрах через шар річкового піску. В поверхневих шарах фільтру формується біологічна плівка, яка містить велику кількість мікроорганізмів. </a:t>
            </a:r>
            <a:r>
              <a:rPr lang="uk-UA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Третій етап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знезараження профільтрованої води від мікроорганізмів за допомогою дезінфікуючих засобів (хлору, озону).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851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923F886-8FFD-442F-BA6A-838043CB5293}"/>
              </a:ext>
            </a:extLst>
          </p:cNvPr>
          <p:cNvSpPr txBox="1"/>
          <p:nvPr/>
        </p:nvSpPr>
        <p:spPr>
          <a:xfrm>
            <a:off x="621437" y="221942"/>
            <a:ext cx="11052699" cy="54287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3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харчовій промисловості мікрофлора атмосферного повітря має значення лише на тих дільницях технологічного процесу, де сировина, напівфабрикати і готова продукція стикається з ним. </a:t>
            </a:r>
            <a:endParaRPr lang="en-US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 чистоти повітря залежить якість готової продукції. Для зниження бактеріального обсіменіння повітря виробничих </a:t>
            </a:r>
            <a:r>
              <a:rPr lang="uk-UA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цехів</a:t>
            </a: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використовують фізичні і хімічні способи очищення. Повітря в цехи потрапляє через фільтри, де воно очищається (затримується до 90-98% мікроорганізмів і пилу). Після очищення повітря піддають дезінфекції.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574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331E1DE-8A32-4A59-A1AB-10A5364A329B}"/>
              </a:ext>
            </a:extLst>
          </p:cNvPr>
          <p:cNvSpPr txBox="1"/>
          <p:nvPr/>
        </p:nvSpPr>
        <p:spPr>
          <a:xfrm>
            <a:off x="710213" y="284085"/>
            <a:ext cx="10662081" cy="49018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 1. </a:t>
            </a:r>
            <a:r>
              <a:rPr lang="uk-UA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Ознайомитись з забрудненням харчових продуктів та сировини антибактеріальними речовинами, </a:t>
            </a:r>
            <a:r>
              <a:rPr lang="uk-UA" sz="3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ксенобіотиками</a:t>
            </a:r>
            <a:r>
              <a:rPr lang="uk-UA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хімічного і біологічного походження, мікроорганізмами та їх метаболітами. Класифікація </a:t>
            </a:r>
            <a:r>
              <a:rPr lang="uk-UA" sz="3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мікотоксинів</a:t>
            </a:r>
            <a:r>
              <a:rPr lang="uk-UA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їхній вплив на організм людини, джерела токсикогенної мікрофлори. 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 2. </a:t>
            </a:r>
            <a:r>
              <a:rPr lang="uk-UA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Вміти визначати ризики від впливу харчових небезпек, проводити їхнє оцінювання та управляти ними.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730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9250BF-2A6D-4669-8D0D-7F7EDE3C3E21}"/>
              </a:ext>
            </a:extLst>
          </p:cNvPr>
          <p:cNvSpPr txBox="1"/>
          <p:nvPr/>
        </p:nvSpPr>
        <p:spPr>
          <a:xfrm>
            <a:off x="612559" y="319597"/>
            <a:ext cx="11141476" cy="54900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Неякісна мийка і нерегулярна дезінфекція обладнання, тари приводить до обсіменіння продуктів мікроорганізмами, що впливає на їх якість і нестійкість при зберіганні. </a:t>
            </a:r>
            <a:endParaRPr lang="en-US" sz="3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Після закінчення роботи обладнання механічно очищають від залишків сировини, змивають теплою водою, знежирюють гарячим 2-3% розчином кальцинованої соди і дезінфікують освітленим розчином хлорного вапна або гострим паром.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8918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7F38446-2B6D-4398-A728-5D4D5D345613}"/>
              </a:ext>
            </a:extLst>
          </p:cNvPr>
          <p:cNvSpPr txBox="1"/>
          <p:nvPr/>
        </p:nvSpPr>
        <p:spPr>
          <a:xfrm>
            <a:off x="1029809" y="284085"/>
            <a:ext cx="10839635" cy="41531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ctr">
              <a:lnSpc>
                <a:spcPct val="107000"/>
              </a:lnSpc>
              <a:spcAft>
                <a:spcPts val="800"/>
              </a:spcAft>
            </a:pPr>
            <a:r>
              <a:rPr lang="uk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Контрольні запитання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Джерела надходження антибактеріальних речовин до продовольчої сировини та харчових продуктів.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Класифікація токсичних речовин, які регламентує Законодавство України?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 завдання та основні принципи мікробіологічного контролю на підприємстві ?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Допустимі рівні вмісту шкідливих речовин у харчових продуктах та продовольчій сировині і їхнє визначення.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 впливає довкілля та особиста гігієна працівників підприємства на безпечність харчових продуктів та сировини?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Класифікація харчових небезпек та їхнє оцінювання.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 проводиться оцінювання ризиків, управління ними та інформування про ризики?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926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532F2E-0513-4DA9-9E3E-4106064B5CB5}"/>
              </a:ext>
            </a:extLst>
          </p:cNvPr>
          <p:cNvSpPr txBox="1"/>
          <p:nvPr/>
        </p:nvSpPr>
        <p:spPr>
          <a:xfrm>
            <a:off x="523783" y="417250"/>
            <a:ext cx="11043821" cy="56961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 НАССР керує зниженням ризиків, що пов’язані з харчовими отруєннями споживачів,  удосконаленням харчових продуктів та процесів їхнього виробництва.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  НАССР у своїх рамках має необхідність  здійснювати контроль  усіх ризиків та факторів, які можуть становити загрозу виготовленні безпечного продукту. Завданням мікробіологічного контролю є швидке виявлення шляхів проникнення мікроорганізмів у виробництві; джерела і ступеня розмноження їх на окремих етапах технологічного процесу; попередження розвитку сторонньої мікрофлори; активне знищення їх шляхом дезінфекції з метою отримання продукції високої санітарної якості.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881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3B7AC36-29F7-4F89-85A9-94D2D0E705D4}"/>
              </a:ext>
            </a:extLst>
          </p:cNvPr>
          <p:cNvSpPr txBox="1"/>
          <p:nvPr/>
        </p:nvSpPr>
        <p:spPr>
          <a:xfrm>
            <a:off x="523783" y="426129"/>
            <a:ext cx="10839633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Мікробіологічний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контроль за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наявністю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вмістом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патогенної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мікрофлори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достатньо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складний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тривалий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виконується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Звичайний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мікробіологічний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контроль на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харчових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виробництвах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проводиться на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вміст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індикаторних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тестових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форм. 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Найбільше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цією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метою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контролюють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індикаторні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бактерії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кишкових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паличок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коліформні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ешеріхіа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колі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Вони легко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виявляються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аналізі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добре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відрізняються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форм. 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Самі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вони не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являють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собою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безпосередньої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небезпеки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але вони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присутні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патогенів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в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такій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самій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949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48FCE0-A2A7-4F1D-9734-AF604806AED5}"/>
              </a:ext>
            </a:extLst>
          </p:cNvPr>
          <p:cNvSpPr txBox="1"/>
          <p:nvPr/>
        </p:nvSpPr>
        <p:spPr>
          <a:xfrm>
            <a:off x="754601" y="292963"/>
            <a:ext cx="10449017" cy="61571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Вони ростуть і гинуть за тих самих умов, як і патогени у тому самому продукті, і тому відсутні при відсутності патогенних форм. Мікробіологічні тести на наявність цих індикаторних форм проводять з метою перевірки патогенного забруднення вихідної сировини, дотримання технологічних режимів її обробки та можливості </a:t>
            </a:r>
            <a:r>
              <a:rPr lang="uk-UA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післяобробного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забруднення готової продукції.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Мікробіологічний контроль</a:t>
            </a:r>
            <a:r>
              <a:rPr lang="uk-UA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проводиться заводською лабораторією систематично. Він здійснюється на всіх етапах технологічного процесу, починаючи з сировини і закінчуючи готовими продуктами, на основі державних стандартів (ДСТУ), технічних умов (ТУ), інструкцій, правил, методичних вказівок і іншої нормативної документації.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176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61EF535-7DBB-44C5-82B3-953A484C6C29}"/>
              </a:ext>
            </a:extLst>
          </p:cNvPr>
          <p:cNvSpPr txBox="1"/>
          <p:nvPr/>
        </p:nvSpPr>
        <p:spPr>
          <a:xfrm>
            <a:off x="443883" y="435006"/>
            <a:ext cx="10697593" cy="47740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Мікробіологічний контроль складається із санітарно-гігієнічного контролю стану виробництва і контролю технологічних процесів і готової продукції. Санітарно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гігієнічний контроль включає перевірку чистоти води, повітря виробничих приміщень, санітарний стан технологічного обладнання, інвентарю, тари, чистоти рук, одягу.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Мікробіологічне дослідження води проводять по таких показниках: мікробне число, колі – титр, колі – індекс. Вода, яка використовується в технологічних процесах повинна відповідати вимогам ГОСТ 2874 – 73 “ Вода питна”.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808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F5A26BA-8151-4626-A04B-C5026088DD7E}"/>
              </a:ext>
            </a:extLst>
          </p:cNvPr>
          <p:cNvSpPr txBox="1"/>
          <p:nvPr/>
        </p:nvSpPr>
        <p:spPr>
          <a:xfrm>
            <a:off x="470517" y="257452"/>
            <a:ext cx="10511161" cy="4979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Мікробне число –</a:t>
            </a:r>
            <a:r>
              <a:rPr lang="uk-UA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 загальна кількість бактерій, які виростають при посіві 1 мл нерозбавленої води на м’ясо – </a:t>
            </a:r>
            <a:r>
              <a:rPr lang="uk-UA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пептонному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агарі (МПА) при температурі 37 </a:t>
            </a:r>
            <a:r>
              <a:rPr lang="uk-UA" sz="2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за 24 год. 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оцінки якості води найбільш важливе значення має наявність в ній патогенних мікроорганізмів. 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Мікробіологічними показниками забрудненості води патогенними бактеріями кишкової палички служить колі – титр і колі – індекс. 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Питна вода повинна мати такі показники: мікробне число не більше 100, колі – титр не менше 300, колі – індекс не більше 3.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980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4C8F9BC-6B90-44C4-A9AC-1C3843E8D61D}"/>
              </a:ext>
            </a:extLst>
          </p:cNvPr>
          <p:cNvSpPr txBox="1"/>
          <p:nvPr/>
        </p:nvSpPr>
        <p:spPr>
          <a:xfrm>
            <a:off x="577048" y="803457"/>
            <a:ext cx="11088209" cy="44775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Фузаріотоксини</a:t>
            </a: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продукуються грибками, які також розвиваються переважно на злакових культурах. </a:t>
            </a:r>
            <a:endParaRPr lang="en-US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Продукти переробки такого зерна (борошно і крупи) і харчові продукти, вироблені з них, мають галюциногенну дію, порушують діяльність шлунково-кишкового тракту, обумовлюють некротичні зміни в м'язових тканинах. </a:t>
            </a:r>
            <a:endParaRPr lang="en-US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Тривале вживання таких продуктів призводить до важких психічних розладів, анемії, втрати працездатності.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605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4E0022E-CE75-491F-9CE2-11B96A47B8B5}"/>
              </a:ext>
            </a:extLst>
          </p:cNvPr>
          <p:cNvSpPr txBox="1"/>
          <p:nvPr/>
        </p:nvSpPr>
        <p:spPr>
          <a:xfrm>
            <a:off x="514905" y="300210"/>
            <a:ext cx="10537794" cy="6464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Патулін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утворюється в свіжих плодах та овочах, що уражені грибами роду </a:t>
            </a:r>
            <a:r>
              <a:rPr lang="uk-UA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Репісіііит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Основним його продуцентом є збудник коричневої гнилі плодів – </a:t>
            </a:r>
            <a:r>
              <a:rPr lang="uk-UA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Репісіііит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ехрапзит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Токсин досить стійкий до дії технологічних факторів, а тому при переробці він потрапляє з ураженої сировини до складу готової продукції. 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Запліснявіла сировина повинна бути відбракована, а решта перевірена на присутність </a:t>
            </a:r>
            <a:r>
              <a:rPr lang="uk-UA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патуліну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тому, що навіть за відсутності видимих колоній плісняв токсин може бути присутнім. 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виявлення і кількісного визначення токсину застосовують метод тонкошарової хроматографії.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9542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1855</Words>
  <Application>Microsoft Office PowerPoint</Application>
  <PresentationFormat>Широкий екран</PresentationFormat>
  <Paragraphs>69</Paragraphs>
  <Slides>21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Lenovo</dc:creator>
  <cp:lastModifiedBy>Lenovo</cp:lastModifiedBy>
  <cp:revision>3</cp:revision>
  <dcterms:created xsi:type="dcterms:W3CDTF">2023-01-18T15:31:33Z</dcterms:created>
  <dcterms:modified xsi:type="dcterms:W3CDTF">2023-01-18T15:35:44Z</dcterms:modified>
</cp:coreProperties>
</file>