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ECC034-CC22-424A-9B43-17F5512A1204}"/>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ru-RU"/>
          </a:p>
        </p:txBody>
      </p:sp>
      <p:sp>
        <p:nvSpPr>
          <p:cNvPr id="3" name="Підзаголовок 2">
            <a:extLst>
              <a:ext uri="{FF2B5EF4-FFF2-40B4-BE49-F238E27FC236}">
                <a16:creationId xmlns:a16="http://schemas.microsoft.com/office/drawing/2014/main" id="{E0D0BBAD-BB39-487A-BF0D-AE018DA5FD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ru-RU"/>
          </a:p>
        </p:txBody>
      </p:sp>
      <p:sp>
        <p:nvSpPr>
          <p:cNvPr id="4" name="Місце для дати 3">
            <a:extLst>
              <a:ext uri="{FF2B5EF4-FFF2-40B4-BE49-F238E27FC236}">
                <a16:creationId xmlns:a16="http://schemas.microsoft.com/office/drawing/2014/main" id="{2F3C74A0-DE55-4161-AD87-390C0F479F4C}"/>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676DBFE2-0E94-473B-98B4-CC6E0E96ACC6}"/>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04B64962-AF85-4DC5-AA44-B565E1E0F8A7}"/>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2085489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A15CE9-6BE7-428F-8742-F5772AAD295F}"/>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EC8AB7C5-8464-4882-89C0-0AA32AA0B688}"/>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41F70279-CA25-462E-8CD6-6C3968235B9B}"/>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7EE9F0F1-AD99-4F45-896F-C303757A4C78}"/>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4DC19B4B-6BBE-41A4-A3F6-315B3435A228}"/>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1741217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76FDD78F-BBBF-46C7-809C-470A2FA0CD62}"/>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ru-RU"/>
          </a:p>
        </p:txBody>
      </p:sp>
      <p:sp>
        <p:nvSpPr>
          <p:cNvPr id="3" name="Місце для вертикального тексту 2">
            <a:extLst>
              <a:ext uri="{FF2B5EF4-FFF2-40B4-BE49-F238E27FC236}">
                <a16:creationId xmlns:a16="http://schemas.microsoft.com/office/drawing/2014/main" id="{F09C2BB6-1C27-4172-BB04-7B30BA02A8B3}"/>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B0C879E6-DBBC-4C29-8272-7DB0C266FEAD}"/>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52B28404-762C-47C4-B7D8-1280A5AC6572}"/>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C0384C52-097D-4C20-B1A2-71BEFC16D355}"/>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15182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BB7E13-3ACE-4F48-B3F1-0075A88F3E4B}"/>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021493BF-8485-46DF-B698-7F84DE4293F0}"/>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304B60A3-BB78-499F-BFA8-C34008BC4B7D}"/>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6AC19F7B-5E6C-479A-8368-AE46F6B36217}"/>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3C3DBDD7-75E2-4629-913E-FC08D2955023}"/>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144498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5F3E7C-59A0-4759-BFD1-0CAEB1565311}"/>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FA19F146-220C-4A4C-B762-D758F6487E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218B6352-8AF9-48C9-A94F-2087DAA85334}"/>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30F1918D-9407-4348-B102-0A06BE4A7B48}"/>
              </a:ext>
            </a:extLst>
          </p:cNvPr>
          <p:cNvSpPr>
            <a:spLocks noGrp="1"/>
          </p:cNvSpPr>
          <p:nvPr>
            <p:ph type="ftr" sz="quarter" idx="11"/>
          </p:nvPr>
        </p:nvSpPr>
        <p:spPr/>
        <p:txBody>
          <a:bodyPr/>
          <a:lstStyle/>
          <a:p>
            <a:endParaRPr lang="ru-RU"/>
          </a:p>
        </p:txBody>
      </p:sp>
      <p:sp>
        <p:nvSpPr>
          <p:cNvPr id="6" name="Місце для номера слайда 5">
            <a:extLst>
              <a:ext uri="{FF2B5EF4-FFF2-40B4-BE49-F238E27FC236}">
                <a16:creationId xmlns:a16="http://schemas.microsoft.com/office/drawing/2014/main" id="{18F4D077-91BD-4227-8B6E-6A63B34BDA4B}"/>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2057972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020092-A590-433C-BDA6-9A39BFDEFBF5}"/>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EC719FE6-5B7B-4465-9A62-583CD2E1378A}"/>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вмісту 3">
            <a:extLst>
              <a:ext uri="{FF2B5EF4-FFF2-40B4-BE49-F238E27FC236}">
                <a16:creationId xmlns:a16="http://schemas.microsoft.com/office/drawing/2014/main" id="{0D49D080-95FC-4172-9C42-E35EBE0166F0}"/>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дати 4">
            <a:extLst>
              <a:ext uri="{FF2B5EF4-FFF2-40B4-BE49-F238E27FC236}">
                <a16:creationId xmlns:a16="http://schemas.microsoft.com/office/drawing/2014/main" id="{49013806-3FB3-40FA-9C31-832A564A1D4A}"/>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34A92540-DD49-4E3D-B643-130B9156DF57}"/>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17BEE5E1-5C81-4CBA-BB87-563FFE7E2BCB}"/>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13711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39BBC6-9F5B-415D-A82A-5D6610A2CBBA}"/>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688F539A-A32F-4669-8A4B-C148958039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79046CFF-8164-4C19-91F6-46FCF8BC8003}"/>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5" name="Місце для тексту 4">
            <a:extLst>
              <a:ext uri="{FF2B5EF4-FFF2-40B4-BE49-F238E27FC236}">
                <a16:creationId xmlns:a16="http://schemas.microsoft.com/office/drawing/2014/main" id="{98D904B2-5F8F-4EC1-9579-5CC2F0A841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C0C74C27-3F53-4429-A82A-AE620F616EEF}"/>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7" name="Місце для дати 6">
            <a:extLst>
              <a:ext uri="{FF2B5EF4-FFF2-40B4-BE49-F238E27FC236}">
                <a16:creationId xmlns:a16="http://schemas.microsoft.com/office/drawing/2014/main" id="{DE4F4826-AEFE-4AD8-9F8C-1464BC7B1783}"/>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8" name="Місце для нижнього колонтитула 7">
            <a:extLst>
              <a:ext uri="{FF2B5EF4-FFF2-40B4-BE49-F238E27FC236}">
                <a16:creationId xmlns:a16="http://schemas.microsoft.com/office/drawing/2014/main" id="{61EEEE55-5DB9-473C-B531-E73A5F4B211C}"/>
              </a:ext>
            </a:extLst>
          </p:cNvPr>
          <p:cNvSpPr>
            <a:spLocks noGrp="1"/>
          </p:cNvSpPr>
          <p:nvPr>
            <p:ph type="ftr" sz="quarter" idx="11"/>
          </p:nvPr>
        </p:nvSpPr>
        <p:spPr/>
        <p:txBody>
          <a:bodyPr/>
          <a:lstStyle/>
          <a:p>
            <a:endParaRPr lang="ru-RU"/>
          </a:p>
        </p:txBody>
      </p:sp>
      <p:sp>
        <p:nvSpPr>
          <p:cNvPr id="9" name="Місце для номера слайда 8">
            <a:extLst>
              <a:ext uri="{FF2B5EF4-FFF2-40B4-BE49-F238E27FC236}">
                <a16:creationId xmlns:a16="http://schemas.microsoft.com/office/drawing/2014/main" id="{2D467431-2159-45E2-9C07-DBE92033EDFF}"/>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336302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E3CEFC-6A89-4FF8-A4D4-EC80ABA2FFD8}"/>
              </a:ext>
            </a:extLst>
          </p:cNvPr>
          <p:cNvSpPr>
            <a:spLocks noGrp="1"/>
          </p:cNvSpPr>
          <p:nvPr>
            <p:ph type="title"/>
          </p:nvPr>
        </p:nvSpPr>
        <p:spPr/>
        <p:txBody>
          <a:bodyPr/>
          <a:lstStyle/>
          <a:p>
            <a:r>
              <a:rPr lang="uk-UA"/>
              <a:t>Клацніть, щоб редагувати стиль зразка заголовка</a:t>
            </a:r>
            <a:endParaRPr lang="ru-RU"/>
          </a:p>
        </p:txBody>
      </p:sp>
      <p:sp>
        <p:nvSpPr>
          <p:cNvPr id="3" name="Місце для дати 2">
            <a:extLst>
              <a:ext uri="{FF2B5EF4-FFF2-40B4-BE49-F238E27FC236}">
                <a16:creationId xmlns:a16="http://schemas.microsoft.com/office/drawing/2014/main" id="{D44A925A-0FEF-4D00-B9A7-38DC6ED2ECC8}"/>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4" name="Місце для нижнього колонтитула 3">
            <a:extLst>
              <a:ext uri="{FF2B5EF4-FFF2-40B4-BE49-F238E27FC236}">
                <a16:creationId xmlns:a16="http://schemas.microsoft.com/office/drawing/2014/main" id="{26203438-83C4-452B-A3E4-839FEA516AFC}"/>
              </a:ext>
            </a:extLst>
          </p:cNvPr>
          <p:cNvSpPr>
            <a:spLocks noGrp="1"/>
          </p:cNvSpPr>
          <p:nvPr>
            <p:ph type="ftr" sz="quarter" idx="11"/>
          </p:nvPr>
        </p:nvSpPr>
        <p:spPr/>
        <p:txBody>
          <a:bodyPr/>
          <a:lstStyle/>
          <a:p>
            <a:endParaRPr lang="ru-RU"/>
          </a:p>
        </p:txBody>
      </p:sp>
      <p:sp>
        <p:nvSpPr>
          <p:cNvPr id="5" name="Місце для номера слайда 4">
            <a:extLst>
              <a:ext uri="{FF2B5EF4-FFF2-40B4-BE49-F238E27FC236}">
                <a16:creationId xmlns:a16="http://schemas.microsoft.com/office/drawing/2014/main" id="{F7BBBAC2-118E-4B00-B9F5-0A7206850EE8}"/>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4016318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1ECC3125-7ED6-4FEF-B64C-8F59C653D06C}"/>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3" name="Місце для нижнього колонтитула 2">
            <a:extLst>
              <a:ext uri="{FF2B5EF4-FFF2-40B4-BE49-F238E27FC236}">
                <a16:creationId xmlns:a16="http://schemas.microsoft.com/office/drawing/2014/main" id="{E7D92478-C8AF-4AE3-A60A-8FE46C5EFFD5}"/>
              </a:ext>
            </a:extLst>
          </p:cNvPr>
          <p:cNvSpPr>
            <a:spLocks noGrp="1"/>
          </p:cNvSpPr>
          <p:nvPr>
            <p:ph type="ftr" sz="quarter" idx="11"/>
          </p:nvPr>
        </p:nvSpPr>
        <p:spPr/>
        <p:txBody>
          <a:bodyPr/>
          <a:lstStyle/>
          <a:p>
            <a:endParaRPr lang="ru-RU"/>
          </a:p>
        </p:txBody>
      </p:sp>
      <p:sp>
        <p:nvSpPr>
          <p:cNvPr id="4" name="Місце для номера слайда 3">
            <a:extLst>
              <a:ext uri="{FF2B5EF4-FFF2-40B4-BE49-F238E27FC236}">
                <a16:creationId xmlns:a16="http://schemas.microsoft.com/office/drawing/2014/main" id="{682BFFD0-BC0F-4ED1-90D1-9D36B41FEC35}"/>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233738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243C55-275F-424A-855D-F803CB11DC84}"/>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вмісту 2">
            <a:extLst>
              <a:ext uri="{FF2B5EF4-FFF2-40B4-BE49-F238E27FC236}">
                <a16:creationId xmlns:a16="http://schemas.microsoft.com/office/drawing/2014/main" id="{7E909944-7E6C-4034-8C22-A1BA748799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тексту 3">
            <a:extLst>
              <a:ext uri="{FF2B5EF4-FFF2-40B4-BE49-F238E27FC236}">
                <a16:creationId xmlns:a16="http://schemas.microsoft.com/office/drawing/2014/main" id="{A8A62511-73D6-43C1-A1FB-448CB2710F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E41FE856-512D-445E-B65A-CCC785A2AEED}"/>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76A15653-84F0-4DD3-ACD1-E0E34179F6F2}"/>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28ABE3FB-FEA8-4947-B870-2EA16ED27E68}"/>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176265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9B4DDD-1624-4790-9E12-B4ABD03E3707}"/>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RU"/>
          </a:p>
        </p:txBody>
      </p:sp>
      <p:sp>
        <p:nvSpPr>
          <p:cNvPr id="3" name="Місце для зображення 2">
            <a:extLst>
              <a:ext uri="{FF2B5EF4-FFF2-40B4-BE49-F238E27FC236}">
                <a16:creationId xmlns:a16="http://schemas.microsoft.com/office/drawing/2014/main" id="{09FF9F6C-F46C-46BC-B41E-614E48B2A7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Місце для тексту 3">
            <a:extLst>
              <a:ext uri="{FF2B5EF4-FFF2-40B4-BE49-F238E27FC236}">
                <a16:creationId xmlns:a16="http://schemas.microsoft.com/office/drawing/2014/main" id="{C6B5FA90-4DFF-4699-9EE8-A997E79B9C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91A70905-1EA0-4923-9BEE-F6DBCB1B1A19}"/>
              </a:ext>
            </a:extLst>
          </p:cNvPr>
          <p:cNvSpPr>
            <a:spLocks noGrp="1"/>
          </p:cNvSpPr>
          <p:nvPr>
            <p:ph type="dt" sz="half" idx="10"/>
          </p:nvPr>
        </p:nvSpPr>
        <p:spPr/>
        <p:txBody>
          <a:bodyPr/>
          <a:lstStyle/>
          <a:p>
            <a:fld id="{83476352-E937-4A4E-A6FA-8207568C1364}" type="datetimeFigureOut">
              <a:rPr lang="ru-RU" smtClean="0"/>
              <a:t>18.01.2023</a:t>
            </a:fld>
            <a:endParaRPr lang="ru-RU"/>
          </a:p>
        </p:txBody>
      </p:sp>
      <p:sp>
        <p:nvSpPr>
          <p:cNvPr id="6" name="Місце для нижнього колонтитула 5">
            <a:extLst>
              <a:ext uri="{FF2B5EF4-FFF2-40B4-BE49-F238E27FC236}">
                <a16:creationId xmlns:a16="http://schemas.microsoft.com/office/drawing/2014/main" id="{B9460EC8-9E83-4FE5-94C3-55B792EF9771}"/>
              </a:ext>
            </a:extLst>
          </p:cNvPr>
          <p:cNvSpPr>
            <a:spLocks noGrp="1"/>
          </p:cNvSpPr>
          <p:nvPr>
            <p:ph type="ftr" sz="quarter" idx="11"/>
          </p:nvPr>
        </p:nvSpPr>
        <p:spPr/>
        <p:txBody>
          <a:bodyPr/>
          <a:lstStyle/>
          <a:p>
            <a:endParaRPr lang="ru-RU"/>
          </a:p>
        </p:txBody>
      </p:sp>
      <p:sp>
        <p:nvSpPr>
          <p:cNvPr id="7" name="Місце для номера слайда 6">
            <a:extLst>
              <a:ext uri="{FF2B5EF4-FFF2-40B4-BE49-F238E27FC236}">
                <a16:creationId xmlns:a16="http://schemas.microsoft.com/office/drawing/2014/main" id="{15B485E6-D740-4F86-A3BE-F4A61DCA3A89}"/>
              </a:ext>
            </a:extLst>
          </p:cNvPr>
          <p:cNvSpPr>
            <a:spLocks noGrp="1"/>
          </p:cNvSpPr>
          <p:nvPr>
            <p:ph type="sldNum" sz="quarter" idx="12"/>
          </p:nvPr>
        </p:nvSpPr>
        <p:spPr/>
        <p:txBody>
          <a:bodyPr/>
          <a:lstStyle/>
          <a:p>
            <a:fld id="{67519446-F842-454F-94F0-95CDE5E56E4E}" type="slidenum">
              <a:rPr lang="ru-RU" smtClean="0"/>
              <a:t>‹№›</a:t>
            </a:fld>
            <a:endParaRPr lang="ru-RU"/>
          </a:p>
        </p:txBody>
      </p:sp>
    </p:spTree>
    <p:extLst>
      <p:ext uri="{BB962C8B-B14F-4D97-AF65-F5344CB8AC3E}">
        <p14:creationId xmlns:p14="http://schemas.microsoft.com/office/powerpoint/2010/main" val="3268485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3EAA29C4-D7CF-412D-BDFD-EDB17EF5E9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ru-RU"/>
          </a:p>
        </p:txBody>
      </p:sp>
      <p:sp>
        <p:nvSpPr>
          <p:cNvPr id="3" name="Місце для тексту 2">
            <a:extLst>
              <a:ext uri="{FF2B5EF4-FFF2-40B4-BE49-F238E27FC236}">
                <a16:creationId xmlns:a16="http://schemas.microsoft.com/office/drawing/2014/main" id="{BB50F2DC-F28C-4734-AE17-998C5C5E8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RU"/>
          </a:p>
        </p:txBody>
      </p:sp>
      <p:sp>
        <p:nvSpPr>
          <p:cNvPr id="4" name="Місце для дати 3">
            <a:extLst>
              <a:ext uri="{FF2B5EF4-FFF2-40B4-BE49-F238E27FC236}">
                <a16:creationId xmlns:a16="http://schemas.microsoft.com/office/drawing/2014/main" id="{CBCBC64B-F150-4CEF-B266-2E8F31BA07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76352-E937-4A4E-A6FA-8207568C1364}" type="datetimeFigureOut">
              <a:rPr lang="ru-RU" smtClean="0"/>
              <a:t>18.01.2023</a:t>
            </a:fld>
            <a:endParaRPr lang="ru-RU"/>
          </a:p>
        </p:txBody>
      </p:sp>
      <p:sp>
        <p:nvSpPr>
          <p:cNvPr id="5" name="Місце для нижнього колонтитула 4">
            <a:extLst>
              <a:ext uri="{FF2B5EF4-FFF2-40B4-BE49-F238E27FC236}">
                <a16:creationId xmlns:a16="http://schemas.microsoft.com/office/drawing/2014/main" id="{A69753DB-60D6-47FE-B20E-08FE13CD11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Місце для номера слайда 5">
            <a:extLst>
              <a:ext uri="{FF2B5EF4-FFF2-40B4-BE49-F238E27FC236}">
                <a16:creationId xmlns:a16="http://schemas.microsoft.com/office/drawing/2014/main" id="{A6CD21A5-724B-41B1-9AAF-F69C082D83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19446-F842-454F-94F0-95CDE5E56E4E}" type="slidenum">
              <a:rPr lang="ru-RU" smtClean="0"/>
              <a:t>‹№›</a:t>
            </a:fld>
            <a:endParaRPr lang="ru-RU"/>
          </a:p>
        </p:txBody>
      </p:sp>
    </p:spTree>
    <p:extLst>
      <p:ext uri="{BB962C8B-B14F-4D97-AF65-F5344CB8AC3E}">
        <p14:creationId xmlns:p14="http://schemas.microsoft.com/office/powerpoint/2010/main" val="3903750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829E507-98FB-4847-B2F6-ABE48AC2045B}"/>
              </a:ext>
            </a:extLst>
          </p:cNvPr>
          <p:cNvSpPr txBox="1"/>
          <p:nvPr/>
        </p:nvSpPr>
        <p:spPr>
          <a:xfrm>
            <a:off x="443883" y="363984"/>
            <a:ext cx="11443317" cy="4365106"/>
          </a:xfrm>
          <a:prstGeom prst="rect">
            <a:avLst/>
          </a:prstGeom>
          <a:noFill/>
        </p:spPr>
        <p:txBody>
          <a:bodyPr wrap="square">
            <a:spAutoFit/>
          </a:bodyPr>
          <a:lstStyle/>
          <a:p>
            <a:pPr indent="457200" algn="ctr">
              <a:lnSpc>
                <a:spcPct val="107000"/>
              </a:lnSpc>
              <a:spcAft>
                <a:spcPts val="800"/>
              </a:spcAft>
            </a:pPr>
            <a:r>
              <a:rPr lang="ru-RU" sz="3200" dirty="0">
                <a:solidFill>
                  <a:srgbClr val="000000"/>
                </a:solidFill>
                <a:effectLst/>
                <a:latin typeface="Times New Roman" panose="02020603050405020304" pitchFamily="18" charset="0"/>
                <a:ea typeface="Times New Roman" panose="02020603050405020304" pitchFamily="18" charset="0"/>
              </a:rPr>
              <a:t>Практична робота 8</a:t>
            </a:r>
            <a:endParaRPr lang="ru-RU" sz="3200" dirty="0">
              <a:effectLst/>
              <a:latin typeface="Times New Roman" panose="02020603050405020304" pitchFamily="18" charset="0"/>
              <a:ea typeface="Times New Roman" panose="02020603050405020304" pitchFamily="18" charset="0"/>
            </a:endParaRPr>
          </a:p>
          <a:p>
            <a:pPr indent="457200" algn="ctr">
              <a:lnSpc>
                <a:spcPct val="107000"/>
              </a:lnSpc>
              <a:spcAft>
                <a:spcPts val="800"/>
              </a:spcAft>
            </a:pPr>
            <a:r>
              <a:rPr lang="uk-UA" sz="3200" b="1" dirty="0">
                <a:effectLst/>
                <a:latin typeface="Times New Roman" panose="02020603050405020304" pitchFamily="18" charset="0"/>
                <a:ea typeface="Times New Roman" panose="02020603050405020304" pitchFamily="18" charset="0"/>
              </a:rPr>
              <a:t>РАДІАЦІЙНЕ ЗАБРУДНЕННЯ ТА РАДІАЦІЙНА ОБРОБКА ХАРЧОВИХ ПРОДУКТІВ. </a:t>
            </a:r>
            <a:r>
              <a:rPr lang="uk-UA" sz="3200" b="1" i="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ШЛЯХИ МІГРАЦІЇ ЧУЖОРІДНИХ СПОЛУК ДО ПРОДУКТІВ ХАРЧУВАННЯ.</a:t>
            </a:r>
            <a:endParaRPr lang="ru-RU" sz="32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200" b="1" i="1" dirty="0">
                <a:solidFill>
                  <a:srgbClr val="000000"/>
                </a:solidFill>
                <a:effectLst/>
                <a:latin typeface="Times New Roman" panose="02020603050405020304" pitchFamily="18" charset="0"/>
                <a:ea typeface="Times New Roman" panose="02020603050405020304" pitchFamily="18" charset="0"/>
              </a:rPr>
              <a:t>Мета заняття: </a:t>
            </a:r>
            <a:r>
              <a:rPr lang="uk-UA" sz="3200" i="1" dirty="0">
                <a:solidFill>
                  <a:srgbClr val="000000"/>
                </a:solidFill>
                <a:effectLst/>
                <a:latin typeface="Times New Roman" panose="02020603050405020304" pitchFamily="18" charset="0"/>
                <a:ea typeface="Times New Roman" panose="02020603050405020304" pitchFamily="18" charset="0"/>
              </a:rPr>
              <a:t>ознайомити студентів з класифікацією чужорідних речовин у харчових продуктах та основними шляхами їхнього надходження до харчових продуктів. </a:t>
            </a:r>
            <a:endParaRPr lang="ru-RU" sz="32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1800" b="1" i="1" dirty="0">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1373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5C3443-F373-4E44-8F85-DFB67A5A547C}"/>
              </a:ext>
            </a:extLst>
          </p:cNvPr>
          <p:cNvSpPr txBox="1"/>
          <p:nvPr/>
        </p:nvSpPr>
        <p:spPr>
          <a:xfrm>
            <a:off x="674703" y="319597"/>
            <a:ext cx="11194742" cy="5696111"/>
          </a:xfrm>
          <a:prstGeom prst="rect">
            <a:avLst/>
          </a:prstGeom>
          <a:noFill/>
        </p:spPr>
        <p:txBody>
          <a:bodyPr wrap="square">
            <a:spAutoFit/>
          </a:bodyPr>
          <a:lstStyle/>
          <a:p>
            <a:pPr indent="457200" algn="just">
              <a:lnSpc>
                <a:spcPct val="107000"/>
              </a:lnSpc>
              <a:spcAft>
                <a:spcPts val="800"/>
              </a:spcAft>
            </a:pPr>
            <a:r>
              <a:rPr lang="uk-UA" sz="2800" b="1" dirty="0">
                <a:solidFill>
                  <a:srgbClr val="000000"/>
                </a:solidFill>
                <a:effectLst/>
                <a:latin typeface="Times New Roman" panose="02020603050405020304" pitchFamily="18" charset="0"/>
                <a:ea typeface="Times New Roman" panose="02020603050405020304" pitchFamily="18" charset="0"/>
              </a:rPr>
              <a:t>Чинники, що впливають на виникнення спалахів харчових захворювань: </a:t>
            </a:r>
            <a:endParaRPr lang="ru-RU" sz="2800" b="1"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b="1" dirty="0">
                <a:solidFill>
                  <a:srgbClr val="000000"/>
                </a:solidFill>
                <a:effectLst/>
                <a:latin typeface="Times New Roman" panose="02020603050405020304" pitchFamily="18" charset="0"/>
                <a:ea typeface="Times New Roman" panose="02020603050405020304" pitchFamily="18" charset="0"/>
              </a:rPr>
              <a:t>– неналежна температура зберігання: </a:t>
            </a:r>
            <a:r>
              <a:rPr lang="uk-UA" sz="2800" dirty="0">
                <a:solidFill>
                  <a:srgbClr val="000000"/>
                </a:solidFill>
                <a:effectLst/>
                <a:latin typeface="Times New Roman" panose="02020603050405020304" pitchFamily="18" charset="0"/>
                <a:ea typeface="Times New Roman" panose="02020603050405020304" pitchFamily="18" charset="0"/>
              </a:rPr>
              <a:t>Мікроорганізми, що викликають харчові захворювання, будуть зростати в харчових продуктах при утриманні їх при температурі 5-55°С; більшість патогенних бактеріальних мікроорганізмів зростають дуже швидко при температурі 25-40°С. Неналежна теплова обробка несе ризик, так як в її процесі повинно бути знищено багато мікроорганізмів та токсинів. Недостатня теплова обробка птиці може призвести до захворювання </a:t>
            </a:r>
            <a:r>
              <a:rPr lang="uk-UA" sz="2800" dirty="0" err="1">
                <a:solidFill>
                  <a:srgbClr val="000000"/>
                </a:solidFill>
                <a:effectLst/>
                <a:latin typeface="Times New Roman" panose="02020603050405020304" pitchFamily="18" charset="0"/>
                <a:ea typeface="Times New Roman" panose="02020603050405020304" pitchFamily="18" charset="0"/>
              </a:rPr>
              <a:t>Salmonella</a:t>
            </a:r>
            <a:r>
              <a:rPr lang="uk-UA" sz="2800" dirty="0">
                <a:solidFill>
                  <a:srgbClr val="000000"/>
                </a:solidFill>
                <a:effectLst/>
                <a:latin typeface="Times New Roman" panose="02020603050405020304" pitchFamily="18" charset="0"/>
                <a:ea typeface="Times New Roman" panose="02020603050405020304" pitchFamily="18" charset="0"/>
              </a:rPr>
              <a:t> та </a:t>
            </a:r>
            <a:r>
              <a:rPr lang="uk-UA" sz="2800" dirty="0" err="1">
                <a:solidFill>
                  <a:srgbClr val="000000"/>
                </a:solidFill>
                <a:effectLst/>
                <a:latin typeface="Times New Roman" panose="02020603050405020304" pitchFamily="18" charset="0"/>
                <a:ea typeface="Times New Roman" panose="02020603050405020304" pitchFamily="18" charset="0"/>
              </a:rPr>
              <a:t>Campylobacter</a:t>
            </a:r>
            <a:r>
              <a:rPr lang="uk-UA" sz="2800" dirty="0">
                <a:solidFill>
                  <a:srgbClr val="000000"/>
                </a:solidFill>
                <a:effectLst/>
                <a:latin typeface="Times New Roman" panose="02020603050405020304" pitchFamily="18" charset="0"/>
                <a:ea typeface="Times New Roman" panose="02020603050405020304" pitchFamily="18" charset="0"/>
              </a:rPr>
              <a:t>, свинини чи іншого м’яса – до захворювання трихінельоз, а недостатня термічна обробка консервованих харчових продуктів – до ботулізму;</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72033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8D14A8-A639-41BF-A04D-DAEDABAAAADC}"/>
              </a:ext>
            </a:extLst>
          </p:cNvPr>
          <p:cNvSpPr txBox="1"/>
          <p:nvPr/>
        </p:nvSpPr>
        <p:spPr>
          <a:xfrm>
            <a:off x="506027" y="337351"/>
            <a:ext cx="11105965" cy="4897238"/>
          </a:xfrm>
          <a:prstGeom prst="rect">
            <a:avLst/>
          </a:prstGeom>
          <a:noFill/>
        </p:spPr>
        <p:txBody>
          <a:bodyPr wrap="square">
            <a:spAutoFit/>
          </a:bodyPr>
          <a:lstStyle/>
          <a:p>
            <a:pPr indent="457200" algn="just">
              <a:lnSpc>
                <a:spcPct val="107000"/>
              </a:lnSpc>
              <a:spcAft>
                <a:spcPts val="800"/>
              </a:spcAft>
            </a:pPr>
            <a:r>
              <a:rPr lang="uk-UA" sz="3600" b="1" dirty="0">
                <a:solidFill>
                  <a:srgbClr val="000000"/>
                </a:solidFill>
                <a:effectLst/>
                <a:latin typeface="Times New Roman" panose="02020603050405020304" pitchFamily="18" charset="0"/>
                <a:ea typeface="Times New Roman" panose="02020603050405020304" pitchFamily="18" charset="0"/>
              </a:rPr>
              <a:t>– недотримання правил особистої гігієни: </a:t>
            </a:r>
            <a:endParaRPr lang="en-US" sz="3600" b="1" dirty="0">
              <a:solidFill>
                <a:srgbClr val="000000"/>
              </a:solidFill>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600" dirty="0">
                <a:solidFill>
                  <a:srgbClr val="000000"/>
                </a:solidFill>
                <a:effectLst/>
                <a:latin typeface="Times New Roman" panose="02020603050405020304" pitchFamily="18" charset="0"/>
                <a:ea typeface="Times New Roman" panose="02020603050405020304" pitchFamily="18" charset="0"/>
              </a:rPr>
              <a:t>Багато із мікроорганізмів, що викликають харчові захворювання, передаються через випорожнення та через ротову порожнину і можуть переноситися на харчовий продукт. Це впливає на виникнення спалахів з причини вірусів (гепатит А, </a:t>
            </a:r>
            <a:r>
              <a:rPr lang="uk-UA" sz="3600" dirty="0" err="1">
                <a:solidFill>
                  <a:srgbClr val="000000"/>
                </a:solidFill>
                <a:effectLst/>
                <a:latin typeface="Times New Roman" panose="02020603050405020304" pitchFamily="18" charset="0"/>
                <a:ea typeface="Times New Roman" panose="02020603050405020304" pitchFamily="18" charset="0"/>
              </a:rPr>
              <a:t>Norwalk</a:t>
            </a:r>
            <a:r>
              <a:rPr lang="uk-UA" sz="3600" dirty="0">
                <a:solidFill>
                  <a:srgbClr val="000000"/>
                </a:solidFill>
                <a:effectLst/>
                <a:latin typeface="Times New Roman" panose="02020603050405020304" pitchFamily="18" charset="0"/>
                <a:ea typeface="Times New Roman" panose="02020603050405020304" pitchFamily="18" charset="0"/>
              </a:rPr>
              <a:t>) та бактерій </a:t>
            </a:r>
            <a:r>
              <a:rPr lang="uk-UA" sz="3600" dirty="0" err="1">
                <a:solidFill>
                  <a:srgbClr val="000000"/>
                </a:solidFill>
                <a:effectLst/>
                <a:latin typeface="Times New Roman" panose="02020603050405020304" pitchFamily="18" charset="0"/>
                <a:ea typeface="Times New Roman" panose="02020603050405020304" pitchFamily="18" charset="0"/>
              </a:rPr>
              <a:t>Shigella</a:t>
            </a:r>
            <a:r>
              <a:rPr lang="uk-UA" sz="3600" dirty="0">
                <a:solidFill>
                  <a:srgbClr val="000000"/>
                </a:solidFill>
                <a:effectLst/>
                <a:latin typeface="Times New Roman" panose="02020603050405020304" pitchFamily="18" charset="0"/>
                <a:ea typeface="Times New Roman" panose="02020603050405020304" pitchFamily="18" charset="0"/>
              </a:rPr>
              <a:t>. </a:t>
            </a:r>
            <a:r>
              <a:rPr lang="uk-UA" sz="3600" dirty="0" err="1">
                <a:solidFill>
                  <a:srgbClr val="000000"/>
                </a:solidFill>
                <a:effectLst/>
                <a:latin typeface="Times New Roman" panose="02020603050405020304" pitchFamily="18" charset="0"/>
                <a:ea typeface="Times New Roman" panose="02020603050405020304" pitchFamily="18" charset="0"/>
              </a:rPr>
              <a:t>Staphylococus</a:t>
            </a:r>
            <a:r>
              <a:rPr lang="uk-UA" sz="3600" dirty="0">
                <a:solidFill>
                  <a:srgbClr val="000000"/>
                </a:solidFill>
                <a:effectLst/>
                <a:latin typeface="Times New Roman" panose="02020603050405020304" pitchFamily="18" charset="0"/>
                <a:ea typeface="Times New Roman" panose="02020603050405020304" pitchFamily="18" charset="0"/>
              </a:rPr>
              <a:t> </a:t>
            </a:r>
            <a:r>
              <a:rPr lang="uk-UA" sz="3600" dirty="0" err="1">
                <a:solidFill>
                  <a:srgbClr val="000000"/>
                </a:solidFill>
                <a:effectLst/>
                <a:latin typeface="Times New Roman" panose="02020603050405020304" pitchFamily="18" charset="0"/>
                <a:ea typeface="Times New Roman" panose="02020603050405020304" pitchFamily="18" charset="0"/>
              </a:rPr>
              <a:t>aureus</a:t>
            </a:r>
            <a:r>
              <a:rPr lang="uk-UA" sz="3600" dirty="0">
                <a:solidFill>
                  <a:srgbClr val="000000"/>
                </a:solidFill>
                <a:effectLst/>
                <a:latin typeface="Times New Roman" panose="02020603050405020304" pitchFamily="18" charset="0"/>
                <a:ea typeface="Times New Roman" panose="02020603050405020304" pitchFamily="18" charset="0"/>
              </a:rPr>
              <a:t> може переноситися зі шкіри і </a:t>
            </a:r>
            <a:r>
              <a:rPr lang="uk-UA" sz="3600" dirty="0" err="1">
                <a:solidFill>
                  <a:srgbClr val="000000"/>
                </a:solidFill>
                <a:effectLst/>
                <a:latin typeface="Times New Roman" panose="02020603050405020304" pitchFamily="18" charset="0"/>
                <a:ea typeface="Times New Roman" panose="02020603050405020304" pitchFamily="18" charset="0"/>
              </a:rPr>
              <a:t>ніздрів</a:t>
            </a:r>
            <a:r>
              <a:rPr lang="uk-UA" sz="3600" dirty="0">
                <a:solidFill>
                  <a:srgbClr val="000000"/>
                </a:solidFill>
                <a:effectLst/>
                <a:latin typeface="Times New Roman" panose="02020603050405020304" pitchFamily="18" charset="0"/>
                <a:ea typeface="Times New Roman" panose="02020603050405020304" pitchFamily="18" charset="0"/>
              </a:rPr>
              <a:t> робітників на харчові продукти;</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5721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1717DA-FABF-454F-A9A5-E24CB20D3F9E}"/>
              </a:ext>
            </a:extLst>
          </p:cNvPr>
          <p:cNvSpPr txBox="1"/>
          <p:nvPr/>
        </p:nvSpPr>
        <p:spPr>
          <a:xfrm>
            <a:off x="603681" y="399495"/>
            <a:ext cx="11319029" cy="5696111"/>
          </a:xfrm>
          <a:prstGeom prst="rect">
            <a:avLst/>
          </a:prstGeom>
          <a:noFill/>
        </p:spPr>
        <p:txBody>
          <a:bodyPr wrap="square">
            <a:spAutoFit/>
          </a:bodyPr>
          <a:lstStyle/>
          <a:p>
            <a:pPr indent="457200" algn="just">
              <a:lnSpc>
                <a:spcPct val="107000"/>
              </a:lnSpc>
              <a:spcAft>
                <a:spcPts val="800"/>
              </a:spcAft>
            </a:pPr>
            <a:r>
              <a:rPr lang="ru-RU" sz="2800" b="1" dirty="0">
                <a:solidFill>
                  <a:srgbClr val="000000"/>
                </a:solidFill>
                <a:effectLst/>
                <a:latin typeface="Times New Roman" panose="02020603050405020304" pitchFamily="18" charset="0"/>
                <a:ea typeface="Times New Roman" panose="02020603050405020304" pitchFamily="18" charset="0"/>
              </a:rPr>
              <a:t>– п</a:t>
            </a:r>
            <a:r>
              <a:rPr lang="uk-UA" sz="2800" b="1" dirty="0" err="1">
                <a:solidFill>
                  <a:srgbClr val="000000"/>
                </a:solidFill>
                <a:effectLst/>
                <a:latin typeface="Times New Roman" panose="02020603050405020304" pitchFamily="18" charset="0"/>
                <a:ea typeface="Times New Roman" panose="02020603050405020304" pitchFamily="18" charset="0"/>
              </a:rPr>
              <a:t>ерехресне</a:t>
            </a:r>
            <a:r>
              <a:rPr lang="uk-UA" sz="2800" b="1" dirty="0">
                <a:solidFill>
                  <a:srgbClr val="000000"/>
                </a:solidFill>
                <a:effectLst/>
                <a:latin typeface="Times New Roman" panose="02020603050405020304" pitchFamily="18" charset="0"/>
                <a:ea typeface="Times New Roman" panose="02020603050405020304" pitchFamily="18" charset="0"/>
              </a:rPr>
              <a:t> зараження: </a:t>
            </a:r>
            <a:endParaRPr lang="en-US" sz="2800" b="1" dirty="0">
              <a:solidFill>
                <a:srgbClr val="000000"/>
              </a:solidFill>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Харчові патогенні мікроорганізми можуть переноситися із сирого продукту на кухонне приладдя та оснащення, через яке можуть далі передаватися готовим харчовим продуктам чи тим, що вже пройшли теплову обробку, і призвести до хвороби</a:t>
            </a:r>
            <a:r>
              <a:rPr lang="ru-RU" sz="2800" dirty="0">
                <a:solidFill>
                  <a:srgbClr val="000000"/>
                </a:solidFill>
                <a:effectLst/>
                <a:latin typeface="Times New Roman" panose="02020603050405020304" pitchFamily="18" charset="0"/>
                <a:ea typeface="Times New Roman" panose="02020603050405020304" pitchFamily="18" charset="0"/>
              </a:rPr>
              <a:t>. </a:t>
            </a:r>
            <a:r>
              <a:rPr lang="uk-UA" sz="2800" dirty="0">
                <a:solidFill>
                  <a:srgbClr val="000000"/>
                </a:solidFill>
                <a:effectLst/>
                <a:latin typeface="Times New Roman" panose="02020603050405020304" pitchFamily="18" charset="0"/>
                <a:ea typeface="Times New Roman" panose="02020603050405020304" pitchFamily="18" charset="0"/>
              </a:rPr>
              <a:t>Якщо патогенні мікроорганізми вижили при тепловій обробці або </a:t>
            </a:r>
            <a:r>
              <a:rPr lang="uk-UA" sz="2800" dirty="0" err="1">
                <a:solidFill>
                  <a:srgbClr val="000000"/>
                </a:solidFill>
                <a:effectLst/>
                <a:latin typeface="Times New Roman" panose="02020603050405020304" pitchFamily="18" charset="0"/>
                <a:ea typeface="Times New Roman" panose="02020603050405020304" pitchFamily="18" charset="0"/>
              </a:rPr>
              <a:t>виникло</a:t>
            </a:r>
            <a:r>
              <a:rPr lang="uk-UA" sz="2800" dirty="0">
                <a:solidFill>
                  <a:srgbClr val="000000"/>
                </a:solidFill>
                <a:effectLst/>
                <a:latin typeface="Times New Roman" panose="02020603050405020304" pitchFamily="18" charset="0"/>
                <a:ea typeface="Times New Roman" panose="02020603050405020304" pitchFamily="18" charset="0"/>
              </a:rPr>
              <a:t> перехресне забруднення із порушенням температурного режиму, кількість мікроорганізмів може вижити і при повторному нагріванні продукту. Це стосується </a:t>
            </a:r>
            <a:r>
              <a:rPr lang="uk-UA" sz="2800" dirty="0" err="1">
                <a:solidFill>
                  <a:srgbClr val="000000"/>
                </a:solidFill>
                <a:effectLst/>
                <a:latin typeface="Times New Roman" panose="02020603050405020304" pitchFamily="18" charset="0"/>
                <a:ea typeface="Times New Roman" panose="02020603050405020304" pitchFamily="18" charset="0"/>
              </a:rPr>
              <a:t>рештків</a:t>
            </a:r>
            <a:r>
              <a:rPr lang="uk-UA" sz="2800" dirty="0">
                <a:solidFill>
                  <a:srgbClr val="000000"/>
                </a:solidFill>
                <a:effectLst/>
                <a:latin typeface="Times New Roman" panose="02020603050405020304" pitchFamily="18" charset="0"/>
                <a:ea typeface="Times New Roman" panose="02020603050405020304" pitchFamily="18" charset="0"/>
              </a:rPr>
              <a:t> їжі, які не піддаються ретельній повторній тепловій </a:t>
            </a:r>
            <a:r>
              <a:rPr lang="uk-UA" sz="2800" dirty="0" err="1">
                <a:solidFill>
                  <a:srgbClr val="000000"/>
                </a:solidFill>
                <a:effectLst/>
                <a:latin typeface="Times New Roman" panose="02020603050405020304" pitchFamily="18" charset="0"/>
                <a:ea typeface="Times New Roman" panose="02020603050405020304" pitchFamily="18" charset="0"/>
              </a:rPr>
              <a:t>обробці.Якщо</a:t>
            </a:r>
            <a:r>
              <a:rPr lang="uk-UA" sz="2800" dirty="0">
                <a:solidFill>
                  <a:srgbClr val="000000"/>
                </a:solidFill>
                <a:effectLst/>
                <a:latin typeface="Times New Roman" panose="02020603050405020304" pitchFamily="18" charset="0"/>
                <a:ea typeface="Times New Roman" panose="02020603050405020304" pitchFamily="18" charset="0"/>
              </a:rPr>
              <a:t> продукт, що вже пройшов теплову обробку, зберігається разом із сирим продуктом чи його інгредієнтами, може трапитися зараження продукту. </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4111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803D47-6492-44A5-9EBF-A2DC05052873}"/>
              </a:ext>
            </a:extLst>
          </p:cNvPr>
          <p:cNvSpPr txBox="1"/>
          <p:nvPr/>
        </p:nvSpPr>
        <p:spPr>
          <a:xfrm>
            <a:off x="532660" y="257452"/>
            <a:ext cx="11443317" cy="5696111"/>
          </a:xfrm>
          <a:prstGeom prst="rect">
            <a:avLst/>
          </a:prstGeom>
          <a:noFill/>
        </p:spPr>
        <p:txBody>
          <a:bodyPr wrap="square">
            <a:spAutoFit/>
          </a:bodyPr>
          <a:lstStyle/>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Розрізняють три основні шляхи запобігання харчовим захворюванням: запобігання забрудненню харчових продуктів, знищення збудника харчового захворювання, який може міститися в харчових продуктах; та/ або запобігання прониканню збудників у харчові продукти.</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i="1" dirty="0">
                <a:solidFill>
                  <a:srgbClr val="000000"/>
                </a:solidFill>
                <a:effectLst/>
                <a:latin typeface="Times New Roman" panose="02020603050405020304" pitchFamily="18" charset="0"/>
                <a:ea typeface="Times New Roman" panose="02020603050405020304" pitchFamily="18" charset="0"/>
              </a:rPr>
              <a:t>Запобігання зараженню харчових продуктів. </a:t>
            </a:r>
            <a:r>
              <a:rPr lang="uk-UA" sz="2800" dirty="0">
                <a:solidFill>
                  <a:srgbClr val="000000"/>
                </a:solidFill>
                <a:effectLst/>
                <a:latin typeface="Times New Roman" panose="02020603050405020304" pitchFamily="18" charset="0"/>
                <a:ea typeface="Times New Roman" panose="02020603050405020304" pitchFamily="18" charset="0"/>
              </a:rPr>
              <a:t>Припустимо, що сирі харчові продукти можуть містити патогенні мікроорганізми (наприклад, </a:t>
            </a:r>
            <a:r>
              <a:rPr lang="uk-UA" sz="2800" dirty="0" err="1">
                <a:solidFill>
                  <a:srgbClr val="000000"/>
                </a:solidFill>
                <a:effectLst/>
                <a:latin typeface="Times New Roman" panose="02020603050405020304" pitchFamily="18" charset="0"/>
                <a:ea typeface="Times New Roman" panose="02020603050405020304" pitchFamily="18" charset="0"/>
              </a:rPr>
              <a:t>Salmonella</a:t>
            </a:r>
            <a:r>
              <a:rPr lang="uk-UA" sz="2800" dirty="0">
                <a:solidFill>
                  <a:srgbClr val="000000"/>
                </a:solidFill>
                <a:effectLst/>
                <a:latin typeface="Times New Roman" panose="02020603050405020304" pitchFamily="18" charset="0"/>
                <a:ea typeface="Times New Roman" panose="02020603050405020304" pitchFamily="18" charset="0"/>
              </a:rPr>
              <a:t> в м’ясі птиці чи </a:t>
            </a:r>
            <a:r>
              <a:rPr lang="uk-UA" sz="2800" dirty="0" err="1">
                <a:solidFill>
                  <a:srgbClr val="000000"/>
                </a:solidFill>
                <a:effectLst/>
                <a:latin typeface="Times New Roman" panose="02020603050405020304" pitchFamily="18" charset="0"/>
                <a:ea typeface="Times New Roman" panose="02020603050405020304" pitchFamily="18" charset="0"/>
              </a:rPr>
              <a:t>Clostridium</a:t>
            </a:r>
            <a:r>
              <a:rPr lang="uk-UA" sz="2800" dirty="0">
                <a:solidFill>
                  <a:srgbClr val="000000"/>
                </a:solidFill>
                <a:effectLst/>
                <a:latin typeface="Times New Roman" panose="02020603050405020304" pitchFamily="18" charset="0"/>
                <a:ea typeface="Times New Roman" panose="02020603050405020304" pitchFamily="18" charset="0"/>
              </a:rPr>
              <a:t> </a:t>
            </a:r>
            <a:r>
              <a:rPr lang="uk-UA" sz="2800" dirty="0" err="1">
                <a:solidFill>
                  <a:srgbClr val="000000"/>
                </a:solidFill>
                <a:effectLst/>
                <a:latin typeface="Times New Roman" panose="02020603050405020304" pitchFamily="18" charset="0"/>
                <a:ea typeface="Times New Roman" panose="02020603050405020304" pitchFamily="18" charset="0"/>
              </a:rPr>
              <a:t>botulinum</a:t>
            </a:r>
            <a:r>
              <a:rPr lang="uk-UA" sz="2800" dirty="0">
                <a:solidFill>
                  <a:srgbClr val="000000"/>
                </a:solidFill>
                <a:effectLst/>
                <a:latin typeface="Times New Roman" panose="02020603050405020304" pitchFamily="18" charset="0"/>
                <a:ea typeface="Times New Roman" panose="02020603050405020304" pitchFamily="18" charset="0"/>
              </a:rPr>
              <a:t> в консервованих продуктах). Проте, ми можемо запобігти зараженню багатьох харчових продуктів, які ми споживаємо. Дотримання належних правил гігієни під час приготування харчових продуктів допоможе запобігти харчовим хворобам, викликаним такими мікроорганізмами як віруси та бактерії, зокрема </a:t>
            </a:r>
            <a:r>
              <a:rPr lang="uk-UA" sz="2800" dirty="0" err="1">
                <a:solidFill>
                  <a:srgbClr val="000000"/>
                </a:solidFill>
                <a:effectLst/>
                <a:latin typeface="Times New Roman" panose="02020603050405020304" pitchFamily="18" charset="0"/>
                <a:ea typeface="Times New Roman" panose="02020603050405020304" pitchFamily="18" charset="0"/>
              </a:rPr>
              <a:t>Salmonella</a:t>
            </a:r>
            <a:r>
              <a:rPr lang="uk-UA" sz="2800" dirty="0">
                <a:solidFill>
                  <a:srgbClr val="000000"/>
                </a:solidFill>
                <a:effectLst/>
                <a:latin typeface="Times New Roman" panose="02020603050405020304" pitchFamily="18" charset="0"/>
                <a:ea typeface="Times New Roman" panose="02020603050405020304" pitchFamily="18" charset="0"/>
              </a:rPr>
              <a:t>, </a:t>
            </a:r>
            <a:r>
              <a:rPr lang="uk-UA" sz="2800" dirty="0" err="1">
                <a:solidFill>
                  <a:srgbClr val="000000"/>
                </a:solidFill>
                <a:effectLst/>
                <a:latin typeface="Times New Roman" panose="02020603050405020304" pitchFamily="18" charset="0"/>
                <a:ea typeface="Times New Roman" panose="02020603050405020304" pitchFamily="18" charset="0"/>
              </a:rPr>
              <a:t>Shigella</a:t>
            </a:r>
            <a:r>
              <a:rPr lang="uk-UA" sz="2800" dirty="0">
                <a:solidFill>
                  <a:srgbClr val="000000"/>
                </a:solidFill>
                <a:effectLst/>
                <a:latin typeface="Times New Roman" panose="02020603050405020304" pitchFamily="18" charset="0"/>
                <a:ea typeface="Times New Roman" panose="02020603050405020304" pitchFamily="18" charset="0"/>
              </a:rPr>
              <a:t> та </a:t>
            </a:r>
            <a:r>
              <a:rPr lang="uk-UA" sz="2800" dirty="0" err="1">
                <a:solidFill>
                  <a:srgbClr val="000000"/>
                </a:solidFill>
                <a:effectLst/>
                <a:latin typeface="Times New Roman" panose="02020603050405020304" pitchFamily="18" charset="0"/>
                <a:ea typeface="Times New Roman" panose="02020603050405020304" pitchFamily="18" charset="0"/>
              </a:rPr>
              <a:t>Staphylococcus</a:t>
            </a:r>
            <a:r>
              <a:rPr lang="uk-UA" sz="2800" dirty="0">
                <a:solidFill>
                  <a:srgbClr val="000000"/>
                </a:solidFill>
                <a:effectLst/>
                <a:latin typeface="Times New Roman" panose="02020603050405020304" pitchFamily="18" charset="0"/>
                <a:ea typeface="Times New Roman" panose="02020603050405020304" pitchFamily="18" charset="0"/>
              </a:rPr>
              <a:t> </a:t>
            </a:r>
            <a:r>
              <a:rPr lang="uk-UA" sz="2800" dirty="0" err="1">
                <a:solidFill>
                  <a:srgbClr val="000000"/>
                </a:solidFill>
                <a:effectLst/>
                <a:latin typeface="Times New Roman" panose="02020603050405020304" pitchFamily="18" charset="0"/>
                <a:ea typeface="Times New Roman" panose="02020603050405020304" pitchFamily="18" charset="0"/>
              </a:rPr>
              <a:t>aureus</a:t>
            </a:r>
            <a:r>
              <a:rPr lang="uk-UA" sz="2800" dirty="0">
                <a:solidFill>
                  <a:srgbClr val="000000"/>
                </a:solidFill>
                <a:effectLst/>
                <a:latin typeface="Times New Roman" panose="02020603050405020304" pitchFamily="18" charset="0"/>
                <a:ea typeface="Times New Roman" panose="02020603050405020304" pitchFamily="18" charset="0"/>
              </a:rPr>
              <a:t>.</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4102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6997E2-A51E-4FAF-B6E3-B9A55131A59F}"/>
              </a:ext>
            </a:extLst>
          </p:cNvPr>
          <p:cNvSpPr txBox="1"/>
          <p:nvPr/>
        </p:nvSpPr>
        <p:spPr>
          <a:xfrm>
            <a:off x="488272" y="213064"/>
            <a:ext cx="11443316" cy="6058325"/>
          </a:xfrm>
          <a:prstGeom prst="rect">
            <a:avLst/>
          </a:prstGeom>
          <a:noFill/>
        </p:spPr>
        <p:txBody>
          <a:bodyPr wrap="square">
            <a:spAutoFit/>
          </a:bodyPr>
          <a:lstStyle/>
          <a:p>
            <a:pPr marL="457200" indent="-457200" algn="just">
              <a:lnSpc>
                <a:spcPct val="107000"/>
              </a:lnSpc>
              <a:spcAft>
                <a:spcPts val="800"/>
              </a:spcAft>
              <a:buFont typeface="Arial" panose="020B0604020202020204" pitchFamily="34" charset="0"/>
              <a:buChar char="•"/>
            </a:pPr>
            <a:r>
              <a:rPr lang="uk-UA" sz="3200" dirty="0">
                <a:solidFill>
                  <a:srgbClr val="000000"/>
                </a:solidFill>
                <a:effectLst/>
                <a:latin typeface="Times New Roman" panose="02020603050405020304" pitchFamily="18" charset="0"/>
                <a:ea typeface="Times New Roman" panose="02020603050405020304" pitchFamily="18" charset="0"/>
              </a:rPr>
              <a:t>Сирі харчові продукти повинні оброблятися окремо від тих, що вже пройшли теплову обробку, та готових продуктів для уникнення перехресного зараження. </a:t>
            </a:r>
            <a:endParaRPr lang="en-US" sz="3200" dirty="0">
              <a:solidFill>
                <a:srgbClr val="000000"/>
              </a:solidFill>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uk-UA" sz="3200" dirty="0">
                <a:solidFill>
                  <a:srgbClr val="000000"/>
                </a:solidFill>
                <a:effectLst/>
                <a:latin typeface="Times New Roman" panose="02020603050405020304" pitchFamily="18" charset="0"/>
                <a:ea typeface="Times New Roman" panose="02020603050405020304" pitchFamily="18" charset="0"/>
              </a:rPr>
              <a:t>Кухонне начиння, оснащення та робочі поверхні, що використовуються для обробки сирих продуктів, повинні ретельно </a:t>
            </a:r>
            <a:r>
              <a:rPr lang="uk-UA" sz="3200" dirty="0" err="1">
                <a:solidFill>
                  <a:srgbClr val="000000"/>
                </a:solidFill>
                <a:effectLst/>
                <a:latin typeface="Times New Roman" panose="02020603050405020304" pitchFamily="18" charset="0"/>
                <a:ea typeface="Times New Roman" panose="02020603050405020304" pitchFamily="18" charset="0"/>
              </a:rPr>
              <a:t>чиститися</a:t>
            </a:r>
            <a:r>
              <a:rPr lang="uk-UA" sz="3200" dirty="0">
                <a:solidFill>
                  <a:srgbClr val="000000"/>
                </a:solidFill>
                <a:effectLst/>
                <a:latin typeface="Times New Roman" panose="02020603050405020304" pitchFamily="18" charset="0"/>
                <a:ea typeface="Times New Roman" panose="02020603050405020304" pitchFamily="18" charset="0"/>
              </a:rPr>
              <a:t> і проходити санітарну обробку, перш ніж будуть застосовуватися для продуктів, що вже пройшли теплову обробку, чи готових продуктів. </a:t>
            </a:r>
            <a:endParaRPr lang="en-US" sz="3200" dirty="0">
              <a:solidFill>
                <a:srgbClr val="000000"/>
              </a:solidFill>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Arial" panose="020B0604020202020204" pitchFamily="34" charset="0"/>
              <a:buChar char="•"/>
            </a:pPr>
            <a:r>
              <a:rPr lang="uk-UA" sz="3200" dirty="0">
                <a:solidFill>
                  <a:srgbClr val="000000"/>
                </a:solidFill>
                <a:effectLst/>
                <a:latin typeface="Times New Roman" panose="02020603050405020304" pitchFamily="18" charset="0"/>
                <a:ea typeface="Times New Roman" panose="02020603050405020304" pitchFamily="18" charset="0"/>
              </a:rPr>
              <a:t>Кухонне начиння та оснащення повинно бути чистим і зроблено з відповідних матеріалів для уникнення зараження токсинами.</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7844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7FC8FD4-3161-4B12-9AD2-74B4B317B6C3}"/>
              </a:ext>
            </a:extLst>
          </p:cNvPr>
          <p:cNvSpPr txBox="1"/>
          <p:nvPr/>
        </p:nvSpPr>
        <p:spPr>
          <a:xfrm>
            <a:off x="497150" y="204186"/>
            <a:ext cx="11274640" cy="6515566"/>
          </a:xfrm>
          <a:prstGeom prst="rect">
            <a:avLst/>
          </a:prstGeom>
          <a:noFill/>
        </p:spPr>
        <p:txBody>
          <a:bodyPr wrap="square">
            <a:spAutoFit/>
          </a:bodyPr>
          <a:lstStyle/>
          <a:p>
            <a:pPr indent="457200" algn="just">
              <a:lnSpc>
                <a:spcPct val="107000"/>
              </a:lnSpc>
              <a:spcAft>
                <a:spcPts val="800"/>
              </a:spcAft>
            </a:pPr>
            <a:r>
              <a:rPr lang="uk-UA" sz="2800" i="1" dirty="0">
                <a:solidFill>
                  <a:srgbClr val="000000"/>
                </a:solidFill>
                <a:effectLst/>
                <a:latin typeface="Times New Roman" panose="02020603050405020304" pitchFamily="18" charset="0"/>
                <a:ea typeface="Times New Roman" panose="02020603050405020304" pitchFamily="18" charset="0"/>
              </a:rPr>
              <a:t>Знищення збудників харчових захворювань.</a:t>
            </a:r>
            <a:r>
              <a:rPr lang="uk-UA" sz="2800" dirty="0">
                <a:solidFill>
                  <a:srgbClr val="000000"/>
                </a:solidFill>
                <a:effectLst/>
                <a:latin typeface="Times New Roman" panose="02020603050405020304" pitchFamily="18" charset="0"/>
                <a:ea typeface="Times New Roman" panose="02020603050405020304" pitchFamily="18" charset="0"/>
              </a:rPr>
              <a:t> Багато мікроорганізмів, що викликають харчові захворювання, будуть знищені в процесі належної теплової обробки. Щоб знищити патогенні мікроорганізми в таких сирих продуктах тваринного походження як свинина, баранина та яловичина, вони повинні термічно оброблятися при температурі в товщі продукту 63 °С або вище. Заморожування може використовуватися для знищення паразитів в м’ясі але воно має незначний вплив на бактеріальні патогенні мікроорганізми в харчових продуктах. Хоча в деяких випадках для знищення патогенних мікроорганізмів може використовуватися опромінювання (наприклад, для сирої птиці), ця процедура застосовується </a:t>
            </a:r>
            <a:r>
              <a:rPr lang="uk-UA" sz="2800" dirty="0" err="1">
                <a:solidFill>
                  <a:srgbClr val="000000"/>
                </a:solidFill>
                <a:effectLst/>
                <a:latin typeface="Times New Roman" panose="02020603050405020304" pitchFamily="18" charset="0"/>
                <a:ea typeface="Times New Roman" panose="02020603050405020304" pitchFamily="18" charset="0"/>
              </a:rPr>
              <a:t>рідко</a:t>
            </a:r>
            <a:r>
              <a:rPr lang="uk-UA" sz="2800" dirty="0">
                <a:solidFill>
                  <a:srgbClr val="000000"/>
                </a:solidFill>
                <a:effectLst/>
                <a:latin typeface="Times New Roman" panose="02020603050405020304" pitchFamily="18" charset="0"/>
                <a:ea typeface="Times New Roman" panose="02020603050405020304" pitchFamily="18" charset="0"/>
              </a:rPr>
              <a:t> задля інтересів споживача. Кислоти та консерванти іноді вбивають деякі мікроорганізми, проте, в багатьох випадках вони використовуються для запобігання їх росту, а не для знищення.</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4091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C5346B-7087-4BBE-A66B-1F8DA910ADBD}"/>
              </a:ext>
            </a:extLst>
          </p:cNvPr>
          <p:cNvSpPr txBox="1"/>
          <p:nvPr/>
        </p:nvSpPr>
        <p:spPr>
          <a:xfrm>
            <a:off x="736847" y="381740"/>
            <a:ext cx="10946167" cy="5337680"/>
          </a:xfrm>
          <a:prstGeom prst="rect">
            <a:avLst/>
          </a:prstGeom>
          <a:noFill/>
        </p:spPr>
        <p:txBody>
          <a:bodyPr wrap="square">
            <a:spAutoFit/>
          </a:bodyPr>
          <a:lstStyle/>
          <a:p>
            <a:pPr indent="457200" algn="just">
              <a:lnSpc>
                <a:spcPct val="107000"/>
              </a:lnSpc>
              <a:spcAft>
                <a:spcPts val="800"/>
              </a:spcAft>
            </a:pPr>
            <a:r>
              <a:rPr lang="ru-RU" sz="2800" b="1" dirty="0">
                <a:solidFill>
                  <a:srgbClr val="000000"/>
                </a:solidFill>
                <a:effectLst/>
                <a:latin typeface="Times New Roman" panose="02020603050405020304" pitchFamily="18" charset="0"/>
                <a:ea typeface="Times New Roman" panose="02020603050405020304" pitchFamily="18" charset="0"/>
              </a:rPr>
              <a:t>Н</a:t>
            </a:r>
            <a:r>
              <a:rPr lang="uk-UA" sz="2800" b="1" dirty="0" err="1">
                <a:solidFill>
                  <a:srgbClr val="000000"/>
                </a:solidFill>
                <a:effectLst/>
                <a:latin typeface="Times New Roman" panose="02020603050405020304" pitchFamily="18" charset="0"/>
                <a:ea typeface="Times New Roman" panose="02020603050405020304" pitchFamily="18" charset="0"/>
              </a:rPr>
              <a:t>аявність</a:t>
            </a:r>
            <a:r>
              <a:rPr lang="uk-UA" sz="2800" b="1" dirty="0">
                <a:solidFill>
                  <a:srgbClr val="000000"/>
                </a:solidFill>
                <a:effectLst/>
                <a:latin typeface="Times New Roman" panose="02020603050405020304" pitchFamily="18" charset="0"/>
                <a:ea typeface="Times New Roman" panose="02020603050405020304" pitchFamily="18" charset="0"/>
              </a:rPr>
              <a:t> певних збудників харчових захворювань на будь-якому рівні несе ризик. </a:t>
            </a:r>
            <a:endParaRPr lang="en-US" sz="2800" b="1" dirty="0">
              <a:solidFill>
                <a:srgbClr val="000000"/>
              </a:solidFill>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b="1" dirty="0">
                <a:solidFill>
                  <a:srgbClr val="000000"/>
                </a:solidFill>
                <a:effectLst/>
                <a:latin typeface="Times New Roman" panose="02020603050405020304" pitchFamily="18" charset="0"/>
                <a:ea typeface="Times New Roman" panose="02020603050405020304" pitchFamily="18" charset="0"/>
              </a:rPr>
              <a:t>Проте, щоб стати причиною хвороби, багато інших мікроорганізмів повинні розмножуватися до великих кількостей. </a:t>
            </a:r>
            <a:endParaRPr lang="en-US" sz="2800" b="1" dirty="0">
              <a:solidFill>
                <a:srgbClr val="000000"/>
              </a:solidFill>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Наприклад, </a:t>
            </a:r>
            <a:r>
              <a:rPr lang="uk-UA" sz="2800" dirty="0" err="1">
                <a:solidFill>
                  <a:srgbClr val="000000"/>
                </a:solidFill>
                <a:effectLst/>
                <a:latin typeface="Times New Roman" panose="02020603050405020304" pitchFamily="18" charset="0"/>
                <a:ea typeface="Times New Roman" panose="02020603050405020304" pitchFamily="18" charset="0"/>
              </a:rPr>
              <a:t>Staphylococcus</a:t>
            </a:r>
            <a:r>
              <a:rPr lang="uk-UA" sz="2800" dirty="0">
                <a:solidFill>
                  <a:srgbClr val="000000"/>
                </a:solidFill>
                <a:effectLst/>
                <a:latin typeface="Times New Roman" panose="02020603050405020304" pitchFamily="18" charset="0"/>
                <a:ea typeface="Times New Roman" panose="02020603050405020304" pitchFamily="18" charset="0"/>
              </a:rPr>
              <a:t> </a:t>
            </a:r>
            <a:r>
              <a:rPr lang="uk-UA" sz="2800" dirty="0" err="1">
                <a:solidFill>
                  <a:srgbClr val="000000"/>
                </a:solidFill>
                <a:effectLst/>
                <a:latin typeface="Times New Roman" panose="02020603050405020304" pitchFamily="18" charset="0"/>
                <a:ea typeface="Times New Roman" panose="02020603050405020304" pitchFamily="18" charset="0"/>
              </a:rPr>
              <a:t>aureus</a:t>
            </a:r>
            <a:r>
              <a:rPr lang="uk-UA" sz="2800" dirty="0">
                <a:solidFill>
                  <a:srgbClr val="000000"/>
                </a:solidFill>
                <a:effectLst/>
                <a:latin typeface="Times New Roman" panose="02020603050405020304" pitchFamily="18" charset="0"/>
                <a:ea typeface="Times New Roman" panose="02020603050405020304" pitchFamily="18" charset="0"/>
              </a:rPr>
              <a:t> повинен досягти рівнів 105-106, щоб утворилося достатньо токсину для виникнення захворювання. </a:t>
            </a:r>
            <a:r>
              <a:rPr lang="uk-UA" sz="2800" dirty="0" err="1">
                <a:solidFill>
                  <a:srgbClr val="000000"/>
                </a:solidFill>
                <a:effectLst/>
                <a:latin typeface="Times New Roman" panose="02020603050405020304" pitchFamily="18" charset="0"/>
                <a:ea typeface="Times New Roman" panose="02020603050405020304" pitchFamily="18" charset="0"/>
              </a:rPr>
              <a:t>Clostridium</a:t>
            </a:r>
            <a:r>
              <a:rPr lang="uk-UA" sz="2800" dirty="0">
                <a:solidFill>
                  <a:srgbClr val="000000"/>
                </a:solidFill>
                <a:effectLst/>
                <a:latin typeface="Times New Roman" panose="02020603050405020304" pitchFamily="18" charset="0"/>
                <a:ea typeface="Times New Roman" panose="02020603050405020304" pitchFamily="18" charset="0"/>
              </a:rPr>
              <a:t> </a:t>
            </a:r>
            <a:r>
              <a:rPr lang="uk-UA" sz="2800" dirty="0" err="1">
                <a:solidFill>
                  <a:srgbClr val="000000"/>
                </a:solidFill>
                <a:effectLst/>
                <a:latin typeface="Times New Roman" panose="02020603050405020304" pitchFamily="18" charset="0"/>
                <a:ea typeface="Times New Roman" panose="02020603050405020304" pitchFamily="18" charset="0"/>
              </a:rPr>
              <a:t>perfringens</a:t>
            </a:r>
            <a:r>
              <a:rPr lang="uk-UA" sz="2800" dirty="0">
                <a:solidFill>
                  <a:srgbClr val="000000"/>
                </a:solidFill>
                <a:effectLst/>
                <a:latin typeface="Times New Roman" panose="02020603050405020304" pitchFamily="18" charset="0"/>
                <a:ea typeface="Times New Roman" panose="02020603050405020304" pitchFamily="18" charset="0"/>
              </a:rPr>
              <a:t> та </a:t>
            </a:r>
            <a:r>
              <a:rPr lang="uk-UA" sz="2800" dirty="0" err="1">
                <a:solidFill>
                  <a:srgbClr val="000000"/>
                </a:solidFill>
                <a:effectLst/>
                <a:latin typeface="Times New Roman" panose="02020603050405020304" pitchFamily="18" charset="0"/>
                <a:ea typeface="Times New Roman" panose="02020603050405020304" pitchFamily="18" charset="0"/>
              </a:rPr>
              <a:t>Vibrio</a:t>
            </a:r>
            <a:r>
              <a:rPr lang="uk-UA" sz="2800" dirty="0">
                <a:solidFill>
                  <a:srgbClr val="000000"/>
                </a:solidFill>
                <a:effectLst/>
                <a:latin typeface="Times New Roman" panose="02020603050405020304" pitchFamily="18" charset="0"/>
                <a:ea typeface="Times New Roman" panose="02020603050405020304" pitchFamily="18" charset="0"/>
              </a:rPr>
              <a:t> </a:t>
            </a:r>
            <a:r>
              <a:rPr lang="uk-UA" sz="2800" dirty="0" err="1">
                <a:solidFill>
                  <a:srgbClr val="000000"/>
                </a:solidFill>
                <a:effectLst/>
                <a:latin typeface="Times New Roman" panose="02020603050405020304" pitchFamily="18" charset="0"/>
                <a:ea typeface="Times New Roman" panose="02020603050405020304" pitchFamily="18" charset="0"/>
              </a:rPr>
              <a:t>cholerae</a:t>
            </a:r>
            <a:r>
              <a:rPr lang="uk-UA" sz="2800" dirty="0">
                <a:solidFill>
                  <a:srgbClr val="000000"/>
                </a:solidFill>
                <a:effectLst/>
                <a:latin typeface="Times New Roman" panose="02020603050405020304" pitchFamily="18" charset="0"/>
                <a:ea typeface="Times New Roman" panose="02020603050405020304" pitchFamily="18" charset="0"/>
              </a:rPr>
              <a:t> також повинні міститися в великих кількостях (приблизно 106  /г), щоб могли призвести до хвороби. Отже, зберігання та приготування харчових продуктів в умовах, що запобігають росту (розмноженню), є першочерговим засобом запобігання харчовим захворюванням.</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560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191FFC-6CAF-4647-9AAE-953468A8BBAC}"/>
              </a:ext>
            </a:extLst>
          </p:cNvPr>
          <p:cNvSpPr txBox="1"/>
          <p:nvPr/>
        </p:nvSpPr>
        <p:spPr>
          <a:xfrm>
            <a:off x="399495" y="328474"/>
            <a:ext cx="11407806" cy="5428794"/>
          </a:xfrm>
          <a:prstGeom prst="rect">
            <a:avLst/>
          </a:prstGeom>
          <a:noFill/>
        </p:spPr>
        <p:txBody>
          <a:bodyPr wrap="square">
            <a:spAutoFit/>
          </a:bodyPr>
          <a:lstStyle/>
          <a:p>
            <a:pPr marL="457200" indent="-457200" algn="just">
              <a:lnSpc>
                <a:spcPct val="107000"/>
              </a:lnSpc>
              <a:spcAft>
                <a:spcPts val="800"/>
              </a:spcAft>
              <a:buFont typeface="Wingdings" panose="05000000000000000000" pitchFamily="2" charset="2"/>
              <a:buChar char="Ø"/>
            </a:pPr>
            <a:r>
              <a:rPr lang="uk-UA" sz="3200" dirty="0">
                <a:solidFill>
                  <a:srgbClr val="000000"/>
                </a:solidFill>
                <a:effectLst/>
                <a:latin typeface="Times New Roman" panose="02020603050405020304" pitchFamily="18" charset="0"/>
                <a:ea typeface="Times New Roman" panose="02020603050405020304" pitchFamily="18" charset="0"/>
              </a:rPr>
              <a:t>Щоб зашкодити росту мікроорганізмів, треба різко понизити температуру. Тут у пригоді стане емпіричне правило, яке полягає в пониженні температури від 60°С до 4°С за &lt;4 години (“небезпечна зона” для росту мікроорганізмів).</a:t>
            </a:r>
            <a:endParaRPr lang="ru-RU" sz="3200" dirty="0">
              <a:effectLst/>
              <a:latin typeface="Times New Roman" panose="02020603050405020304" pitchFamily="18" charset="0"/>
              <a:ea typeface="Times New Roman" panose="02020603050405020304" pitchFamily="18" charset="0"/>
            </a:endParaRPr>
          </a:p>
          <a:p>
            <a:pPr marL="457200" indent="-457200" algn="just">
              <a:lnSpc>
                <a:spcPct val="107000"/>
              </a:lnSpc>
              <a:spcAft>
                <a:spcPts val="800"/>
              </a:spcAft>
              <a:buFont typeface="Wingdings" panose="05000000000000000000" pitchFamily="2" charset="2"/>
              <a:buChar char="Ø"/>
            </a:pPr>
            <a:r>
              <a:rPr lang="uk-UA" sz="3200" dirty="0">
                <a:solidFill>
                  <a:srgbClr val="000000"/>
                </a:solidFill>
                <a:effectLst/>
                <a:latin typeface="Times New Roman" panose="02020603050405020304" pitchFamily="18" charset="0"/>
                <a:ea typeface="Times New Roman" panose="02020603050405020304" pitchFamily="18" charset="0"/>
              </a:rPr>
              <a:t>Зменшення рівня </a:t>
            </a:r>
            <a:r>
              <a:rPr lang="uk-UA" sz="3200" dirty="0" err="1">
                <a:solidFill>
                  <a:srgbClr val="000000"/>
                </a:solidFill>
                <a:effectLst/>
                <a:latin typeface="Times New Roman" panose="02020603050405020304" pitchFamily="18" charset="0"/>
                <a:ea typeface="Times New Roman" panose="02020603050405020304" pitchFamily="18" charset="0"/>
              </a:rPr>
              <a:t>рН</a:t>
            </a:r>
            <a:r>
              <a:rPr lang="uk-UA" sz="3200" dirty="0">
                <a:solidFill>
                  <a:srgbClr val="000000"/>
                </a:solidFill>
                <a:effectLst/>
                <a:latin typeface="Times New Roman" panose="02020603050405020304" pitchFamily="18" charset="0"/>
                <a:ea typeface="Times New Roman" panose="02020603050405020304" pitchFamily="18" charset="0"/>
              </a:rPr>
              <a:t> та/ або біологічної активності води в харчових продуктах чи розумне застосування консервантів можуть запобігти росту патогенних мікроорганізмів або уповільнити його. Поєднання занижених рівнів кількох факторів може ефективно застосовуватися для контролю патогенних мікроорганізмів, особливо в умовах охолодження.</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61483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491566-8A0A-4457-91D0-71B5AF19C21D}"/>
              </a:ext>
            </a:extLst>
          </p:cNvPr>
          <p:cNvSpPr txBox="1"/>
          <p:nvPr/>
        </p:nvSpPr>
        <p:spPr>
          <a:xfrm>
            <a:off x="621437" y="328475"/>
            <a:ext cx="11150353" cy="5531386"/>
          </a:xfrm>
          <a:prstGeom prst="rect">
            <a:avLst/>
          </a:prstGeom>
          <a:noFill/>
        </p:spPr>
        <p:txBody>
          <a:bodyPr wrap="square">
            <a:spAutoFit/>
          </a:bodyPr>
          <a:lstStyle/>
          <a:p>
            <a:pPr indent="457200" algn="just">
              <a:lnSpc>
                <a:spcPct val="107000"/>
              </a:lnSpc>
              <a:spcAft>
                <a:spcPts val="800"/>
              </a:spcAft>
            </a:pPr>
            <a:r>
              <a:rPr lang="uk-UA" sz="3200" i="1" dirty="0">
                <a:solidFill>
                  <a:srgbClr val="000000"/>
                </a:solidFill>
                <a:effectLst/>
                <a:latin typeface="Times New Roman" panose="02020603050405020304" pitchFamily="18" charset="0"/>
                <a:ea typeface="Times New Roman" panose="02020603050405020304" pitchFamily="18" charset="0"/>
              </a:rPr>
              <a:t>Утримання харчових продуктів при підвищених температурах (&gt;60°С) також може зашкодити росту патогенних мікроорганізмів, що викликають харчові захворювання. </a:t>
            </a:r>
            <a:endParaRPr lang="en-US" sz="3200" i="1" dirty="0">
              <a:solidFill>
                <a:srgbClr val="000000"/>
              </a:solidFill>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200" dirty="0">
                <a:solidFill>
                  <a:srgbClr val="000000"/>
                </a:solidFill>
                <a:effectLst/>
                <a:latin typeface="Times New Roman" panose="02020603050405020304" pitchFamily="18" charset="0"/>
                <a:ea typeface="Times New Roman" panose="02020603050405020304" pitchFamily="18" charset="0"/>
              </a:rPr>
              <a:t>Необхідно слідкувати, щоб всі партії харчових продуктів утримувалися при температурі вище 60°С. </a:t>
            </a:r>
            <a:endParaRPr lang="en-US" sz="3200" dirty="0">
              <a:solidFill>
                <a:srgbClr val="000000"/>
              </a:solidFill>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200" dirty="0">
                <a:solidFill>
                  <a:srgbClr val="000000"/>
                </a:solidFill>
                <a:effectLst/>
                <a:latin typeface="Times New Roman" panose="02020603050405020304" pitchFamily="18" charset="0"/>
                <a:ea typeface="Times New Roman" panose="02020603050405020304" pitchFamily="18" charset="0"/>
              </a:rPr>
              <a:t>Наприклад, в парових підносах (шафах) для підігріву – </a:t>
            </a:r>
            <a:r>
              <a:rPr lang="uk-UA" sz="3200" dirty="0" err="1">
                <a:solidFill>
                  <a:srgbClr val="000000"/>
                </a:solidFill>
                <a:effectLst/>
                <a:latin typeface="Times New Roman" panose="02020603050405020304" pitchFamily="18" charset="0"/>
                <a:ea typeface="Times New Roman" panose="02020603050405020304" pitchFamily="18" charset="0"/>
              </a:rPr>
              <a:t>мармітах</a:t>
            </a:r>
            <a:r>
              <a:rPr lang="uk-UA" sz="3200" dirty="0">
                <a:solidFill>
                  <a:srgbClr val="000000"/>
                </a:solidFill>
                <a:effectLst/>
                <a:latin typeface="Times New Roman" panose="02020603050405020304" pitchFamily="18" charset="0"/>
                <a:ea typeface="Times New Roman" panose="02020603050405020304" pitchFamily="18" charset="0"/>
              </a:rPr>
              <a:t>, де джерело нагрівання знаходиться під дном, температура на поверхні повинна утримуватися на рівні 60°С чи вище.</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345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7C9490-6308-4791-958F-67968A2D7227}"/>
              </a:ext>
            </a:extLst>
          </p:cNvPr>
          <p:cNvSpPr txBox="1"/>
          <p:nvPr/>
        </p:nvSpPr>
        <p:spPr>
          <a:xfrm>
            <a:off x="710214" y="144960"/>
            <a:ext cx="11256885" cy="5851538"/>
          </a:xfrm>
          <a:prstGeom prst="rect">
            <a:avLst/>
          </a:prstGeom>
          <a:noFill/>
        </p:spPr>
        <p:txBody>
          <a:bodyPr wrap="square">
            <a:spAutoFit/>
          </a:bodyPr>
          <a:lstStyle/>
          <a:p>
            <a:pPr indent="457200" algn="ctr">
              <a:lnSpc>
                <a:spcPct val="107000"/>
              </a:lnSpc>
              <a:spcAft>
                <a:spcPts val="800"/>
              </a:spcAft>
            </a:pPr>
            <a:r>
              <a:rPr lang="uk-UA" sz="1800" b="1" i="1" dirty="0">
                <a:solidFill>
                  <a:srgbClr val="000000"/>
                </a:solidFill>
                <a:effectLst/>
                <a:latin typeface="Times New Roman" panose="02020603050405020304" pitchFamily="18" charset="0"/>
                <a:ea typeface="Times New Roman" panose="02020603050405020304" pitchFamily="18" charset="0"/>
              </a:rPr>
              <a:t>Контрольні запитання</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1800" b="1" i="1" dirty="0">
                <a:solidFill>
                  <a:srgbClr val="000000"/>
                </a:solidFill>
                <a:effectLst/>
                <a:latin typeface="Times New Roman" panose="02020603050405020304" pitchFamily="18" charset="0"/>
                <a:ea typeface="Times New Roman" panose="02020603050405020304" pitchFamily="18" charset="0"/>
              </a:rPr>
              <a:t> </a:t>
            </a:r>
            <a:r>
              <a:rPr lang="uk-UA" sz="1800" dirty="0">
                <a:solidFill>
                  <a:srgbClr val="000000"/>
                </a:solidFill>
                <a:effectLst/>
                <a:latin typeface="Times New Roman" panose="02020603050405020304" pitchFamily="18" charset="0"/>
                <a:ea typeface="Times New Roman" panose="02020603050405020304" pitchFamily="18" charset="0"/>
              </a:rPr>
              <a:t>1. Навести класифікацію токсичних речовин харчових продуктів.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rPr>
              <a:t>2. Яким чином відбувається міграція важких металів у системі "</a:t>
            </a:r>
            <a:r>
              <a:rPr lang="uk-UA" sz="1800" dirty="0" err="1">
                <a:solidFill>
                  <a:srgbClr val="000000"/>
                </a:solidFill>
                <a:effectLst/>
                <a:latin typeface="Times New Roman" panose="02020603050405020304" pitchFamily="18" charset="0"/>
                <a:ea typeface="Times New Roman" panose="02020603050405020304" pitchFamily="18" charset="0"/>
              </a:rPr>
              <a:t>грунт</a:t>
            </a:r>
            <a:r>
              <a:rPr lang="ru-RU" sz="1800" dirty="0">
                <a:solidFill>
                  <a:srgbClr val="000000"/>
                </a:solidFill>
                <a:effectLst/>
                <a:latin typeface="Times New Roman" panose="02020603050405020304" pitchFamily="18" charset="0"/>
                <a:ea typeface="Times New Roman" panose="02020603050405020304" pitchFamily="18" charset="0"/>
              </a:rPr>
              <a:t>-</a:t>
            </a:r>
            <a:r>
              <a:rPr lang="uk-UA" sz="1800" dirty="0">
                <a:solidFill>
                  <a:srgbClr val="000000"/>
                </a:solidFill>
                <a:effectLst/>
                <a:latin typeface="Times New Roman" panose="02020603050405020304" pitchFamily="18" charset="0"/>
                <a:ea typeface="Times New Roman" panose="02020603050405020304" pitchFamily="18" charset="0"/>
              </a:rPr>
              <a:t>рослина"? З яких етапів він складається?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1800" dirty="0">
                <a:solidFill>
                  <a:srgbClr val="000000"/>
                </a:solidFill>
                <a:effectLst/>
                <a:latin typeface="Times New Roman" panose="02020603050405020304" pitchFamily="18" charset="0"/>
                <a:ea typeface="Times New Roman" panose="02020603050405020304" pitchFamily="18" charset="0"/>
              </a:rPr>
              <a:t>3</a:t>
            </a:r>
            <a:r>
              <a:rPr lang="uk-UA" sz="1800" dirty="0">
                <a:solidFill>
                  <a:srgbClr val="000000"/>
                </a:solidFill>
                <a:effectLst/>
                <a:latin typeface="Times New Roman" panose="02020603050405020304" pitchFamily="18" charset="0"/>
                <a:ea typeface="Times New Roman" panose="02020603050405020304" pitchFamily="18" charset="0"/>
              </a:rPr>
              <a:t>. Навести класифікацію важких металів у харчових продуктах.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1800" dirty="0">
                <a:solidFill>
                  <a:srgbClr val="000000"/>
                </a:solidFill>
                <a:effectLst/>
                <a:latin typeface="Times New Roman" panose="02020603050405020304" pitchFamily="18" charset="0"/>
                <a:ea typeface="Times New Roman" panose="02020603050405020304" pitchFamily="18" charset="0"/>
              </a:rPr>
              <a:t>4</a:t>
            </a:r>
            <a:r>
              <a:rPr lang="uk-UA" sz="1800" dirty="0">
                <a:solidFill>
                  <a:srgbClr val="000000"/>
                </a:solidFill>
                <a:effectLst/>
                <a:latin typeface="Times New Roman" panose="02020603050405020304" pitchFamily="18" charset="0"/>
                <a:ea typeface="Times New Roman" panose="02020603050405020304" pitchFamily="18" charset="0"/>
              </a:rPr>
              <a:t>. Що являє собою міграція важких металів у системі "</a:t>
            </a:r>
            <a:r>
              <a:rPr lang="uk-UA" sz="1800" dirty="0" err="1">
                <a:solidFill>
                  <a:srgbClr val="000000"/>
                </a:solidFill>
                <a:effectLst/>
                <a:latin typeface="Times New Roman" panose="02020603050405020304" pitchFamily="18" charset="0"/>
                <a:ea typeface="Times New Roman" panose="02020603050405020304" pitchFamily="18" charset="0"/>
              </a:rPr>
              <a:t>грунт</a:t>
            </a:r>
            <a:r>
              <a:rPr lang="uk-UA" sz="1800" dirty="0">
                <a:solidFill>
                  <a:srgbClr val="000000"/>
                </a:solidFill>
                <a:effectLst/>
                <a:latin typeface="Times New Roman" panose="02020603050405020304" pitchFamily="18" charset="0"/>
                <a:ea typeface="Times New Roman" panose="02020603050405020304" pitchFamily="18" charset="0"/>
              </a:rPr>
              <a:t>-рослина"?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1800" dirty="0">
                <a:solidFill>
                  <a:srgbClr val="000000"/>
                </a:solidFill>
                <a:effectLst/>
                <a:latin typeface="Times New Roman" panose="02020603050405020304" pitchFamily="18" charset="0"/>
                <a:ea typeface="Times New Roman" panose="02020603050405020304" pitchFamily="18" charset="0"/>
              </a:rPr>
              <a:t>5</a:t>
            </a:r>
            <a:r>
              <a:rPr lang="uk-UA" sz="1800" dirty="0">
                <a:solidFill>
                  <a:srgbClr val="000000"/>
                </a:solidFill>
                <a:effectLst/>
                <a:latin typeface="Times New Roman" panose="02020603050405020304" pitchFamily="18" charset="0"/>
                <a:ea typeface="Times New Roman" panose="02020603050405020304" pitchFamily="18" charset="0"/>
              </a:rPr>
              <a:t>. Методи визначення шкідливих речовин у харчових продуктах.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1800" dirty="0">
                <a:solidFill>
                  <a:srgbClr val="000000"/>
                </a:solidFill>
                <a:effectLst/>
                <a:latin typeface="Times New Roman" panose="02020603050405020304" pitchFamily="18" charset="0"/>
                <a:ea typeface="Times New Roman" panose="02020603050405020304" pitchFamily="18" charset="0"/>
              </a:rPr>
              <a:t>6</a:t>
            </a:r>
            <a:r>
              <a:rPr lang="uk-UA" sz="1800" dirty="0">
                <a:solidFill>
                  <a:srgbClr val="000000"/>
                </a:solidFill>
                <a:effectLst/>
                <a:latin typeface="Times New Roman" panose="02020603050405020304" pitchFamily="18" charset="0"/>
                <a:ea typeface="Times New Roman" panose="02020603050405020304" pitchFamily="18" charset="0"/>
              </a:rPr>
              <a:t>. Що таке гранично допустимі концентрації (ГДК) шкідливих речовин? Яким чином її встановлюють?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1800" dirty="0">
                <a:solidFill>
                  <a:srgbClr val="000000"/>
                </a:solidFill>
                <a:effectLst/>
                <a:latin typeface="Times New Roman" panose="02020603050405020304" pitchFamily="18" charset="0"/>
                <a:ea typeface="Times New Roman" panose="02020603050405020304" pitchFamily="18" charset="0"/>
              </a:rPr>
              <a:t>7</a:t>
            </a:r>
            <a:r>
              <a:rPr lang="uk-UA" sz="1800" dirty="0">
                <a:solidFill>
                  <a:srgbClr val="000000"/>
                </a:solidFill>
                <a:effectLst/>
                <a:latin typeface="Times New Roman" panose="02020603050405020304" pitchFamily="18" charset="0"/>
                <a:ea typeface="Times New Roman" panose="02020603050405020304" pitchFamily="18" charset="0"/>
              </a:rPr>
              <a:t>. Шляхи надходження радіонуклідів у харчові продукти та організм людини.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1800" dirty="0">
                <a:solidFill>
                  <a:srgbClr val="000000"/>
                </a:solidFill>
                <a:effectLst/>
                <a:latin typeface="Times New Roman" panose="02020603050405020304" pitchFamily="18" charset="0"/>
                <a:ea typeface="Times New Roman" panose="02020603050405020304" pitchFamily="18" charset="0"/>
              </a:rPr>
              <a:t>8</a:t>
            </a:r>
            <a:r>
              <a:rPr lang="uk-UA" sz="1800" dirty="0">
                <a:solidFill>
                  <a:srgbClr val="000000"/>
                </a:solidFill>
                <a:effectLst/>
                <a:latin typeface="Times New Roman" panose="02020603050405020304" pitchFamily="18" charset="0"/>
                <a:ea typeface="Times New Roman" panose="02020603050405020304" pitchFamily="18" charset="0"/>
              </a:rPr>
              <a:t>.Які радіонукліди нормують у харчових продуктах?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1800" dirty="0">
                <a:solidFill>
                  <a:srgbClr val="000000"/>
                </a:solidFill>
                <a:effectLst/>
                <a:latin typeface="Times New Roman" panose="02020603050405020304" pitchFamily="18" charset="0"/>
                <a:ea typeface="Times New Roman" panose="02020603050405020304" pitchFamily="18" charset="0"/>
              </a:rPr>
              <a:t>9</a:t>
            </a:r>
            <a:r>
              <a:rPr lang="uk-UA" sz="1800" dirty="0">
                <a:solidFill>
                  <a:srgbClr val="000000"/>
                </a:solidFill>
                <a:effectLst/>
                <a:latin typeface="Times New Roman" panose="02020603050405020304" pitchFamily="18" charset="0"/>
                <a:ea typeface="Times New Roman" panose="02020603050405020304" pitchFamily="18" charset="0"/>
              </a:rPr>
              <a:t>. Які відбувається міграція у пестицидів харчові продукти?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1800" dirty="0">
                <a:solidFill>
                  <a:srgbClr val="000000"/>
                </a:solidFill>
                <a:effectLst/>
                <a:latin typeface="Times New Roman" panose="02020603050405020304" pitchFamily="18" charset="0"/>
                <a:ea typeface="Times New Roman" panose="02020603050405020304" pitchFamily="18" charset="0"/>
              </a:rPr>
              <a:t>10. </a:t>
            </a:r>
            <a:r>
              <a:rPr lang="uk-UA" sz="1800" dirty="0">
                <a:solidFill>
                  <a:srgbClr val="000000"/>
                </a:solidFill>
                <a:effectLst/>
                <a:latin typeface="Times New Roman" panose="02020603050405020304" pitchFamily="18" charset="0"/>
                <a:ea typeface="Times New Roman" panose="02020603050405020304" pitchFamily="18" charset="0"/>
              </a:rPr>
              <a:t>Навести класифікацію антибіотиків та гормональних препаратів, які містяться у харчових продуктах.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rPr>
              <a:t>1</a:t>
            </a:r>
            <a:r>
              <a:rPr lang="ru-RU" sz="1800" dirty="0">
                <a:solidFill>
                  <a:srgbClr val="000000"/>
                </a:solidFill>
                <a:effectLst/>
                <a:latin typeface="Times New Roman" panose="02020603050405020304" pitchFamily="18" charset="0"/>
                <a:ea typeface="Times New Roman" panose="02020603050405020304" pitchFamily="18" charset="0"/>
              </a:rPr>
              <a:t>1</a:t>
            </a:r>
            <a:r>
              <a:rPr lang="uk-UA" sz="1800" dirty="0">
                <a:solidFill>
                  <a:srgbClr val="000000"/>
                </a:solidFill>
                <a:effectLst/>
                <a:latin typeface="Times New Roman" panose="02020603050405020304" pitchFamily="18" charset="0"/>
                <a:ea typeface="Times New Roman" panose="02020603050405020304" pitchFamily="18" charset="0"/>
              </a:rPr>
              <a:t>. Які шляхи потрапляння </a:t>
            </a:r>
            <a:r>
              <a:rPr lang="uk-UA" sz="1800" dirty="0" err="1">
                <a:solidFill>
                  <a:srgbClr val="000000"/>
                </a:solidFill>
                <a:effectLst/>
                <a:latin typeface="Times New Roman" panose="02020603050405020304" pitchFamily="18" charset="0"/>
                <a:ea typeface="Times New Roman" panose="02020603050405020304" pitchFamily="18" charset="0"/>
              </a:rPr>
              <a:t>мікотоксинів</a:t>
            </a:r>
            <a:r>
              <a:rPr lang="uk-UA" sz="1800" dirty="0">
                <a:solidFill>
                  <a:srgbClr val="000000"/>
                </a:solidFill>
                <a:effectLst/>
                <a:latin typeface="Times New Roman" panose="02020603050405020304" pitchFamily="18" charset="0"/>
                <a:ea typeface="Times New Roman" panose="02020603050405020304" pitchFamily="18" charset="0"/>
              </a:rPr>
              <a:t> у харчові продукти? </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1800" dirty="0">
                <a:solidFill>
                  <a:srgbClr val="000000"/>
                </a:solidFill>
                <a:effectLst/>
                <a:latin typeface="Times New Roman" panose="02020603050405020304" pitchFamily="18" charset="0"/>
                <a:ea typeface="Times New Roman" panose="02020603050405020304" pitchFamily="18" charset="0"/>
              </a:rPr>
              <a:t>12. </a:t>
            </a:r>
            <a:r>
              <a:rPr lang="uk-UA" sz="1800" dirty="0">
                <a:solidFill>
                  <a:srgbClr val="000000"/>
                </a:solidFill>
                <a:effectLst/>
                <a:latin typeface="Times New Roman" panose="02020603050405020304" pitchFamily="18" charset="0"/>
                <a:ea typeface="Times New Roman" panose="02020603050405020304" pitchFamily="18" charset="0"/>
              </a:rPr>
              <a:t>Наведіть класифікацію токсичних компонентів рослинної сировини</a:t>
            </a:r>
            <a:r>
              <a:rPr lang="ru-RU" sz="1800" dirty="0">
                <a:solidFill>
                  <a:srgbClr val="000000"/>
                </a:solidFill>
                <a:effectLst/>
                <a:latin typeface="Times New Roman" panose="02020603050405020304" pitchFamily="18" charset="0"/>
                <a:ea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ru-RU"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49193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899B76-9A8F-4040-8469-8470297EE42B}"/>
              </a:ext>
            </a:extLst>
          </p:cNvPr>
          <p:cNvSpPr txBox="1"/>
          <p:nvPr/>
        </p:nvSpPr>
        <p:spPr>
          <a:xfrm>
            <a:off x="585926" y="363984"/>
            <a:ext cx="11043822" cy="4233275"/>
          </a:xfrm>
          <a:prstGeom prst="rect">
            <a:avLst/>
          </a:prstGeom>
          <a:noFill/>
        </p:spPr>
        <p:txBody>
          <a:bodyPr wrap="square">
            <a:spAutoFit/>
          </a:bodyPr>
          <a:lstStyle/>
          <a:p>
            <a:pPr indent="457200" algn="just">
              <a:lnSpc>
                <a:spcPct val="107000"/>
              </a:lnSpc>
              <a:spcAft>
                <a:spcPts val="800"/>
              </a:spcAft>
            </a:pPr>
            <a:r>
              <a:rPr lang="uk-UA" sz="3600" b="1" i="1" dirty="0">
                <a:solidFill>
                  <a:srgbClr val="000000"/>
                </a:solidFill>
                <a:effectLst/>
                <a:latin typeface="Times New Roman" panose="02020603050405020304" pitchFamily="18" charset="0"/>
                <a:ea typeface="Times New Roman" panose="02020603050405020304" pitchFamily="18" charset="0"/>
              </a:rPr>
              <a:t>Завдання</a:t>
            </a:r>
            <a:r>
              <a:rPr lang="uk-UA" sz="3600" b="1" dirty="0">
                <a:solidFill>
                  <a:srgbClr val="000000"/>
                </a:solidFill>
                <a:effectLst/>
                <a:latin typeface="Times New Roman" panose="02020603050405020304" pitchFamily="18" charset="0"/>
                <a:ea typeface="Times New Roman" panose="02020603050405020304" pitchFamily="18" charset="0"/>
              </a:rPr>
              <a:t> </a:t>
            </a:r>
            <a:r>
              <a:rPr lang="uk-UA" sz="3600" b="1" i="1" dirty="0">
                <a:solidFill>
                  <a:srgbClr val="000000"/>
                </a:solidFill>
                <a:effectLst/>
                <a:latin typeface="Times New Roman" panose="02020603050405020304" pitchFamily="18" charset="0"/>
                <a:ea typeface="Times New Roman" panose="02020603050405020304" pitchFamily="18" charset="0"/>
              </a:rPr>
              <a:t>1. </a:t>
            </a:r>
            <a:r>
              <a:rPr lang="uk-UA" sz="3600" i="1" dirty="0">
                <a:solidFill>
                  <a:srgbClr val="000000"/>
                </a:solidFill>
                <a:effectLst/>
                <a:latin typeface="Times New Roman" panose="02020603050405020304" pitchFamily="18" charset="0"/>
                <a:ea typeface="Times New Roman" panose="02020603050405020304" pitchFamily="18" charset="0"/>
              </a:rPr>
              <a:t>Ознайомитись з класифікацію чужорідних речовин у харчових продуктах</a:t>
            </a:r>
            <a:r>
              <a:rPr lang="uk-UA" sz="3600" dirty="0">
                <a:solidFill>
                  <a:srgbClr val="000000"/>
                </a:solidFill>
                <a:effectLst/>
                <a:latin typeface="Times New Roman" panose="02020603050405020304" pitchFamily="18" charset="0"/>
                <a:ea typeface="Times New Roman" panose="02020603050405020304" pitchFamily="18" charset="0"/>
              </a:rPr>
              <a:t>. </a:t>
            </a:r>
            <a:endParaRPr lang="ru-RU" sz="36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600" b="1" i="1" dirty="0">
                <a:solidFill>
                  <a:srgbClr val="000000"/>
                </a:solidFill>
                <a:effectLst/>
                <a:latin typeface="Times New Roman" panose="02020603050405020304" pitchFamily="18" charset="0"/>
                <a:ea typeface="Times New Roman" panose="02020603050405020304" pitchFamily="18" charset="0"/>
              </a:rPr>
              <a:t>Завдання 2. </a:t>
            </a:r>
            <a:r>
              <a:rPr lang="uk-UA" sz="3600" i="1" dirty="0">
                <a:solidFill>
                  <a:srgbClr val="000000"/>
                </a:solidFill>
                <a:effectLst/>
                <a:latin typeface="Times New Roman" panose="02020603050405020304" pitchFamily="18" charset="0"/>
                <a:ea typeface="Times New Roman" panose="02020603050405020304" pitchFamily="18" charset="0"/>
              </a:rPr>
              <a:t>Ознайомитись з міграцією чужорідних речовин у природі. </a:t>
            </a:r>
            <a:endParaRPr lang="ru-RU" sz="36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600" b="1" i="1" dirty="0">
                <a:solidFill>
                  <a:srgbClr val="000000"/>
                </a:solidFill>
                <a:effectLst/>
                <a:latin typeface="Times New Roman" panose="02020603050405020304" pitchFamily="18" charset="0"/>
                <a:ea typeface="Times New Roman" panose="02020603050405020304" pitchFamily="18" charset="0"/>
              </a:rPr>
              <a:t>Завдання 3. </a:t>
            </a:r>
            <a:r>
              <a:rPr lang="uk-UA" sz="3600" i="1" dirty="0">
                <a:solidFill>
                  <a:srgbClr val="000000"/>
                </a:solidFill>
                <a:effectLst/>
                <a:latin typeface="Times New Roman" panose="02020603050405020304" pitchFamily="18" charset="0"/>
                <a:ea typeface="Times New Roman" panose="02020603050405020304" pitchFamily="18" charset="0"/>
              </a:rPr>
              <a:t>Ознайомитись з основними шляхами потрапляння </a:t>
            </a:r>
            <a:r>
              <a:rPr lang="uk-UA" sz="3600" i="1" dirty="0" err="1">
                <a:solidFill>
                  <a:srgbClr val="000000"/>
                </a:solidFill>
                <a:effectLst/>
                <a:latin typeface="Times New Roman" panose="02020603050405020304" pitchFamily="18" charset="0"/>
                <a:ea typeface="Times New Roman" panose="02020603050405020304" pitchFamily="18" charset="0"/>
              </a:rPr>
              <a:t>контамінантів</a:t>
            </a:r>
            <a:r>
              <a:rPr lang="uk-UA" sz="3600" i="1" dirty="0">
                <a:solidFill>
                  <a:srgbClr val="000000"/>
                </a:solidFill>
                <a:effectLst/>
                <a:latin typeface="Times New Roman" panose="02020603050405020304" pitchFamily="18" charset="0"/>
                <a:ea typeface="Times New Roman" panose="02020603050405020304" pitchFamily="18" charset="0"/>
              </a:rPr>
              <a:t> у харчові продукти. </a:t>
            </a:r>
            <a:endParaRPr lang="ru-RU" sz="36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1800" i="1" dirty="0">
                <a:effectLst/>
                <a:latin typeface="Times New Roman" panose="02020603050405020304" pitchFamily="18" charset="0"/>
                <a:ea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848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1D2A58-E459-4D40-9A98-8A7433E20ADA}"/>
              </a:ext>
            </a:extLst>
          </p:cNvPr>
          <p:cNvSpPr txBox="1"/>
          <p:nvPr/>
        </p:nvSpPr>
        <p:spPr>
          <a:xfrm>
            <a:off x="559293" y="301842"/>
            <a:ext cx="11292396" cy="5187959"/>
          </a:xfrm>
          <a:prstGeom prst="rect">
            <a:avLst/>
          </a:prstGeom>
          <a:noFill/>
        </p:spPr>
        <p:txBody>
          <a:bodyPr wrap="square">
            <a:spAutoFit/>
          </a:bodyPr>
          <a:lstStyle/>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Чужорідні забруднювачі, які потрапляють у людський організм з продуктами харчування високотоксичні. </a:t>
            </a:r>
            <a:endPar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7200" algn="just">
              <a:lnSpc>
                <a:spcPct val="107000"/>
              </a:lnSpc>
              <a:spcAft>
                <a:spcPts val="800"/>
              </a:spcAft>
            </a:pPr>
            <a:r>
              <a:rPr lang="uk-UA"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До них відносять</a:t>
            </a:r>
            <a:r>
              <a:rPr lang="uk-UA"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металеві забруднення (ртуть, свинець, олово, цинк, мідь тощо); радіонукліди; пестициди; нітрати, нітрити; діоксини; метаболіти мікроорганізмів, які розвиваються у харчових продуктах.</a:t>
            </a: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Об’єднана</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комісія</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ФАО/ВОЗ по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харчовому</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кодексу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Codex</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Alimentarius</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включила в число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компонентів</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склад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яких</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контролюється</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при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міжнародній</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торгівлі</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продуктами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харчування</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Джерелами</a:t>
            </a: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забруднення</a:t>
            </a: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сільськогосподарських</a:t>
            </a: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продуктів</a:t>
            </a: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є </a:t>
            </a:r>
            <a:r>
              <a:rPr lang="ru-RU"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пестициди</a:t>
            </a: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 </a:t>
            </a:r>
            <a:r>
              <a:rPr lang="ru-RU"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морських</a:t>
            </a: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28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річкових</a:t>
            </a:r>
            <a:r>
              <a:rPr lang="ru-RU"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стоки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целюлозної</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і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паперової</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промисловості</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також</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хімічних</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підприємств</a:t>
            </a:r>
            <a:r>
              <a:rPr lang="ru-RU"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056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ACBFB2-CB84-41F0-8EDE-13C1742C9228}"/>
              </a:ext>
            </a:extLst>
          </p:cNvPr>
          <p:cNvSpPr txBox="1"/>
          <p:nvPr/>
        </p:nvSpPr>
        <p:spPr>
          <a:xfrm>
            <a:off x="248574" y="488273"/>
            <a:ext cx="11523215" cy="5262979"/>
          </a:xfrm>
          <a:prstGeom prst="rect">
            <a:avLst/>
          </a:prstGeom>
          <a:noFill/>
        </p:spPr>
        <p:txBody>
          <a:bodyPr wrap="square">
            <a:spAutoFit/>
          </a:bodyPr>
          <a:lstStyle/>
          <a:p>
            <a:pPr algn="just"/>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Якщо</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в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деяких</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харчових</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продуктах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вміст</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ртуті</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менший</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60 мкг/кг, то у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прісноводній</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рибі</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з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незабруднених</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річок</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і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водоймищ</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він</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становить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від</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100 до 200 мкг/кг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маси</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тіла</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а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із</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забруднених</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500-700 мкг/кг. </a:t>
            </a:r>
            <a:endPar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Випадки</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забруднення</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харчових</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продуктів</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ртуттю</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являються</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дуже</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рідкісними</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Основними</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джерелами</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забруднення</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є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двигуни</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внутрішнього</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згорання</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в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яких</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використовується</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пальне</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з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присадкою</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тетраетилсвинцю</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як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антидетонуючого</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засобу</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відпрацьованих</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газів</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двигунів</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свинець</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потрапляє</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на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поверхню</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землі</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у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вигляді</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пилу і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забруднює</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навколишнє</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середовище</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Середня</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кількість</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свинцю</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який</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потрапляє</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в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організм</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з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харчовими</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продуктами, становить 250 – 300 мкг в день, з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повітря</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8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надходить</a:t>
            </a:r>
            <a:r>
              <a:rPr lang="ru-RU" sz="2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90 мкг. </a:t>
            </a:r>
            <a:endParaRPr lang="ru-RU" sz="2800" dirty="0"/>
          </a:p>
        </p:txBody>
      </p:sp>
    </p:spTree>
    <p:extLst>
      <p:ext uri="{BB962C8B-B14F-4D97-AF65-F5344CB8AC3E}">
        <p14:creationId xmlns:p14="http://schemas.microsoft.com/office/powerpoint/2010/main" val="2223364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881639-C83B-48BC-B6EC-C1D7CB4C5EA9}"/>
              </a:ext>
            </a:extLst>
          </p:cNvPr>
          <p:cNvSpPr txBox="1"/>
          <p:nvPr/>
        </p:nvSpPr>
        <p:spPr>
          <a:xfrm>
            <a:off x="612559" y="346229"/>
            <a:ext cx="11123721" cy="5016758"/>
          </a:xfrm>
          <a:prstGeom prst="rect">
            <a:avLst/>
          </a:prstGeom>
          <a:noFill/>
        </p:spPr>
        <p:txBody>
          <a:bodyPr wrap="square">
            <a:spAutoFit/>
          </a:bodyPr>
          <a:lstStyle/>
          <a:p>
            <a:pPr algn="just"/>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Миш’як</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присутній</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у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більшості</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продуктах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харчування</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Зазвичай</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його</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вміст</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у продуктах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харчування</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малий</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менш</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ніж</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0,5 мг/кг, і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рідко</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перевищує</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 мг/кг, за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виключенням</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деяких</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морських</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організмів</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При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відсутності</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значних</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забруднювачів</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вміст</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миш’яку</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в: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хлібних</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виробах</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складає</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до 2,4 мг/кг, фруктах – до 0, 17мг/кг, напоях – до 1,3 мг/кг,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м’ясі</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до 1,4 мг/кг,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молочних</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продуктах – до 0,23 мг/ кг, в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морських</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продуктах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вміст</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миш’яку</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зазвичай</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більший</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на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рівні</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1,5-15,3 мг/кг.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Мідь</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присутня</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майже</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у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всіх</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продуктах </a:t>
            </a:r>
            <a:r>
              <a:rPr lang="ru-RU" sz="3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харчування</a:t>
            </a:r>
            <a:r>
              <a:rPr lang="ru-RU"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ru-RU" sz="3200" dirty="0"/>
          </a:p>
        </p:txBody>
      </p:sp>
    </p:spTree>
    <p:extLst>
      <p:ext uri="{BB962C8B-B14F-4D97-AF65-F5344CB8AC3E}">
        <p14:creationId xmlns:p14="http://schemas.microsoft.com/office/powerpoint/2010/main" val="1806028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C69E8B-6715-4FC6-8D8C-8D01EF2F3311}"/>
              </a:ext>
            </a:extLst>
          </p:cNvPr>
          <p:cNvSpPr>
            <a:spLocks noChangeArrowheads="1"/>
          </p:cNvSpPr>
          <p:nvPr/>
        </p:nvSpPr>
        <p:spPr bwMode="auto">
          <a:xfrm>
            <a:off x="417250" y="151179"/>
            <a:ext cx="10946167"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altLang="ru-RU" sz="2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Джерелами забруднення харчових продуктів можуть бути вироби з міді, які використовують у харчовій промисловості. </a:t>
            </a:r>
            <a:endParaRPr kumimoji="0" lang="en-US" altLang="ru-RU" sz="2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altLang="ru-RU" sz="2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Сліди міді у харчових продуктах з фруктів і овочів призводять до повного руйнування вітаміну С. Цинк належить до малотоксичних мікроелементів. Хронічні отруєння та забруднення ним харчових продуктів через побутові речі практично не реєструються. </a:t>
            </a:r>
            <a:endParaRPr kumimoji="0" lang="en-US" altLang="ru-RU" sz="2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altLang="ru-RU" sz="2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Проте вміст цинку у ґрунті поблизу металургійних підприємств до 4200 мг/кг робить землі непридатними для використання під сільськогосподарські культура. </a:t>
            </a:r>
            <a:endParaRPr kumimoji="0" lang="en-US" altLang="ru-RU" sz="2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k-UA" altLang="ru-RU" sz="2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У зеленій масі, вирощеній за 10 км від забруднюючого підприємства, вміст цинку становить до 56,4 мг/кг. Для харчових продуктів рекомендовані такі допустимі величини вмісту цинку: м’яса – до 20 мг/кг, напоїв – до 5 мг/кг, фруктів та овочів – до 100 мг/кг, варення та мармеладу – до 5 мг/кг.</a:t>
            </a:r>
            <a:endParaRPr kumimoji="0" lang="uk-UA" altLang="ru-RU"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53191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38D957-5C40-4D03-AFB8-8C622A58E0F8}"/>
              </a:ext>
            </a:extLst>
          </p:cNvPr>
          <p:cNvSpPr txBox="1"/>
          <p:nvPr/>
        </p:nvSpPr>
        <p:spPr>
          <a:xfrm>
            <a:off x="621437" y="443884"/>
            <a:ext cx="10786369" cy="4764894"/>
          </a:xfrm>
          <a:prstGeom prst="rect">
            <a:avLst/>
          </a:prstGeom>
          <a:noFill/>
        </p:spPr>
        <p:txBody>
          <a:bodyPr wrap="square">
            <a:spAutoFit/>
          </a:bodyPr>
          <a:lstStyle/>
          <a:p>
            <a:pPr indent="457200" algn="just">
              <a:lnSpc>
                <a:spcPct val="107000"/>
              </a:lnSpc>
              <a:spcAft>
                <a:spcPts val="800"/>
              </a:spcAft>
            </a:pPr>
            <a:r>
              <a:rPr lang="uk-UA"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Шляхи потрапляння радіонуклідів в організм людини через продукти харчування: рослина – людина; рослина – тварина – молоко – людина; рослина – тварина – м’ясо – людина; атмосфера – опади – водойми –риба – людина.</a:t>
            </a:r>
            <a:endParaRPr lang="ru-RU"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Розрізняють</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поверхневе</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структурне</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забруднення</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харчових</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продуктів</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радіонуклідами</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За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рахунок</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обробки</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харчової</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сировини</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ретельного</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миття</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чистки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продуктів</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відділення</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малоцінних</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частин</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можливо</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видалити</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від</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 до 60% </a:t>
            </a:r>
            <a:r>
              <a:rPr lang="ru-RU"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радіонуклідів</a:t>
            </a:r>
            <a:r>
              <a:rPr lang="ru-RU"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424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FDC800-609A-442A-BABD-81923DE4974B}"/>
              </a:ext>
            </a:extLst>
          </p:cNvPr>
          <p:cNvSpPr txBox="1"/>
          <p:nvPr/>
        </p:nvSpPr>
        <p:spPr>
          <a:xfrm>
            <a:off x="630315" y="239698"/>
            <a:ext cx="10804124" cy="6157135"/>
          </a:xfrm>
          <a:prstGeom prst="rect">
            <a:avLst/>
          </a:prstGeom>
          <a:noFill/>
        </p:spPr>
        <p:txBody>
          <a:bodyPr wrap="square">
            <a:spAutoFit/>
          </a:bodyPr>
          <a:lstStyle/>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Найбільш ефективним методом кулінарної обробки сировини в умовах підвищеного забруднення радіонуклідними речовинами є варіння у воді протягом 10 хв. Потім воду злити і продовжувати варку у новій порції води. Зниження складу радіонуклідів у молочних продуктах можна досягти шляхом отримання із молока жирових та білкових концентратів. При переробці молока у вершки залишається не більше 9% цезію і 5% стронцію, в сирі – 21% цезію та 27% стронцію, в сирах 10% цезію і 45% стронцію, у вершковому маслі біля 2% цезію від його складу в молоці.</a:t>
            </a:r>
            <a:endParaRPr lang="ru-RU" sz="2800" dirty="0">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2800" dirty="0">
                <a:solidFill>
                  <a:srgbClr val="000000"/>
                </a:solidFill>
                <a:effectLst/>
                <a:latin typeface="Times New Roman" panose="02020603050405020304" pitchFamily="18" charset="0"/>
                <a:ea typeface="Times New Roman" panose="02020603050405020304" pitchFamily="18" charset="0"/>
              </a:rPr>
              <a:t>У харчових м’ясо-молочних продуктах наявність нітратів залежить від їх рівня в організмі тварин, а в кормових культурах – від видового складу, сорту, дози внесення азотних добрив, ґрунтово-кліматичних умов вирощування та інших агротехнічних факторів.</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798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465AB2-47FD-41BD-8A23-ACB7D4C4EA8C}"/>
              </a:ext>
            </a:extLst>
          </p:cNvPr>
          <p:cNvSpPr txBox="1"/>
          <p:nvPr/>
        </p:nvSpPr>
        <p:spPr>
          <a:xfrm>
            <a:off x="648069" y="328474"/>
            <a:ext cx="11203619" cy="5428794"/>
          </a:xfrm>
          <a:prstGeom prst="rect">
            <a:avLst/>
          </a:prstGeom>
          <a:noFill/>
        </p:spPr>
        <p:txBody>
          <a:bodyPr wrap="square">
            <a:spAutoFit/>
          </a:bodyPr>
          <a:lstStyle/>
          <a:p>
            <a:pPr indent="457200" algn="just">
              <a:lnSpc>
                <a:spcPct val="107000"/>
              </a:lnSpc>
              <a:spcAft>
                <a:spcPts val="800"/>
              </a:spcAft>
            </a:pPr>
            <a:r>
              <a:rPr lang="uk-UA" sz="3200" dirty="0" err="1">
                <a:solidFill>
                  <a:srgbClr val="000000"/>
                </a:solidFill>
                <a:effectLst/>
                <a:latin typeface="Times New Roman" panose="02020603050405020304" pitchFamily="18" charset="0"/>
                <a:ea typeface="Times New Roman" panose="02020603050405020304" pitchFamily="18" charset="0"/>
              </a:rPr>
              <a:t>Мікотоксини</a:t>
            </a:r>
            <a:r>
              <a:rPr lang="uk-UA" sz="3200" dirty="0">
                <a:solidFill>
                  <a:srgbClr val="000000"/>
                </a:solidFill>
                <a:effectLst/>
                <a:latin typeface="Times New Roman" panose="02020603050405020304" pitchFamily="18" charset="0"/>
                <a:ea typeface="Times New Roman" panose="02020603050405020304" pitchFamily="18" charset="0"/>
              </a:rPr>
              <a:t> можуть попадати в організм людини з харчовими продуктами – з м’ясом і молоком тварин, яких годували кормами забрудненими пліснявою. </a:t>
            </a:r>
            <a:endParaRPr lang="en-US" sz="3200" dirty="0">
              <a:solidFill>
                <a:srgbClr val="000000"/>
              </a:solidFill>
              <a:effectLst/>
              <a:latin typeface="Times New Roman" panose="02020603050405020304" pitchFamily="18" charset="0"/>
              <a:ea typeface="Times New Roman" panose="02020603050405020304" pitchFamily="18" charset="0"/>
            </a:endParaRPr>
          </a:p>
          <a:p>
            <a:pPr indent="457200" algn="just">
              <a:lnSpc>
                <a:spcPct val="107000"/>
              </a:lnSpc>
              <a:spcAft>
                <a:spcPts val="800"/>
              </a:spcAft>
            </a:pPr>
            <a:r>
              <a:rPr lang="uk-UA" sz="3200" dirty="0">
                <a:solidFill>
                  <a:srgbClr val="000000"/>
                </a:solidFill>
                <a:effectLst/>
                <a:latin typeface="Times New Roman" panose="02020603050405020304" pitchFamily="18" charset="0"/>
                <a:ea typeface="Times New Roman" panose="02020603050405020304" pitchFamily="18" charset="0"/>
              </a:rPr>
              <a:t>Використання в тваринництві кормів, забруднених пліснявою веде до гибелі чи захворюванню скота та птиці. Запобігання росту плісені на всіх стадіях заготівлі, переважно шляхом висушування або використання анти грибних препаратів (</a:t>
            </a:r>
            <a:r>
              <a:rPr lang="uk-UA" sz="3200" dirty="0" err="1">
                <a:solidFill>
                  <a:srgbClr val="000000"/>
                </a:solidFill>
                <a:effectLst/>
                <a:latin typeface="Times New Roman" panose="02020603050405020304" pitchFamily="18" charset="0"/>
                <a:ea typeface="Times New Roman" panose="02020603050405020304" pitchFamily="18" charset="0"/>
              </a:rPr>
              <a:t>протонової</a:t>
            </a:r>
            <a:r>
              <a:rPr lang="uk-UA" sz="3200" dirty="0">
                <a:solidFill>
                  <a:srgbClr val="000000"/>
                </a:solidFill>
                <a:effectLst/>
                <a:latin typeface="Times New Roman" panose="02020603050405020304" pitchFamily="18" charset="0"/>
                <a:ea typeface="Times New Roman" panose="02020603050405020304" pitchFamily="18" charset="0"/>
              </a:rPr>
              <a:t> кислоти) є найкращим засобом обмежити забруднення харчових продуктів </a:t>
            </a:r>
            <a:r>
              <a:rPr lang="uk-UA" sz="3200" dirty="0" err="1">
                <a:solidFill>
                  <a:srgbClr val="000000"/>
                </a:solidFill>
                <a:effectLst/>
                <a:latin typeface="Times New Roman" panose="02020603050405020304" pitchFamily="18" charset="0"/>
                <a:ea typeface="Times New Roman" panose="02020603050405020304" pitchFamily="18" charset="0"/>
              </a:rPr>
              <a:t>афлатоксинами</a:t>
            </a:r>
            <a:r>
              <a:rPr lang="uk-UA" sz="3200" dirty="0">
                <a:solidFill>
                  <a:srgbClr val="000000"/>
                </a:solidFill>
                <a:effectLst/>
                <a:latin typeface="Times New Roman" panose="02020603050405020304" pitchFamily="18" charset="0"/>
                <a:ea typeface="Times New Roman" panose="02020603050405020304" pitchFamily="18" charset="0"/>
              </a:rPr>
              <a:t> та </a:t>
            </a:r>
            <a:r>
              <a:rPr lang="uk-UA" sz="3200" dirty="0" err="1">
                <a:solidFill>
                  <a:srgbClr val="000000"/>
                </a:solidFill>
                <a:effectLst/>
                <a:latin typeface="Times New Roman" panose="02020603050405020304" pitchFamily="18" charset="0"/>
                <a:ea typeface="Times New Roman" panose="02020603050405020304" pitchFamily="18" charset="0"/>
              </a:rPr>
              <a:t>мікотоксинами</a:t>
            </a:r>
            <a:r>
              <a:rPr lang="uk-UA" sz="3200" dirty="0">
                <a:solidFill>
                  <a:srgbClr val="000000"/>
                </a:solidFill>
                <a:effectLst/>
                <a:latin typeface="Times New Roman" panose="02020603050405020304" pitchFamily="18" charset="0"/>
                <a:ea typeface="Times New Roman" panose="02020603050405020304" pitchFamily="18" charset="0"/>
              </a:rPr>
              <a:t>.</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5344596"/>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1798</Words>
  <Application>Microsoft Office PowerPoint</Application>
  <PresentationFormat>Широкий екран</PresentationFormat>
  <Paragraphs>64</Paragraphs>
  <Slides>19</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19</vt:i4>
      </vt:variant>
    </vt:vector>
  </HeadingPairs>
  <TitlesOfParts>
    <vt:vector size="25" baseType="lpstr">
      <vt:lpstr>Arial</vt:lpstr>
      <vt:lpstr>Calibri</vt:lpstr>
      <vt:lpstr>Calibri Light</vt:lpstr>
      <vt:lpstr>Times New Roman</vt:lpstr>
      <vt:lpstr>Wingdings</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Lenovo</dc:creator>
  <cp:lastModifiedBy>Lenovo</cp:lastModifiedBy>
  <cp:revision>2</cp:revision>
  <dcterms:created xsi:type="dcterms:W3CDTF">2023-01-18T15:44:39Z</dcterms:created>
  <dcterms:modified xsi:type="dcterms:W3CDTF">2023-01-18T15:46:37Z</dcterms:modified>
</cp:coreProperties>
</file>