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80" r:id="rId28"/>
    <p:sldId id="291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BC209-E05E-48F0-996C-B2FC46230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D7D7279-0869-427B-A29A-874D2EE3C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799B68-D0B3-4417-B65A-E3B14607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3EC849-5448-4BD0-BD11-5E352FCE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C6434-9FED-420D-AFA2-02228FDD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1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9F094-BFE5-4EE1-82AC-5DF2AC11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D94C58-8B1C-4FFD-AD6F-B647FEAB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75C619-F3CC-4261-A499-5E3A3518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B29982-C9C5-4A96-929C-C71EB628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3BFBCA-6EC7-41E9-9613-87134B8D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37B002E-69B7-4AF6-840E-0BC7E73AE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F0CE338-3F6A-40A7-B785-EF23463D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693CB7-70A6-419C-B9DC-8155307D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4E8BD2-A556-4929-80A7-D166BB0E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158E73-BC64-4E6A-8285-7DE12DD7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4A78C-92F7-4F7E-8F8C-FCE7C9B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9FA7DC-FE93-4483-97B5-0C618D91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3BB050-C601-4887-AEB6-5BD87130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3FA019-9D2C-4818-A766-9607658E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DA2F0B-8E33-48C5-A859-D92149B9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8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3E0E6-474B-4D50-B2F8-ADB97A51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1A2BFC-C8E7-4755-B3B3-0AA8FCF1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483CA-F05D-4F11-9B03-9D7613B4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20BBA7-D770-4A53-B194-E2136BDC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C5908C-6591-42AD-9A04-1D41A712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18C6-89C1-4CF5-BA1C-7586C472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ADCCD6-8AD2-4B40-A124-E987B6407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20763C-F0B1-4114-AA85-11BA4435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8E771C-220C-45FE-987E-9136C153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296B3E-20E5-4C05-9EFB-B0E16310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C7B9ED-2B13-448A-8134-4AF436E0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0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66D67-551D-4E18-B774-71387629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F65F8F-2E88-42BE-8F54-281A80C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9569129-5F7C-43FE-9C21-25AC4A8A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85A855B-9E48-4EFD-AEFE-080C2D0DB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68A884-5BEA-4C49-93EB-ED54886A1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5B5716B-7E22-48BE-A780-006D9086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741709D-B4FF-4CC9-AE60-CCE80FE0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CA65CEB-B044-4348-A5AD-1A6F4973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0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C107A-74A9-4744-9837-5495042C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45E88AC-D5CC-4821-A70A-2593979E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53477B-D1A6-44F7-B665-F9558A38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A12FABE-8DF0-46D8-A4BF-770EE769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4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269F67F-7890-49FD-9F5C-DDA606A3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A656B16-CF10-4D10-B382-6C17013E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782054F-78EB-449A-88AE-039D5694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3928F-31B7-4C29-AEBE-714B4774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9CBE55-4793-4566-A7F8-CBCE14CE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70C078-3F6E-42F9-9A87-5FE2E788A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4151B3-C3F7-496F-8503-52463507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91AE22-76DB-4F92-A946-FC4740B3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0A4FD3-6F06-4127-83C1-588807D8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0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937AC-ACEF-4FFC-9A4F-935F3A67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7B9F71-084D-4FFE-B393-4DB2EE972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757BAB0-DA5E-427C-9BA3-8A95167F8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80809A-BADE-4350-A7AC-4D8E6995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6E59C5D-4FE9-4252-9B41-213BFAB1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7210B7-9F8B-473C-810E-080E7B6C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1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DA01A96-9736-4E75-9932-4C918628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D695A6-73E1-40D3-9456-6BCBBFCB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0AE509-EFCB-4BC6-8F9D-57E300C6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0150-4463-4300-AFDF-4BAB3C7CC76A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9560D6-8DAE-4DDA-9986-987E787A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71F652-4BDE-454B-995A-BDF183712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4F07-0283-4147-B94A-5937B772460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87930-B79B-41FF-B3B2-EE8DB509BB16}"/>
              </a:ext>
            </a:extLst>
          </p:cNvPr>
          <p:cNvSpPr txBox="1"/>
          <p:nvPr/>
        </p:nvSpPr>
        <p:spPr>
          <a:xfrm>
            <a:off x="489752" y="261254"/>
            <a:ext cx="110526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8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endParaRPr lang="ru-RU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УПРАВЛІННЯ ТА ПРАВОВОГО РЕГУЛЮВАННЯ ТВАРИННИЦТВА У СІЛЬСЬКОМУ ГОСПОДАРСТВІ УКРАЇНИ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 descr="Полтавщина залишається лідером із утримання ВРХ в Україні - Новини  Полтавщини">
            <a:extLst>
              <a:ext uri="{FF2B5EF4-FFF2-40B4-BE49-F238E27FC236}">
                <a16:creationId xmlns:a16="http://schemas.microsoft.com/office/drawing/2014/main" id="{769CD5AB-2244-4A9C-9296-66222FA0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65" y="2896497"/>
            <a:ext cx="6717069" cy="37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1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F96E0-3ED6-439B-AFA4-9D284465A4FD}"/>
              </a:ext>
            </a:extLst>
          </p:cNvPr>
          <p:cNvSpPr txBox="1"/>
          <p:nvPr/>
        </p:nvSpPr>
        <p:spPr>
          <a:xfrm>
            <a:off x="452761" y="523783"/>
            <a:ext cx="113900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провадять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забою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утилізації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забитих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утилізованих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ержавна підтримка тваринництва - Костянтинівська громада">
            <a:extLst>
              <a:ext uri="{FF2B5EF4-FFF2-40B4-BE49-F238E27FC236}">
                <a16:creationId xmlns:a16="http://schemas.microsoft.com/office/drawing/2014/main" id="{5E860E19-DFA5-4DFB-A26B-FF492599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1" y="3698995"/>
            <a:ext cx="5524870" cy="31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8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F2B56-86D0-4DF8-B8CC-17E19F248B38}"/>
              </a:ext>
            </a:extLst>
          </p:cNvPr>
          <p:cNvSpPr txBox="1"/>
          <p:nvPr/>
        </p:nvSpPr>
        <p:spPr>
          <a:xfrm>
            <a:off x="390617" y="337350"/>
            <a:ext cx="115143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провадять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продажу тварин,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осіменіння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осіменіння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штучне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осіменіння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2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FE347-0446-4CA2-86AF-21591966E083}"/>
              </a:ext>
            </a:extLst>
          </p:cNvPr>
          <p:cNvSpPr txBox="1"/>
          <p:nvPr/>
        </p:nvSpPr>
        <p:spPr>
          <a:xfrm>
            <a:off x="585927" y="577762"/>
            <a:ext cx="111237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оформлювати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тварин 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тварину (паспорт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паспорт коня,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свиней,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кіз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—паспорт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ветеринарно-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тварина, факт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обробок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супровідним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 при будь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9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2997DD-B150-471C-AD6F-12BF2119399C}"/>
              </a:ext>
            </a:extLst>
          </p:cNvPr>
          <p:cNvSpPr txBox="1"/>
          <p:nvPr/>
        </p:nvSpPr>
        <p:spPr>
          <a:xfrm>
            <a:off x="452761" y="506027"/>
            <a:ext cx="1131902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паспорта вноситься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вносив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764F5-FB1A-4A47-8A0E-C2DB03C38728}"/>
              </a:ext>
            </a:extLst>
          </p:cNvPr>
          <p:cNvSpPr txBox="1"/>
          <p:nvPr/>
        </p:nvSpPr>
        <p:spPr>
          <a:xfrm>
            <a:off x="106532" y="325188"/>
            <a:ext cx="10662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тваринництві</a:t>
            </a:r>
            <a:endParaRPr lang="ru-RU" sz="32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2CE0C-A2A5-446F-B1C4-714B37AAEC5D}"/>
              </a:ext>
            </a:extLst>
          </p:cNvPr>
          <p:cNvSpPr txBox="1"/>
          <p:nvPr/>
        </p:nvSpPr>
        <p:spPr>
          <a:xfrm>
            <a:off x="648070" y="2663301"/>
            <a:ext cx="1138117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Закону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медицину»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антисептики,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дезінфектанти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дератизациди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Про нас | Біофарм - розробка, виробництво та продаж ветеринарних препаратів  та кормових добавок.">
            <a:extLst>
              <a:ext uri="{FF2B5EF4-FFF2-40B4-BE49-F238E27FC236}">
                <a16:creationId xmlns:a16="http://schemas.microsoft.com/office/drawing/2014/main" id="{AADAF1C2-25F4-453C-8D71-A3F3ABA2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54" y="946951"/>
            <a:ext cx="3003612" cy="17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4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C8D597-7153-40B7-8248-0C25B3CFDA8F}"/>
              </a:ext>
            </a:extLst>
          </p:cNvPr>
          <p:cNvSpPr txBox="1"/>
          <p:nvPr/>
        </p:nvSpPr>
        <p:spPr>
          <a:xfrm>
            <a:off x="550417" y="435007"/>
            <a:ext cx="112835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Субстанцією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будь яка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органічного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неорганічного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суміш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синтезовані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6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A0F1B-F683-4527-BA0E-38A12FC09677}"/>
              </a:ext>
            </a:extLst>
          </p:cNvPr>
          <p:cNvSpPr txBox="1"/>
          <p:nvPr/>
        </p:nvSpPr>
        <p:spPr>
          <a:xfrm>
            <a:off x="440924" y="346230"/>
            <a:ext cx="1131015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b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ветеринарного препарату,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особу, яка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препарат,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строк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4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16FE7-99BB-4041-9BD7-F61B5760C19A}"/>
              </a:ext>
            </a:extLst>
          </p:cNvPr>
          <p:cNvSpPr txBox="1"/>
          <p:nvPr/>
        </p:nvSpPr>
        <p:spPr>
          <a:xfrm>
            <a:off x="399495" y="248576"/>
            <a:ext cx="112213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перереєстровувати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шкоду ветеринарно-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епізоотичному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 </a:t>
            </a:r>
            <a:endParaRPr lang="en-US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ветеринарного препарату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призупиняється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arenR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 не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досьє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AutoNum type="arabicParenR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AutoNum type="arabicParenR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3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1C280-B124-48BE-A35E-16A1BD3903FF}"/>
              </a:ext>
            </a:extLst>
          </p:cNvPr>
          <p:cNvSpPr txBox="1"/>
          <p:nvPr/>
        </p:nvSpPr>
        <p:spPr>
          <a:xfrm>
            <a:off x="452761" y="284086"/>
            <a:ext cx="113811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виробництвом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ліцензуванню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Серійне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фасування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80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9A5F0E-6EA5-4EF3-A158-F764849AF885}"/>
              </a:ext>
            </a:extLst>
          </p:cNvPr>
          <p:cNvSpPr txBox="1"/>
          <p:nvPr/>
        </p:nvSpPr>
        <p:spPr>
          <a:xfrm>
            <a:off x="560772" y="402000"/>
            <a:ext cx="110704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супроводжуватися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повними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нанесений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фарбою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стирається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упаковці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межа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необроблених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продуктах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пригнічують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естрогенну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андрогенну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гестагенну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Кодексу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Аліментаріус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849898-13E1-4BE5-9582-68165E1E0AD0}"/>
              </a:ext>
            </a:extLst>
          </p:cNvPr>
          <p:cNvSpPr txBox="1"/>
          <p:nvPr/>
        </p:nvSpPr>
        <p:spPr>
          <a:xfrm>
            <a:off x="479395" y="541538"/>
            <a:ext cx="112835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/>
            <a:endParaRPr lang="ru-RU" sz="32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</a:t>
            </a:r>
          </a:p>
          <a:p>
            <a:pPr marL="342900" indent="-342900" algn="just">
              <a:buAutoNum type="arabicPeriod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тваринництві</a:t>
            </a:r>
            <a:endParaRPr lang="ru-RU" sz="32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тварин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6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23AC71-1BA0-4B11-9DF3-9A89AB4597DF}"/>
              </a:ext>
            </a:extLst>
          </p:cNvPr>
          <p:cNvSpPr txBox="1"/>
          <p:nvPr/>
        </p:nvSpPr>
        <p:spPr>
          <a:xfrm>
            <a:off x="275208" y="461639"/>
            <a:ext cx="111592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записи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імунобіологічних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державному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повинен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новому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8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5F5B04-7DF2-45B9-A8A6-150AE2AD7267}"/>
              </a:ext>
            </a:extLst>
          </p:cNvPr>
          <p:cNvSpPr txBox="1"/>
          <p:nvPr/>
        </p:nvSpPr>
        <p:spPr>
          <a:xfrm>
            <a:off x="2706254" y="463585"/>
            <a:ext cx="85853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тварин</a:t>
            </a:r>
            <a:endParaRPr lang="en-US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B2166-67AB-42FA-BE9E-CB73A2BB2F9A}"/>
              </a:ext>
            </a:extLst>
          </p:cNvPr>
          <p:cNvSpPr txBox="1"/>
          <p:nvPr/>
        </p:nvSpPr>
        <p:spPr>
          <a:xfrm>
            <a:off x="286237" y="2025908"/>
            <a:ext cx="1100535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ормові</a:t>
            </a:r>
            <a:r>
              <a:rPr lang="ru-RU" sz="28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 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чистому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корми, 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корму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 з метою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тварин,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шляхом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кишкову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флору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засвоюваність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корму.</a:t>
            </a:r>
            <a:endParaRPr lang="ru-RU" sz="2000" dirty="0"/>
          </a:p>
        </p:txBody>
      </p:sp>
      <p:pic>
        <p:nvPicPr>
          <p:cNvPr id="8194" name="Picture 2" descr="На Львівщині відкрили завод високопротеїнових кормових добавок вартістю $20  млн — АГРОПОЛІТ">
            <a:extLst>
              <a:ext uri="{FF2B5EF4-FFF2-40B4-BE49-F238E27FC236}">
                <a16:creationId xmlns:a16="http://schemas.microsoft.com/office/drawing/2014/main" id="{BD76E39E-7BF3-4D7D-B98C-90F9A553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" y="54816"/>
            <a:ext cx="3013783" cy="20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4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13BBF-90D3-4703-9166-632F97BACA3D}"/>
              </a:ext>
            </a:extLst>
          </p:cNvPr>
          <p:cNvSpPr txBox="1"/>
          <p:nvPr/>
        </p:nvSpPr>
        <p:spPr>
          <a:xfrm>
            <a:off x="582967" y="513945"/>
            <a:ext cx="110260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Кормами 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мікробіологічного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корми та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комбікорми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годівлі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поживні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засвоюваній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справляють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Неузгодженість з ЄС держреєстрації кормових добавок завдає АПК збитків –  AgroNews">
            <a:extLst>
              <a:ext uri="{FF2B5EF4-FFF2-40B4-BE49-F238E27FC236}">
                <a16:creationId xmlns:a16="http://schemas.microsoft.com/office/drawing/2014/main" id="{52E7C8FC-C493-416A-9C15-499343E0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67" y="4015386"/>
            <a:ext cx="4206953" cy="24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7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692C09-CC69-409F-BA21-F276C9089AC6}"/>
              </a:ext>
            </a:extLst>
          </p:cNvPr>
          <p:cNvSpPr txBox="1"/>
          <p:nvPr/>
        </p:nvSpPr>
        <p:spPr>
          <a:xfrm>
            <a:off x="621436" y="135748"/>
            <a:ext cx="105111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особу, яка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них,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та строк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18" name="Picture 2" descr="Кормові добавки для тварин: секрети популярності сухих сумішей">
            <a:extLst>
              <a:ext uri="{FF2B5EF4-FFF2-40B4-BE49-F238E27FC236}">
                <a16:creationId xmlns:a16="http://schemas.microsoft.com/office/drawing/2014/main" id="{EB4AC86B-16F0-4D38-A55D-7686F15C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16" y="4489837"/>
            <a:ext cx="3579782" cy="23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D70A7-D0F7-4CA7-AAB6-82406035DAD2}"/>
              </a:ext>
            </a:extLst>
          </p:cNvPr>
          <p:cNvSpPr txBox="1"/>
          <p:nvPr/>
        </p:nvSpPr>
        <p:spPr>
          <a:xfrm>
            <a:off x="816746" y="506027"/>
            <a:ext cx="1075085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перереєстрація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ветеринарно-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епізоотичному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AutoNum type="arabicParenR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тварин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AutoNum type="arabicParenR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оману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AutoNum type="arabicParenR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5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39CB4-1F42-4991-BE0D-8BF263C6C2B7}"/>
              </a:ext>
            </a:extLst>
          </p:cNvPr>
          <p:cNvSpPr txBox="1"/>
          <p:nvPr/>
        </p:nvSpPr>
        <p:spPr>
          <a:xfrm>
            <a:off x="248575" y="194231"/>
            <a:ext cx="1134566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про:</a:t>
            </a:r>
          </a:p>
          <a:p>
            <a:pPr algn="just"/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0" indent="-514350" algn="just">
              <a:buAutoNum type="arabicParenR"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мету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в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для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корми;</a:t>
            </a:r>
          </a:p>
        </p:txBody>
      </p:sp>
    </p:spTree>
    <p:extLst>
      <p:ext uri="{BB962C8B-B14F-4D97-AF65-F5344CB8AC3E}">
        <p14:creationId xmlns:p14="http://schemas.microsoft.com/office/powerpoint/2010/main" val="2756528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59F29-8E32-4CCA-9A10-7D2063835151}"/>
              </a:ext>
            </a:extLst>
          </p:cNvPr>
          <p:cNvSpPr txBox="1"/>
          <p:nvPr/>
        </p:nvSpPr>
        <p:spPr>
          <a:xfrm>
            <a:off x="479394" y="408374"/>
            <a:ext cx="109165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максимально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кількостей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імунологічних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компонентами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метаболітів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імунологічних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продуктах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06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13D9F-EBD0-4CBA-B1D5-95E469815B2A}"/>
              </a:ext>
            </a:extLst>
          </p:cNvPr>
          <p:cNvSpPr txBox="1"/>
          <p:nvPr/>
        </p:nvSpPr>
        <p:spPr>
          <a:xfrm>
            <a:off x="328474" y="450048"/>
            <a:ext cx="1149658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добавки,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корми,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викладену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привертає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стирається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адресу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перетворенням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без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зазначати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змінену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endParaRPr lang="ru-RU" b="0" i="0" dirty="0">
              <a:solidFill>
                <a:srgbClr val="333333"/>
              </a:solidFill>
              <a:effectLst/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9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85582-0F8C-4CA6-ACE3-9E65D659AF11}"/>
              </a:ext>
            </a:extLst>
          </p:cNvPr>
          <p:cNvSpPr txBox="1"/>
          <p:nvPr/>
        </p:nvSpPr>
        <p:spPr>
          <a:xfrm>
            <a:off x="577050" y="558333"/>
            <a:ext cx="108218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інструкцію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для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призначаються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корми;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номер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виданого Департаментом;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номер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дату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дату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придатності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Корми для тварин за європейськими стандартами">
            <a:extLst>
              <a:ext uri="{FF2B5EF4-FFF2-40B4-BE49-F238E27FC236}">
                <a16:creationId xmlns:a16="http://schemas.microsoft.com/office/drawing/2014/main" id="{82BB3FFE-B44C-4D0C-BECF-020E6EF8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56" y="3670936"/>
            <a:ext cx="3202372" cy="28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42F5E-86A9-4C46-8B50-3175599D55E3}"/>
              </a:ext>
            </a:extLst>
          </p:cNvPr>
          <p:cNvSpPr txBox="1"/>
          <p:nvPr/>
        </p:nvSpPr>
        <p:spPr>
          <a:xfrm>
            <a:off x="488272" y="390618"/>
            <a:ext cx="111769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добавки,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корми,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ввозити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метою: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ярмарках,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установлює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добавок,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35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F2AA62-1F73-4FED-83D4-3D0ABCFC461D}"/>
              </a:ext>
            </a:extLst>
          </p:cNvPr>
          <p:cNvSpPr txBox="1"/>
          <p:nvPr/>
        </p:nvSpPr>
        <p:spPr>
          <a:xfrm>
            <a:off x="-568171" y="381740"/>
            <a:ext cx="12428737" cy="6977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775" algn="ctr"/>
            <a:r>
              <a:rPr lang="uk-UA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Література</a:t>
            </a:r>
            <a:endParaRPr lang="en-US" sz="2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39775" algn="ctr"/>
            <a:endParaRPr lang="uk-UA" sz="28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4125" indent="-514350" algn="just">
              <a:buFont typeface="+mj-lt"/>
              <a:buAutoNum type="arabicPeriod"/>
            </a:pP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Ковальова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Деякі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аспекти</a:t>
            </a:r>
            <a:r>
              <a:rPr lang="uk-UA" sz="2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державного</a:t>
            </a:r>
            <a:r>
              <a:rPr lang="uk-UA" sz="2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генно-інженерної</a:t>
            </a:r>
            <a:r>
              <a:rPr lang="uk-UA" sz="2800" spc="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діяльності в племінній справі у тваринництві / С. Ковальова // Підприємництво, господарство</a:t>
            </a:r>
            <a:r>
              <a:rPr lang="uk-UA" sz="2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2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право.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2010.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46—49.</a:t>
            </a:r>
          </a:p>
          <a:p>
            <a:pPr marL="1254125" indent="-514350" algn="just">
              <a:buFont typeface="+mj-lt"/>
              <a:buAutoNum type="arabicPeriod"/>
            </a:pP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Шовкун В. В. Про права та обов’язки суб’єктів племінної справи у тваринництві / В. В. Шовкун // Подальші наслідки реформування законодавства України :</a:t>
            </a:r>
            <a:r>
              <a:rPr lang="uk-UA" sz="2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міжнар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наук.-</a:t>
            </a:r>
            <a:r>
              <a:rPr lang="uk-UA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практ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конф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(Одеса,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18—19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черв.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2011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р.)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ч.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1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О.</a:t>
            </a:r>
            <a:r>
              <a:rPr lang="uk-UA" sz="2800" spc="1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uk-UA" sz="2800" spc="-19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«Причорноморська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фундація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права»,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2011.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78—79.</a:t>
            </a:r>
          </a:p>
          <a:p>
            <a:pPr marL="1254125" indent="-514350" algn="just">
              <a:buFont typeface="+mj-lt"/>
              <a:buAutoNum type="arabicPeriod"/>
            </a:pP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Шовкун В. Про суб’єктів племінної справи в тваринництві / В. Шовкун //</a:t>
            </a:r>
            <a:r>
              <a:rPr lang="uk-UA" sz="2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Підприємництво,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право.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2012.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—</a:t>
            </a:r>
            <a:r>
              <a:rPr lang="uk-UA" sz="2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С.</a:t>
            </a:r>
            <a:r>
              <a:rPr lang="uk-UA" sz="2800" spc="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84—87.</a:t>
            </a:r>
            <a:endParaRPr lang="ru-RU" sz="28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4125" indent="-514350" algn="just">
              <a:buFont typeface="+mj-lt"/>
              <a:buAutoNum type="arabicPeriod"/>
            </a:pPr>
            <a:endParaRPr lang="uk-UA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88645" marR="588645" indent="151130" algn="just">
              <a:lnSpc>
                <a:spcPct val="95000"/>
              </a:lnSpc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39775" algn="just"/>
            <a:endParaRPr lang="uk-UA" sz="2800" dirty="0">
              <a:solidFill>
                <a:srgbClr val="231F2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88645" marR="588010" algn="just">
              <a:spcBef>
                <a:spcPts val="105"/>
              </a:spcBef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6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9B55B-F7D5-44C3-8440-2D0060DF2E8A}"/>
              </a:ext>
            </a:extLst>
          </p:cNvPr>
          <p:cNvSpPr txBox="1"/>
          <p:nvPr/>
        </p:nvSpPr>
        <p:spPr>
          <a:xfrm>
            <a:off x="379151" y="479394"/>
            <a:ext cx="1130127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добавки,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непридатними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добавки, </a:t>
            </a:r>
            <a:r>
              <a:rPr lang="ru-RU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премікси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корми </a:t>
            </a:r>
            <a:r>
              <a:rPr lang="ru-RU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непридатними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маркуванню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вміщують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завдати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забруднюючі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вміщують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субстанції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строк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придатності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закінчився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b="0" i="0" dirty="0">
              <a:solidFill>
                <a:srgbClr val="333333"/>
              </a:solidFill>
              <a:effectLst/>
              <a:latin typeface="Roboto Condensed" panose="02000000000000000000" pitchFamily="2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1266" name="Picture 2" descr="Корми тепер у законі - AgroTimes">
            <a:extLst>
              <a:ext uri="{FF2B5EF4-FFF2-40B4-BE49-F238E27FC236}">
                <a16:creationId xmlns:a16="http://schemas.microsoft.com/office/drawing/2014/main" id="{55B2CA38-F7B2-4CFB-83CB-744A68A8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9" y="4776186"/>
            <a:ext cx="4412201" cy="20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3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46DD6-EBF8-4685-B8BE-52161DB4676C}"/>
              </a:ext>
            </a:extLst>
          </p:cNvPr>
          <p:cNvSpPr txBox="1"/>
          <p:nvPr/>
        </p:nvSpPr>
        <p:spPr>
          <a:xfrm>
            <a:off x="479393" y="346229"/>
            <a:ext cx="1126576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забою,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записи про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запит.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транспортуватись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контейнерах і такими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виключають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виплескування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миються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дезінфікуються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тип і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очистки й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дезінфекції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Департаментом і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контролюються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</a:t>
            </a:r>
          </a:p>
        </p:txBody>
      </p:sp>
    </p:spTree>
    <p:extLst>
      <p:ext uri="{BB962C8B-B14F-4D97-AF65-F5344CB8AC3E}">
        <p14:creationId xmlns:p14="http://schemas.microsoft.com/office/powerpoint/2010/main" val="375370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DB5FD-0890-42EF-8CE0-2C8181D5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4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</a:t>
            </a:r>
            <a:br>
              <a:rPr lang="ru-RU" sz="4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BF54BC-B551-4035-8696-E29254E9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51" y="1479396"/>
            <a:ext cx="11212497" cy="4351338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надійної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поголів’я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породи та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тваринництва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за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епізоотичною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запроваджена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податкування доходів від продажу власної продукції тваринництва в період  воєнного стану в Україні">
            <a:extLst>
              <a:ext uri="{FF2B5EF4-FFF2-40B4-BE49-F238E27FC236}">
                <a16:creationId xmlns:a16="http://schemas.microsoft.com/office/drawing/2014/main" id="{0CF779C9-70E0-40D8-BFFA-B9FE9D55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67" y="3844030"/>
            <a:ext cx="3488179" cy="27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4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5AB0B8-62EA-417F-A9ED-4B9B6DF4B7D4}"/>
              </a:ext>
            </a:extLst>
          </p:cNvPr>
          <p:cNvSpPr txBox="1"/>
          <p:nvPr/>
        </p:nvSpPr>
        <p:spPr>
          <a:xfrm>
            <a:off x="577048" y="0"/>
            <a:ext cx="11478827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з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до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рогата худоба,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свині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вівці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кози</a:t>
            </a:r>
            <a:r>
              <a:rPr lang="ru-RU" sz="28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присвоююється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одного виду тварин.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рогатій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худобі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вівцям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козам та коням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присвоюватися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у межах одного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66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948417-A26B-4F4B-8945-8F1AF41068D7}"/>
              </a:ext>
            </a:extLst>
          </p:cNvPr>
          <p:cNvSpPr txBox="1"/>
          <p:nvPr/>
        </p:nvSpPr>
        <p:spPr>
          <a:xfrm>
            <a:off x="390617" y="497150"/>
            <a:ext cx="113634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тварин»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вводиться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базою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утримувачів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утилізацію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падіж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тварин.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311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BD6ED-5EEA-4FF7-B8A1-E5B74110E9F6}"/>
              </a:ext>
            </a:extLst>
          </p:cNvPr>
          <p:cNvSpPr txBox="1"/>
          <p:nvPr/>
        </p:nvSpPr>
        <p:spPr>
          <a:xfrm>
            <a:off x="319596" y="257452"/>
            <a:ext cx="1125688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 </a:t>
            </a:r>
            <a:r>
              <a:rPr lang="ru-RU" sz="2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ідентифікованих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утримувача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кличка (за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епізоотичний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утримується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тварину: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номер, дата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падіж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(дата, причина,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адреса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езентація до уроку географії у 9 класі з теми &quot;Сільське господарство  України. Тваринництво.&quot; | Презентація. Географія">
            <a:extLst>
              <a:ext uri="{FF2B5EF4-FFF2-40B4-BE49-F238E27FC236}">
                <a16:creationId xmlns:a16="http://schemas.microsoft.com/office/drawing/2014/main" id="{6B238D2E-DC5B-439D-B899-94DD26A6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96" y="1905338"/>
            <a:ext cx="4253421" cy="21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7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A93E59-E0E2-4567-B316-6C104C823721}"/>
              </a:ext>
            </a:extLst>
          </p:cNvPr>
          <p:cNvSpPr txBox="1"/>
          <p:nvPr/>
        </p:nvSpPr>
        <p:spPr>
          <a:xfrm>
            <a:off x="594803" y="302555"/>
            <a:ext cx="112302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про </a:t>
            </a:r>
            <a:r>
              <a:rPr lang="ru-RU" sz="24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вибуває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яке тварина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прибуває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адреса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вибуває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яке тварина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прибуває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рювання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особу —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код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реєстром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перевізника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та причина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вибуття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з/в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експортується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тварина (у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імпортовано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тварину (у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05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4E0CC-C630-48E2-B73B-CC966A17A410}"/>
              </a:ext>
            </a:extLst>
          </p:cNvPr>
          <p:cNvSpPr txBox="1"/>
          <p:nvPr/>
        </p:nvSpPr>
        <p:spPr>
          <a:xfrm>
            <a:off x="257452" y="275209"/>
            <a:ext cx="117984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вноситься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коней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номер за державною книгою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коней (у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масть;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письмового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відмітин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вакцинацій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Чи тільки від роботи гинуть коні, або основні захворювання коней | Статті  ТОВ Укрвет">
            <a:extLst>
              <a:ext uri="{FF2B5EF4-FFF2-40B4-BE49-F238E27FC236}">
                <a16:creationId xmlns:a16="http://schemas.microsoft.com/office/drawing/2014/main" id="{AB634916-E44E-4E2D-9B95-363F1A18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85" y="1471130"/>
            <a:ext cx="4228681" cy="26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18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2436</Words>
  <Application>Microsoft Office PowerPoint</Application>
  <PresentationFormat>Широкий екран</PresentationFormat>
  <Paragraphs>156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Roboto Condensed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1. Правове забезпечення ідентифікації та реєстрації сільськогосподарських тварин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30</cp:revision>
  <dcterms:created xsi:type="dcterms:W3CDTF">2022-07-08T12:01:58Z</dcterms:created>
  <dcterms:modified xsi:type="dcterms:W3CDTF">2022-08-04T06:18:34Z</dcterms:modified>
</cp:coreProperties>
</file>