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58" r:id="rId5"/>
    <p:sldId id="262" r:id="rId6"/>
    <p:sldId id="263" r:id="rId7"/>
    <p:sldId id="264" r:id="rId8"/>
    <p:sldId id="265" r:id="rId9"/>
    <p:sldId id="266" r:id="rId10"/>
    <p:sldId id="259" r:id="rId11"/>
    <p:sldId id="260" r:id="rId12"/>
    <p:sldId id="261" r:id="rId13"/>
    <p:sldId id="267" r:id="rId14"/>
    <p:sldId id="268" r:id="rId15"/>
    <p:sldId id="285" r:id="rId16"/>
    <p:sldId id="269" r:id="rId17"/>
    <p:sldId id="271" r:id="rId18"/>
    <p:sldId id="272" r:id="rId19"/>
    <p:sldId id="273" r:id="rId20"/>
    <p:sldId id="270" r:id="rId21"/>
    <p:sldId id="274" r:id="rId22"/>
    <p:sldId id="275" r:id="rId23"/>
    <p:sldId id="276" r:id="rId24"/>
    <p:sldId id="277" r:id="rId25"/>
    <p:sldId id="278" r:id="rId26"/>
    <p:sldId id="286" r:id="rId27"/>
    <p:sldId id="279" r:id="rId28"/>
    <p:sldId id="280" r:id="rId29"/>
    <p:sldId id="281" r:id="rId30"/>
    <p:sldId id="282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4FC490-93A7-42E1-ABE8-280C5F92B4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B37BA3E6-C68A-45AF-8941-B6D7BDB17A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F63D371-2202-4196-B3BD-A98F50713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15A5-B547-4179-9429-254FE2C95C7A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FFDBB0C-062F-44AA-BB51-58C9D9E2C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C122058-8CED-47CA-B9F4-F8F640F45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5088-DCED-4DD9-ABCC-E80F90DF09E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29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6A6C11-0517-402A-84EE-AD6403A4A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2BE5C14D-74FA-4AC8-A3B9-B5465DB7E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E5BE887-5382-41E9-BF78-B19AF38B6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15A5-B547-4179-9429-254FE2C95C7A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A2E962C-F23F-4250-B7BE-17C1963C4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525B0F7-1F59-41CD-ABDE-E76984B90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5088-DCED-4DD9-ABCC-E80F90DF09E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65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D3626CB1-A6D4-43F5-AFD8-E767BA19DF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6A1D2AC6-9280-4F12-A56E-A39405BD37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5A19220-FDAB-4B8D-AF7A-6D468D55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15A5-B547-4179-9429-254FE2C95C7A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48946FA-0DD9-419F-9457-A1DDD51B8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5A435FB-503F-40D3-B1B8-3C6230DF6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5088-DCED-4DD9-ABCC-E80F90DF09E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072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76A7AC-2DB6-43C5-B76F-11F370E0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B02AD46-3C85-4046-AF20-A5D0F8D8E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81BA163-7119-4910-B4EB-75EB71609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15A5-B547-4179-9429-254FE2C95C7A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57D756F-EADF-4A8C-AC37-ECEF422BC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4E9E076-3F42-4DC2-B1E2-A4AD83E43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5088-DCED-4DD9-ABCC-E80F90DF09E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37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BBB2B7-48FD-45E3-92AF-D2437B09B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5AFBA87-DB89-4E9B-B8B4-89EDC39D5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C11DB1B-9144-4F33-9558-4D602E594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15A5-B547-4179-9429-254FE2C95C7A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A25E6EB-1817-4A9C-BD73-D457680A1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C8EE928-B98D-4CA2-862E-B8B22A447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5088-DCED-4DD9-ABCC-E80F90DF09E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491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098B59-BD93-4347-A70B-69C8FE6BC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338C9A3-D169-44EC-9381-85572D7FF3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1B3A550-5DEB-4792-A6BB-7E29B64345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B5652538-E9E7-40A7-9C08-6FC90AC1E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15A5-B547-4179-9429-254FE2C95C7A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6610C37-7F1E-481E-B14C-84CA685B6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E6DE7F0B-457D-47EA-8204-1EDAF24E3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5088-DCED-4DD9-ABCC-E80F90DF09E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03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8E6EC6-185E-4E5D-9308-0782C21E4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8D20AA0-66F2-4CC2-ACEB-EEB3735FD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7575ACC6-8009-40D7-BDA0-6C2D5C937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3668A7EA-E72D-4BFA-AB30-2CCBA37AD0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EFF2CD96-679E-4C1B-9997-5346B38692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369E7FEF-CFB4-461D-A8CA-A77DFDF51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15A5-B547-4179-9429-254FE2C95C7A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87823F34-34C1-4BF3-AF33-AC79C40B1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D05AB8DC-5513-4FCB-BE85-97D49D88F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5088-DCED-4DD9-ABCC-E80F90DF09E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625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864BEA-ABA6-4A4B-BCE8-166106126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27304203-9E07-41B7-AB06-36C264128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15A5-B547-4179-9429-254FE2C95C7A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52EAC905-6860-4C94-BA11-2191F8F99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7009C094-B521-454E-AA26-8119E6F2E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5088-DCED-4DD9-ABCC-E80F90DF09E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251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6EA3761E-62EB-4375-A727-22DC88BC4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15A5-B547-4179-9429-254FE2C95C7A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E52EF271-E6FB-4487-AC9D-433D104CC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928FE92F-E7D3-4C15-989A-EE532C086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5088-DCED-4DD9-ABCC-E80F90DF09E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267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498A6D-8075-4364-A659-0DAC05FC3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EB72942-E9C4-4E22-93E8-2D7EE07FE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FC6AE0C7-DD0B-450F-958A-BAC373C4CF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67332C6-9558-4D07-9FC2-4F835FE31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15A5-B547-4179-9429-254FE2C95C7A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6EC16763-36D8-45F5-B800-67908E1A3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D453AC40-816B-473C-8B0C-85C7CF8C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5088-DCED-4DD9-ABCC-E80F90DF09E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91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CE2F94-4A8B-42AA-9BED-F6F8F9FAF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3BBA49B4-34D1-4563-8293-82BF321688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3EF7DA0B-D8EF-4CD9-B74D-168F6D335A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FE8D87E-4EE9-4C5A-9A72-AD0A9E269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15A5-B547-4179-9429-254FE2C95C7A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66731123-E3DA-4B21-829C-111CD326F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E0B55FA8-711A-4AB9-8350-92A3EE74C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5088-DCED-4DD9-ABCC-E80F90DF09E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01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DC11991F-F0C3-4998-8A1B-118DCCC7C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CBA491A-F5A8-4852-8E9A-0ADFD00D4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9166C39-7698-43D7-8D32-60426F0A25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515A5-B547-4179-9429-254FE2C95C7A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B154AAE-4041-45F4-A359-4451263D60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2A9D486-FCFC-4B3B-BE20-D7B0CF0640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5088-DCED-4DD9-ABCC-E80F90DF09E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294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EBC34AE-ED36-49B8-913B-D4E9C0DE74B7}"/>
              </a:ext>
            </a:extLst>
          </p:cNvPr>
          <p:cNvSpPr txBox="1"/>
          <p:nvPr/>
        </p:nvSpPr>
        <p:spPr>
          <a:xfrm>
            <a:off x="248575" y="782104"/>
            <a:ext cx="1150546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Лекція</a:t>
            </a:r>
            <a:r>
              <a:rPr lang="ru-RU" sz="4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 7</a:t>
            </a:r>
          </a:p>
          <a:p>
            <a:pPr algn="ctr"/>
            <a:endParaRPr lang="ru-RU" sz="4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4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Особливості</a:t>
            </a: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регулювання</a:t>
            </a: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безпечності</a:t>
            </a: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4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якості</a:t>
            </a: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сільськогосподарської</a:t>
            </a: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продукції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62737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9AFE354-3956-4830-9190-5A76FD9DE634}"/>
              </a:ext>
            </a:extLst>
          </p:cNvPr>
          <p:cNvSpPr txBox="1"/>
          <p:nvPr/>
        </p:nvSpPr>
        <p:spPr>
          <a:xfrm>
            <a:off x="142043" y="198949"/>
            <a:ext cx="11896077" cy="4719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8010" indent="161925" algn="just">
              <a:lnSpc>
                <a:spcPct val="101000"/>
              </a:lnSpc>
              <a:spcBef>
                <a:spcPts val="60"/>
              </a:spcBef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правових</a:t>
            </a:r>
            <a:r>
              <a:rPr lang="uk-UA" sz="28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засобів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забезпечення</a:t>
            </a:r>
            <a:r>
              <a:rPr lang="uk-UA" sz="28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захисту права громадян</a:t>
            </a:r>
            <a:r>
              <a:rPr lang="uk-UA" sz="2800" spc="19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 безпечність та якість харчових продуктів</a:t>
            </a:r>
            <a:r>
              <a:rPr lang="uk-UA" sz="2800" spc="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можна</a:t>
            </a:r>
            <a:r>
              <a:rPr lang="uk-UA" sz="2800" spc="6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віднести</a:t>
            </a:r>
            <a:r>
              <a:rPr lang="uk-UA" sz="2800" spc="6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також</a:t>
            </a:r>
            <a:r>
              <a:rPr lang="uk-UA" sz="2800" spc="6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здійснення</a:t>
            </a:r>
            <a:r>
              <a:rPr lang="uk-UA" sz="2800" spc="6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державного</a:t>
            </a:r>
            <a:r>
              <a:rPr lang="uk-UA" sz="2800" spc="6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контролю</a:t>
            </a:r>
            <a:r>
              <a:rPr lang="uk-UA" sz="2800" spc="6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</a:t>
            </a:r>
            <a:r>
              <a:rPr lang="uk-UA" sz="2800" spc="6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потужностях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(об’єктах),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виробляються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переробляються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продукти,</a:t>
            </a:r>
            <a:r>
              <a:rPr lang="uk-UA" sz="28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що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становлять</a:t>
            </a:r>
            <a:r>
              <a:rPr lang="uk-UA" sz="2800" spc="-20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значний</a:t>
            </a:r>
            <a:r>
              <a:rPr lang="uk-UA" sz="28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ризик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для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здоров’я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життя</a:t>
            </a:r>
            <a:r>
              <a:rPr lang="uk-UA" sz="28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людей,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впровадження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державного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нагляду з метою перевірки виконання виробниками та продавцями харчових продуктів вимог законодавства, а також виявлення порушень у сфері</a:t>
            </a:r>
            <a:r>
              <a:rPr lang="uk-UA" sz="28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безпечності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якості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харчових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продуктів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вжиття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необхідних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заходів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щодо</a:t>
            </a:r>
            <a:r>
              <a:rPr lang="uk-UA" sz="2800" spc="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притягнення</a:t>
            </a:r>
            <a:r>
              <a:rPr lang="uk-UA" sz="2800" spc="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</a:t>
            </a:r>
            <a:r>
              <a:rPr lang="uk-UA" sz="2800" spc="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відповідальності</a:t>
            </a:r>
            <a:r>
              <a:rPr lang="uk-UA" sz="2800" spc="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винних</a:t>
            </a:r>
            <a:r>
              <a:rPr lang="uk-UA" sz="2800" spc="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осіб.</a:t>
            </a:r>
            <a:endParaRPr lang="ru-RU" sz="2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588645" marR="588010" indent="161925" algn="just">
              <a:lnSpc>
                <a:spcPct val="101000"/>
              </a:lnSpc>
              <a:spcBef>
                <a:spcPts val="60"/>
              </a:spcBef>
              <a:spcAft>
                <a:spcPts val="0"/>
              </a:spcAft>
            </a:pPr>
            <a:endParaRPr lang="ru-RU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802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026278-E673-4912-892D-145FD6E53733}"/>
              </a:ext>
            </a:extLst>
          </p:cNvPr>
          <p:cNvSpPr txBox="1"/>
          <p:nvPr/>
        </p:nvSpPr>
        <p:spPr>
          <a:xfrm>
            <a:off x="-213064" y="737566"/>
            <a:ext cx="12499759" cy="60817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6740" indent="161925" algn="just">
              <a:lnSpc>
                <a:spcPct val="101000"/>
              </a:lnSpc>
              <a:spcBef>
                <a:spcPts val="50"/>
              </a:spcBef>
              <a:spcAft>
                <a:spcPts val="0"/>
              </a:spcAft>
            </a:pP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Харчові продукти, вироблені в Україні, повинні бути безпечними, придатними</a:t>
            </a:r>
            <a:r>
              <a:rPr lang="uk-UA" sz="20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</a:t>
            </a:r>
            <a:r>
              <a:rPr lang="uk-UA" sz="20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споживання,</a:t>
            </a:r>
            <a:r>
              <a:rPr lang="uk-UA" sz="20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правильно</a:t>
            </a:r>
            <a:r>
              <a:rPr lang="uk-UA" sz="20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маркованими</a:t>
            </a:r>
            <a:r>
              <a:rPr lang="uk-UA" sz="20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0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відповідати</a:t>
            </a:r>
            <a:r>
              <a:rPr lang="uk-UA" sz="20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санітарним</a:t>
            </a:r>
            <a:r>
              <a:rPr lang="uk-UA" sz="20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заходам</a:t>
            </a:r>
            <a:r>
              <a:rPr lang="uk-UA" sz="20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</a:t>
            </a:r>
            <a:r>
              <a:rPr lang="uk-UA" sz="20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технічним</a:t>
            </a:r>
            <a:r>
              <a:rPr lang="uk-UA" sz="20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регламентам.</a:t>
            </a:r>
            <a:r>
              <a:rPr lang="uk-UA" sz="20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588645" marR="586740" indent="161925" algn="just">
              <a:lnSpc>
                <a:spcPct val="101000"/>
              </a:lnSpc>
              <a:spcBef>
                <a:spcPts val="50"/>
              </a:spcBef>
              <a:spcAft>
                <a:spcPts val="0"/>
              </a:spcAft>
            </a:pPr>
            <a:r>
              <a:rPr lang="uk-UA" sz="20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Для</a:t>
            </a:r>
            <a:r>
              <a:rPr lang="uk-UA" sz="2000" b="1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забезпечення</a:t>
            </a:r>
            <a:r>
              <a:rPr lang="uk-UA" sz="2000" b="1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безпечності</a:t>
            </a:r>
            <a:r>
              <a:rPr lang="uk-UA" sz="2000" b="1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харчових</a:t>
            </a:r>
            <a:r>
              <a:rPr lang="uk-UA" sz="2000" b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продуктів,</a:t>
            </a:r>
            <a:r>
              <a:rPr lang="uk-UA" sz="2000" b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вироблених</a:t>
            </a:r>
            <a:r>
              <a:rPr lang="uk-UA" sz="2000" b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</a:t>
            </a:r>
            <a:r>
              <a:rPr lang="uk-UA" sz="2000" b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Україні,</a:t>
            </a:r>
            <a:r>
              <a:rPr lang="uk-UA" sz="2000" b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забороняється</a:t>
            </a:r>
            <a:r>
              <a:rPr lang="uk-UA" sz="2000" b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використання:</a:t>
            </a:r>
            <a:r>
              <a:rPr lang="uk-UA" sz="2000" b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931545" marR="586740" indent="-342900" algn="just">
              <a:lnSpc>
                <a:spcPct val="101000"/>
              </a:lnSpc>
              <a:spcBef>
                <a:spcPts val="5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харчових добавок, </a:t>
            </a:r>
          </a:p>
          <a:p>
            <a:pPr marL="931545" marR="586740" indent="-342900" algn="just">
              <a:lnSpc>
                <a:spcPct val="101000"/>
              </a:lnSpc>
              <a:spcBef>
                <a:spcPts val="5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ароматизаторів, </a:t>
            </a:r>
          </a:p>
          <a:p>
            <a:pPr marL="931545" marR="586740" indent="-342900" algn="just">
              <a:lnSpc>
                <a:spcPct val="101000"/>
              </a:lnSpc>
              <a:spcBef>
                <a:spcPts val="5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допоміжних матеріалів для переробки,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931545" marR="586740" indent="-342900" algn="just">
              <a:lnSpc>
                <a:spcPct val="101000"/>
              </a:lnSpc>
              <a:spcBef>
                <a:spcPts val="5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дієтичних добавок, які не зареєстровані для використання в Україні; </a:t>
            </a:r>
          </a:p>
          <a:p>
            <a:pPr marL="931545" marR="586740" indent="-342900" algn="just">
              <a:lnSpc>
                <a:spcPct val="101000"/>
              </a:lnSpc>
              <a:spcBef>
                <a:spcPts val="5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допоміжних засобів і матеріалів для виробництва та обігу, які не дозволені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для</a:t>
            </a:r>
            <a:r>
              <a:rPr lang="uk-UA" sz="20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прямого</a:t>
            </a:r>
            <a:r>
              <a:rPr lang="uk-UA" sz="20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контакту</a:t>
            </a:r>
            <a:r>
              <a:rPr lang="uk-UA" sz="20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</a:t>
            </a:r>
            <a:r>
              <a:rPr lang="uk-UA" sz="20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харчовими</a:t>
            </a:r>
            <a:r>
              <a:rPr lang="uk-UA" sz="20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продуктами,</a:t>
            </a:r>
            <a:r>
              <a:rPr lang="uk-UA" sz="20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</a:t>
            </a:r>
            <a:r>
              <a:rPr lang="uk-UA" sz="20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також</a:t>
            </a:r>
            <a:r>
              <a:rPr lang="uk-UA" sz="20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які</a:t>
            </a:r>
            <a:r>
              <a:rPr lang="uk-UA" sz="20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</a:t>
            </a:r>
            <a:r>
              <a:rPr lang="uk-UA" sz="20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своєю</a:t>
            </a:r>
            <a:r>
              <a:rPr lang="uk-UA" sz="20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природою та складом можуть передавати забруднюючі речовини харчовим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продуктам; </a:t>
            </a:r>
          </a:p>
          <a:p>
            <a:pPr marL="931545" marR="586740" indent="-342900" algn="just">
              <a:lnSpc>
                <a:spcPct val="101000"/>
              </a:lnSpc>
              <a:spcBef>
                <a:spcPts val="5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харчових продуктів як інгредієнтів для виробництва, включаючи</a:t>
            </a:r>
            <a:r>
              <a:rPr lang="uk-UA" sz="20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сільськогосподарську</a:t>
            </a:r>
            <a:r>
              <a:rPr lang="uk-UA" sz="20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продукцію,</a:t>
            </a:r>
            <a:r>
              <a:rPr lang="uk-UA" sz="20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якщо</a:t>
            </a:r>
            <a:r>
              <a:rPr lang="uk-UA" sz="20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вони</a:t>
            </a:r>
            <a:r>
              <a:rPr lang="uk-UA" sz="20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містять</a:t>
            </a:r>
            <a:r>
              <a:rPr lang="uk-UA" sz="20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небезпечні</a:t>
            </a:r>
            <a:r>
              <a:rPr lang="uk-UA" sz="20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фактори на рівнях, що перевищують обов’язкові параметри безпечності. </a:t>
            </a:r>
          </a:p>
          <a:p>
            <a:pPr marL="588645" marR="586740" algn="just">
              <a:lnSpc>
                <a:spcPct val="101000"/>
              </a:lnSpc>
              <a:spcBef>
                <a:spcPts val="50"/>
              </a:spcBef>
              <a:spcAft>
                <a:spcPts val="0"/>
              </a:spcAft>
            </a:pP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Виробники, що здійснюють діяльність з виробництва харчових продуктів,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підконтрольних санітарній службі, зобов’язані погодити технологію виробництва із Міністерством охорони здоров’я України, а виробники, що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здійснюють діяльність з виробництва харчових продуктів, підконтрольних</a:t>
            </a:r>
            <a:r>
              <a:rPr lang="uk-UA" sz="20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ветеринарній</a:t>
            </a:r>
            <a:r>
              <a:rPr lang="uk-UA" sz="20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службі,</a:t>
            </a:r>
            <a:r>
              <a:rPr lang="uk-UA" sz="20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із</a:t>
            </a:r>
            <a:r>
              <a:rPr lang="uk-UA" sz="20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Міністерством</a:t>
            </a:r>
            <a:r>
              <a:rPr lang="uk-UA" sz="20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аграрної</a:t>
            </a:r>
            <a:r>
              <a:rPr lang="uk-UA" sz="20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політики</a:t>
            </a:r>
            <a:r>
              <a:rPr lang="uk-UA" sz="20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0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продовольства</a:t>
            </a:r>
            <a:r>
              <a:rPr lang="uk-UA" sz="20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України.</a:t>
            </a:r>
            <a:endParaRPr lang="ru-RU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529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DCA8E4-04B5-4B29-921B-24F28FFE9942}"/>
              </a:ext>
            </a:extLst>
          </p:cNvPr>
          <p:cNvSpPr txBox="1"/>
          <p:nvPr/>
        </p:nvSpPr>
        <p:spPr>
          <a:xfrm>
            <a:off x="435006" y="574297"/>
            <a:ext cx="1138117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Особам, які займаються діяльністю з виробництва або введення в обіг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харчових продуктів, забороняється виробляти та/або вводити в обіг небезпечні, непридатні до споживання або неправильно марковані харчові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продукти.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algn="just"/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Уведення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обіг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об’єктів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санітарних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заходів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виробником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та/або</a:t>
            </a:r>
            <a:r>
              <a:rPr lang="uk-UA" sz="28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продавцем (постачальником) слід розуміти як декларацію про безпечність цього об’єкта та його відповідність вимогам Закону України «Про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безпечність та якість харчових продуктів» та іншим обов’язковим вимогам, встановленим відповідними технічними регламентами.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05360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F211434-DA4D-433D-9AF9-D25E1C653664}"/>
              </a:ext>
            </a:extLst>
          </p:cNvPr>
          <p:cNvSpPr txBox="1"/>
          <p:nvPr/>
        </p:nvSpPr>
        <p:spPr>
          <a:xfrm>
            <a:off x="-79899" y="503074"/>
            <a:ext cx="12046998" cy="5716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algn="just">
              <a:lnSpc>
                <a:spcPct val="101000"/>
              </a:lnSpc>
              <a:spcBef>
                <a:spcPts val="90"/>
              </a:spcBef>
            </a:pPr>
            <a:r>
              <a:rPr lang="uk-UA" sz="20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Для забезпечення якості та безпечності сільськогосподарської продукції особи, які</a:t>
            </a:r>
            <a:r>
              <a:rPr lang="uk-UA" sz="2000" b="1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займаються виробництвом або введенням в обіг харчових продуктів, повинні:</a:t>
            </a:r>
          </a:p>
          <a:p>
            <a:pPr marL="931545" marR="587375" indent="-342900" algn="just">
              <a:lnSpc>
                <a:spcPct val="101000"/>
              </a:lnSpc>
              <a:spcBef>
                <a:spcPts val="90"/>
              </a:spcBef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застосовувати санітарні заходи та належну практику виробництва,</a:t>
            </a:r>
            <a:r>
              <a:rPr lang="uk-UA" sz="20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системи HACCP та/або інші системи забезпечення безпечності та якості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</a:t>
            </a:r>
            <a:r>
              <a:rPr lang="uk-UA" sz="20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час</a:t>
            </a:r>
            <a:r>
              <a:rPr lang="uk-UA" sz="20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виробництва</a:t>
            </a:r>
            <a:r>
              <a:rPr lang="uk-UA" sz="20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0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обігу</a:t>
            </a:r>
            <a:r>
              <a:rPr lang="uk-UA" sz="20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харчових</a:t>
            </a:r>
            <a:r>
              <a:rPr lang="uk-UA" sz="20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продуктів,</a:t>
            </a:r>
            <a:r>
              <a:rPr lang="uk-UA" sz="20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931545" marR="587375" indent="-342900" algn="just">
              <a:lnSpc>
                <a:spcPct val="101000"/>
              </a:lnSpc>
              <a:spcBef>
                <a:spcPts val="90"/>
              </a:spcBef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забезпечувати</a:t>
            </a:r>
            <a:r>
              <a:rPr lang="uk-UA" sz="20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використання у харчових продуктах дозволених інгредієнтів, які використовуються</a:t>
            </a:r>
            <a:r>
              <a:rPr lang="uk-UA" sz="20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</a:t>
            </a:r>
            <a:r>
              <a:rPr lang="uk-UA" sz="20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дозволених</a:t>
            </a:r>
            <a:r>
              <a:rPr lang="uk-UA" sz="20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межах,</a:t>
            </a:r>
            <a:r>
              <a:rPr lang="uk-UA" sz="20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є</a:t>
            </a:r>
            <a:r>
              <a:rPr lang="uk-UA" sz="20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безпечними</a:t>
            </a:r>
            <a:r>
              <a:rPr lang="uk-UA" sz="20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0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належної</a:t>
            </a:r>
            <a:r>
              <a:rPr lang="uk-UA" sz="20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якості,</a:t>
            </a:r>
            <a:r>
              <a:rPr lang="uk-UA" sz="20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931545" marR="587375" indent="-342900" algn="just">
              <a:lnSpc>
                <a:spcPct val="101000"/>
              </a:lnSpc>
              <a:spcBef>
                <a:spcPts val="90"/>
              </a:spcBef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забезпечувати наявність достатньої та надійної інформації щодо поживної цінності,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складу, належних умов зберігання, застережень та приготування харчових</a:t>
            </a:r>
            <a:r>
              <a:rPr lang="uk-UA" sz="2000" spc="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продуктів,</a:t>
            </a:r>
            <a:endParaRPr lang="uk-UA" sz="2000" spc="55" dirty="0">
              <a:solidFill>
                <a:srgbClr val="231F20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931545" marR="587375" indent="-342900" algn="just">
              <a:lnSpc>
                <a:spcPct val="101000"/>
              </a:lnSpc>
              <a:spcBef>
                <a:spcPts val="90"/>
              </a:spcBef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запобігати</a:t>
            </a:r>
            <a:r>
              <a:rPr lang="uk-UA" sz="2000" spc="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продажу</a:t>
            </a:r>
            <a:r>
              <a:rPr lang="uk-UA" sz="2000" spc="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небезпечних,</a:t>
            </a:r>
            <a:r>
              <a:rPr lang="uk-UA" sz="2000" spc="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непридатних</a:t>
            </a:r>
            <a:r>
              <a:rPr lang="uk-UA" sz="2000" spc="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</a:t>
            </a:r>
            <a:r>
              <a:rPr lang="uk-UA" sz="2000" spc="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споживання та неправильно маркованих харчових продуктів, </a:t>
            </a:r>
          </a:p>
          <a:p>
            <a:pPr marL="931545" marR="587375" indent="-342900" algn="just">
              <a:lnSpc>
                <a:spcPct val="101000"/>
              </a:lnSpc>
              <a:spcBef>
                <a:spcPts val="90"/>
              </a:spcBef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добровільно вилучати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харчові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продукти,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які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вони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виробили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або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вводять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обіг,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разі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виявлення факту, що такі харчові продукти небезпечні, </a:t>
            </a:r>
          </a:p>
          <a:p>
            <a:pPr marL="931545" marR="587375" indent="-342900" algn="just">
              <a:lnSpc>
                <a:spcPct val="101000"/>
              </a:lnSpc>
              <a:spcBef>
                <a:spcPts val="90"/>
              </a:spcBef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непридатні до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споживання або неправильно марковані, компенсувати відповідно до закону шкоду, заподіяну споживачам внаслідок споживання непридатних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 споживання або неправильно маркованих харчових продуктів та споживання</a:t>
            </a:r>
            <a:r>
              <a:rPr lang="uk-UA" sz="20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харчових</a:t>
            </a:r>
            <a:r>
              <a:rPr lang="uk-UA" sz="20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продуктів,</a:t>
            </a:r>
            <a:r>
              <a:rPr lang="uk-UA" sz="20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які</a:t>
            </a:r>
            <a:r>
              <a:rPr lang="uk-UA" sz="2000" spc="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були</a:t>
            </a:r>
            <a:r>
              <a:rPr lang="uk-UA" sz="20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визнані</a:t>
            </a:r>
            <a:r>
              <a:rPr lang="uk-UA" sz="20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небезпечними,</a:t>
            </a:r>
            <a:r>
              <a:rPr lang="uk-UA" sz="20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тощо.</a:t>
            </a:r>
            <a:endParaRPr lang="ru-RU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588645" marR="587375" indent="161925" algn="just">
              <a:lnSpc>
                <a:spcPct val="101000"/>
              </a:lnSpc>
              <a:spcBef>
                <a:spcPts val="90"/>
              </a:spcBef>
              <a:spcAft>
                <a:spcPts val="0"/>
              </a:spcAft>
            </a:pPr>
            <a:endParaRPr lang="ru-RU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117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60C4BAB-EEEC-4F82-B1C4-BF1390BD182A}"/>
              </a:ext>
            </a:extLst>
          </p:cNvPr>
          <p:cNvSpPr txBox="1"/>
          <p:nvPr/>
        </p:nvSpPr>
        <p:spPr>
          <a:xfrm>
            <a:off x="0" y="509350"/>
            <a:ext cx="12191999" cy="5558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6740" indent="161925" algn="just">
              <a:lnSpc>
                <a:spcPct val="101000"/>
              </a:lnSpc>
              <a:spcBef>
                <a:spcPts val="50"/>
              </a:spcBef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Виробник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сільськогосподарської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продукції,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призначеної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для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споживання людиною, харчових продуктів, харчових добавок, ароматизаторів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або допоміжних матеріалів для переробки </a:t>
            </a:r>
            <a:r>
              <a:rPr lang="uk-UA" sz="32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зобов’язаний видавати </a:t>
            </a:r>
            <a:r>
              <a:rPr lang="uk-UA" sz="3200" b="1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декларацію виробника </a:t>
            </a:r>
            <a:r>
              <a:rPr lang="uk-UA" sz="32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 такі об’єкти під час введення їх в обіг. </a:t>
            </a:r>
          </a:p>
          <a:p>
            <a:pPr marL="1045845" marR="586740" indent="-457200" algn="just">
              <a:lnSpc>
                <a:spcPct val="101000"/>
              </a:lnSpc>
              <a:spcBef>
                <a:spcPts val="5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Указана декларація видається на визначений період часу для серійного виробництва одного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й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того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самого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харчового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продукту,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харчової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добавки,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ароматизатора,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допоміжного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засобу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для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переробки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або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для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партії.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1045845" marR="586740" indent="-457200" algn="just">
              <a:lnSpc>
                <a:spcPct val="101000"/>
              </a:lnSpc>
              <a:spcBef>
                <a:spcPts val="5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Виробник,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що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видає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декларацію виробника, повинен мати документальні докази дійсності його</a:t>
            </a:r>
            <a:r>
              <a:rPr lang="uk-UA" sz="32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декларації.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4770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A1BC7D-7F35-4B52-8659-338417FEAB3F}"/>
              </a:ext>
            </a:extLst>
          </p:cNvPr>
          <p:cNvSpPr txBox="1"/>
          <p:nvPr/>
        </p:nvSpPr>
        <p:spPr>
          <a:xfrm>
            <a:off x="-1" y="408022"/>
            <a:ext cx="11754035" cy="4916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6740" indent="161925" algn="just">
              <a:lnSpc>
                <a:spcPct val="101000"/>
              </a:lnSpc>
              <a:spcBef>
                <a:spcPts val="50"/>
              </a:spcBef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Такими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документальними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доказами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визнаються</a:t>
            </a:r>
            <a:r>
              <a:rPr lang="uk-UA" sz="2800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:</a:t>
            </a:r>
          </a:p>
          <a:p>
            <a:pPr marL="1045845" marR="586740" indent="-457200" algn="just">
              <a:lnSpc>
                <a:spcPct val="101000"/>
              </a:lnSpc>
              <a:spcBef>
                <a:spcPts val="5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протоколи вимірювань, </a:t>
            </a:r>
          </a:p>
          <a:p>
            <a:pPr marL="1045845" marR="586740" indent="-457200" algn="just">
              <a:lnSpc>
                <a:spcPct val="101000"/>
              </a:lnSpc>
              <a:spcBef>
                <a:spcPts val="5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протоколи досліджень, проведених акредитованою лабораторією, </a:t>
            </a:r>
          </a:p>
          <a:p>
            <a:pPr marL="1045845" marR="586740" indent="-457200" algn="just">
              <a:lnSpc>
                <a:spcPct val="101000"/>
              </a:lnSpc>
              <a:spcBef>
                <a:spcPts val="5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документи про впровадження на виробництві систем HACCP або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аналогічних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систем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забезпечення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безпечності</a:t>
            </a:r>
            <a:r>
              <a:rPr lang="uk-UA" sz="28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якості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вироблених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товарів, </a:t>
            </a:r>
          </a:p>
          <a:p>
            <a:pPr marL="1045845" marR="586740" indent="-457200" algn="just">
              <a:lnSpc>
                <a:spcPct val="101000"/>
              </a:lnSpc>
              <a:spcBef>
                <a:spcPts val="5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експлуатаційні дозволи,</a:t>
            </a:r>
          </a:p>
          <a:p>
            <a:pPr marL="1045845" marR="586740" indent="-457200" algn="just">
              <a:lnSpc>
                <a:spcPct val="101000"/>
              </a:lnSpc>
              <a:spcBef>
                <a:spcPts val="5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документи про результати державного контролю та державного нагляду санітарної та/або ветеринарної служби відповідно.</a:t>
            </a:r>
            <a:endParaRPr lang="ru-RU" sz="2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617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843E304-ACA1-43EA-A141-BA8E92A715A3}"/>
              </a:ext>
            </a:extLst>
          </p:cNvPr>
          <p:cNvSpPr txBox="1"/>
          <p:nvPr/>
        </p:nvSpPr>
        <p:spPr>
          <a:xfrm>
            <a:off x="-390617" y="316424"/>
            <a:ext cx="12748334" cy="6166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45845" marR="586740" indent="-457200" algn="just">
              <a:lnSpc>
                <a:spcPct val="101000"/>
              </a:lnSpc>
              <a:spcBef>
                <a:spcPts val="65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Оператори </a:t>
            </a:r>
            <a:r>
              <a:rPr lang="uk-UA" sz="26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потужностей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що здійснюють в Україні діяльність з виробництва та/або обігу харчових продуктів,</a:t>
            </a:r>
            <a:r>
              <a:rPr lang="uk-UA" sz="2600" spc="19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підконтрольних санітарній</a:t>
            </a:r>
            <a:r>
              <a:rPr lang="uk-UA" sz="2600" spc="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службі, повинні отримати </a:t>
            </a:r>
            <a:r>
              <a:rPr lang="uk-UA" sz="26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експлуатаційний дозвіл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відповідного головного державного санітарного лікаря, який видається на кожну з таких </a:t>
            </a:r>
            <a:r>
              <a:rPr lang="uk-UA" sz="26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потужностей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що використовуються для здійснення вищезазначеної діяльності.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1045845" marR="586740" indent="-457200" algn="just">
              <a:lnSpc>
                <a:spcPct val="101000"/>
              </a:lnSpc>
              <a:spcBef>
                <a:spcPts val="65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Таким </a:t>
            </a:r>
            <a:r>
              <a:rPr lang="uk-UA" sz="26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потужностям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присвоюється персональний контрольний (реєстраційний) номер. </a:t>
            </a:r>
            <a:endParaRPr lang="uk-UA" sz="2600" dirty="0">
              <a:solidFill>
                <a:srgbClr val="231F20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1045845" marR="586740" indent="-457200" algn="just">
              <a:lnSpc>
                <a:spcPct val="101000"/>
              </a:lnSpc>
              <a:spcBef>
                <a:spcPts val="65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Оператори </a:t>
            </a:r>
            <a:r>
              <a:rPr lang="uk-UA" sz="26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потужностей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що здійснюють діяльність з виробництва харчових продуктів, підконтрольних ветеринарній службі, та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оператори </a:t>
            </a:r>
            <a:r>
              <a:rPr lang="uk-UA" sz="26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агропродовольчих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ринків повинні отримати експлуатаційний</a:t>
            </a:r>
            <a:r>
              <a:rPr lang="uk-UA" sz="26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дозвіл відповідного головного державного інспектора ветеринарної медицини</a:t>
            </a:r>
            <a:r>
              <a:rPr lang="uk-UA" sz="26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для</a:t>
            </a:r>
            <a:r>
              <a:rPr lang="uk-UA" sz="26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кожної</a:t>
            </a:r>
            <a:r>
              <a:rPr lang="uk-UA" sz="26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</a:t>
            </a:r>
            <a:r>
              <a:rPr lang="uk-UA" sz="26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таких</a:t>
            </a:r>
            <a:r>
              <a:rPr lang="uk-UA" sz="26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потужностей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uk-UA" sz="26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1045845" marR="586740" indent="-457200" algn="just">
              <a:lnSpc>
                <a:spcPct val="101000"/>
              </a:lnSpc>
              <a:spcBef>
                <a:spcPts val="65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Указаним</a:t>
            </a:r>
            <a:r>
              <a:rPr lang="uk-UA" sz="26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потужностям</a:t>
            </a:r>
            <a:r>
              <a:rPr lang="uk-UA" sz="26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також</a:t>
            </a:r>
            <a:r>
              <a:rPr lang="uk-UA" sz="26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присвоюється</a:t>
            </a:r>
            <a:r>
              <a:rPr lang="uk-UA" sz="2600" spc="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персональний</a:t>
            </a:r>
            <a:r>
              <a:rPr lang="uk-UA" sz="26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контрольний</a:t>
            </a:r>
            <a:r>
              <a:rPr lang="uk-UA" sz="26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(реєстраційний)</a:t>
            </a:r>
            <a:r>
              <a:rPr lang="uk-UA" sz="2600" spc="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номер.</a:t>
            </a:r>
            <a:endParaRPr lang="ru-RU" sz="26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979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005BA1-878D-4EDA-9948-CE627B725871}"/>
              </a:ext>
            </a:extLst>
          </p:cNvPr>
          <p:cNvSpPr txBox="1"/>
          <p:nvPr/>
        </p:nvSpPr>
        <p:spPr>
          <a:xfrm>
            <a:off x="363984" y="204978"/>
            <a:ext cx="11327907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8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Відповідно</a:t>
            </a:r>
            <a:r>
              <a:rPr lang="uk-UA" sz="2800" b="1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</a:t>
            </a:r>
            <a:r>
              <a:rPr lang="uk-UA" sz="2800" b="1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приписів</a:t>
            </a:r>
            <a:r>
              <a:rPr lang="uk-UA" sz="2800" b="1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чинного</a:t>
            </a:r>
            <a:r>
              <a:rPr lang="uk-UA" sz="2800" b="1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законодавства</a:t>
            </a:r>
            <a:r>
              <a:rPr lang="uk-UA" sz="2800" b="1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неякісна</a:t>
            </a:r>
            <a:r>
              <a:rPr lang="uk-UA" sz="2800" b="1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b="1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небезпечна</a:t>
            </a:r>
            <a:r>
              <a:rPr lang="uk-UA" sz="2800" b="1" spc="-20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продукція підлягає обов’язковому вилученню з обігу. </a:t>
            </a:r>
          </a:p>
          <a:p>
            <a:pPr algn="just"/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Відповідно до ст. 1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Закону України «Про вилучення з обігу, переробку, утилізацію, знищення або подальше використання неякісної та небезпечної продукції» від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14 січня 2000 р. до </a:t>
            </a:r>
            <a:r>
              <a:rPr lang="uk-UA" sz="28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неякісної та небезпечної продукції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належить така сільськогосподарська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продукція: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algn="just"/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а)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яка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відповідає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вимогам</a:t>
            </a:r>
            <a:r>
              <a:rPr lang="uk-UA" sz="28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чинних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Україні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нормативно-правових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актів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нормативних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документів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стосовно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відповідних</a:t>
            </a:r>
            <a:r>
              <a:rPr lang="uk-UA" sz="28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видів</a:t>
            </a:r>
            <a:r>
              <a:rPr lang="uk-UA" sz="28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продукції</a:t>
            </a:r>
            <a:r>
              <a:rPr lang="uk-UA" sz="2800" spc="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щодо</a:t>
            </a:r>
            <a:r>
              <a:rPr lang="uk-UA" sz="28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її</a:t>
            </a:r>
            <a:r>
              <a:rPr lang="uk-UA" sz="2800" spc="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споживчих</a:t>
            </a:r>
            <a:r>
              <a:rPr lang="uk-UA" sz="28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властивостей;</a:t>
            </a:r>
            <a:r>
              <a:rPr lang="uk-UA" sz="28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algn="just"/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б)</a:t>
            </a:r>
            <a:r>
              <a:rPr lang="uk-UA" sz="28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</a:t>
            </a:r>
            <a:r>
              <a:rPr lang="uk-UA" sz="28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відповідає обов’язковим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вимогам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чинних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Україні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нормативно-правових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актів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нормативних документів щодо її безпеки для життя і здоров’я людини,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майна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довкілля;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47361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2F32245-BA22-4489-8BD5-800FA2BDD582}"/>
              </a:ext>
            </a:extLst>
          </p:cNvPr>
          <p:cNvSpPr txBox="1"/>
          <p:nvPr/>
        </p:nvSpPr>
        <p:spPr>
          <a:xfrm>
            <a:off x="-168676" y="123719"/>
            <a:ext cx="12360676" cy="50061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algn="just">
              <a:lnSpc>
                <a:spcPct val="101000"/>
              </a:lnSpc>
              <a:spcBef>
                <a:spcPts val="365"/>
              </a:spcBef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в)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якій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метою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збуту</a:t>
            </a:r>
            <a:r>
              <a:rPr lang="uk-UA" sz="2800" spc="-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споживачам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виробником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(продавцем) навмисне надано зовнішнього вигляду та (або) окремих властивостей певного виду продукції, але яка не може бути ідентифікована як продукція,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яку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вона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видається;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588645" marR="587375" algn="just">
              <a:lnSpc>
                <a:spcPct val="101000"/>
              </a:lnSpc>
              <a:spcBef>
                <a:spcPts val="365"/>
              </a:spcBef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г)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час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маркування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якої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порушено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встановлені законодавством вимоги щодо мови маркування та (або) до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змісту і повноти інформації, яка має при цьому повідомлятися; </a:t>
            </a:r>
          </a:p>
          <a:p>
            <a:pPr marL="588645" marR="587375" algn="just">
              <a:lnSpc>
                <a:spcPct val="101000"/>
              </a:lnSpc>
              <a:spcBef>
                <a:spcPts val="365"/>
              </a:spcBef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д) строк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придатності якої до споживання або використання закінчився; </a:t>
            </a:r>
          </a:p>
          <a:p>
            <a:pPr marL="588645" marR="587375" algn="just">
              <a:lnSpc>
                <a:spcPct val="101000"/>
              </a:lnSpc>
              <a:spcBef>
                <a:spcPts val="365"/>
              </a:spcBef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е) на яку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немає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передбачених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законодавством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відповідних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документів,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що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підтверджують</a:t>
            </a:r>
            <a:r>
              <a:rPr lang="uk-UA" sz="28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якість</a:t>
            </a:r>
            <a:r>
              <a:rPr lang="uk-UA" sz="28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безпеку</a:t>
            </a:r>
            <a:r>
              <a:rPr lang="uk-UA" sz="28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продукції.</a:t>
            </a:r>
            <a:endParaRPr lang="ru-RU" sz="2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858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BDFACA1-D0C7-4F7B-B79C-A812DCA8AB28}"/>
              </a:ext>
            </a:extLst>
          </p:cNvPr>
          <p:cNvSpPr txBox="1"/>
          <p:nvPr/>
        </p:nvSpPr>
        <p:spPr>
          <a:xfrm>
            <a:off x="-159798" y="0"/>
            <a:ext cx="12100264" cy="35466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6105" indent="161925" algn="just">
              <a:lnSpc>
                <a:spcPct val="101000"/>
              </a:lnSpc>
              <a:spcBef>
                <a:spcPts val="30"/>
              </a:spcBef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Вилучення з обігу неякісної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 небезпечної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продукції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здійснюється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власником цієї продукції шляхом недопущення можливості її реалізації,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споживання чи використання за призначенням, а також шляхом повернення її суб’єктами підприємницької діяльності, в яких ця продукція знаходиться на підставі договорів доручення, схову, перевезення та інших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цивільно-правових договорів, що не передбачають передачі прав власності</a:t>
            </a:r>
            <a:r>
              <a:rPr lang="uk-UA" sz="28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</a:t>
            </a:r>
            <a:r>
              <a:rPr lang="uk-UA" sz="28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продукцію.</a:t>
            </a:r>
            <a:endParaRPr lang="ru-RU" sz="2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992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919593F-91CA-4DEB-B47D-04398FB4ACFB}"/>
              </a:ext>
            </a:extLst>
          </p:cNvPr>
          <p:cNvSpPr txBox="1"/>
          <p:nvPr/>
        </p:nvSpPr>
        <p:spPr>
          <a:xfrm>
            <a:off x="541538" y="483768"/>
            <a:ext cx="11265763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  <a:p>
            <a:pPr algn="ctr"/>
            <a:endParaRPr lang="ru-RU" sz="3600" b="1" i="0" dirty="0">
              <a:solidFill>
                <a:srgbClr val="24202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30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Поняття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правові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засоби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гарантування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безпечності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якості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сільськогосподарської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продукції</a:t>
            </a:r>
            <a:r>
              <a:rPr lang="ru-RU" sz="30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ru-RU" sz="3000" dirty="0">
              <a:solidFill>
                <a:srgbClr val="242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30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Правове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забезпечення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органічного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сільськогосподарського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виробництва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1998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F341004-D576-4E4A-A2DB-338B570198EC}"/>
              </a:ext>
            </a:extLst>
          </p:cNvPr>
          <p:cNvSpPr txBox="1"/>
          <p:nvPr/>
        </p:nvSpPr>
        <p:spPr>
          <a:xfrm>
            <a:off x="-248575" y="136187"/>
            <a:ext cx="12372513" cy="6783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6740" indent="161925" algn="just">
              <a:lnSpc>
                <a:spcPct val="101000"/>
              </a:lnSpc>
              <a:spcBef>
                <a:spcPts val="30"/>
              </a:spcBef>
              <a:spcAft>
                <a:spcPts val="0"/>
              </a:spcAft>
            </a:pP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Особливості вилучення, утилізації та знищення сільськогосподарської</a:t>
            </a:r>
            <a:r>
              <a:rPr lang="uk-UA" sz="24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сировини і харчових продуктів, під час виробництва, зберігання і транспортування яких використовувалися пестициди і агрохімікати і які непридатні для використання ні за призначенням, ні на кормові цілі, ні для</a:t>
            </a:r>
            <a:r>
              <a:rPr lang="uk-UA" sz="24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промислової переробки, врегульовані Порядком вилучення, утилізації та</a:t>
            </a:r>
            <a:r>
              <a:rPr lang="uk-UA" sz="24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знищення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непридатних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для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використання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сільськогосподарської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сировини</a:t>
            </a:r>
            <a:r>
              <a:rPr lang="uk-UA" sz="2400" spc="1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</a:t>
            </a:r>
            <a:r>
              <a:rPr lang="uk-UA" sz="2400" spc="1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харчових</a:t>
            </a:r>
            <a:r>
              <a:rPr lang="uk-UA" sz="2400" spc="1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продуктів,</a:t>
            </a:r>
            <a:r>
              <a:rPr lang="uk-UA" sz="2400" spc="1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затвердженим</a:t>
            </a:r>
            <a:r>
              <a:rPr lang="uk-UA" sz="2400" spc="1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постановою</a:t>
            </a:r>
            <a:r>
              <a:rPr lang="uk-UA" sz="2400" spc="1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Кабінету</a:t>
            </a:r>
            <a:r>
              <a:rPr lang="uk-UA" sz="2400" spc="1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Міністрів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 від 28 грудня 1995 р. </a:t>
            </a:r>
            <a:r>
              <a:rPr lang="uk-UA" sz="2400" dirty="0">
                <a:solidFill>
                  <a:srgbClr val="231F20"/>
                </a:solidFill>
                <a:effectLst/>
                <a:latin typeface="Lucida Sans Unicode" panose="020B0602030504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endParaRPr lang="uk-UA" sz="2400" dirty="0">
              <a:solidFill>
                <a:srgbClr val="231F2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588645" marR="586740" indent="161925" algn="just">
              <a:lnSpc>
                <a:spcPct val="101000"/>
              </a:lnSpc>
              <a:spcBef>
                <a:spcPts val="30"/>
              </a:spcBef>
              <a:spcAft>
                <a:spcPts val="0"/>
              </a:spcAft>
            </a:pP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Відповідно до зазначеного Порядку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вилученню,</a:t>
            </a:r>
            <a:r>
              <a:rPr lang="uk-UA" sz="24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утилізації,</a:t>
            </a:r>
            <a:r>
              <a:rPr lang="uk-UA" sz="24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знищенню</a:t>
            </a:r>
            <a:r>
              <a:rPr lang="uk-UA" sz="24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підлягає</a:t>
            </a:r>
            <a:r>
              <a:rPr lang="uk-UA" sz="24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сільськогосподарська</a:t>
            </a:r>
            <a:r>
              <a:rPr lang="uk-UA" sz="24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продукція, отримана внаслідок проведення польового етапу державних випробувань препаративних форм пестицидів і агрохімікатів з новою діючою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речовиною, а також сільськогосподарська сировина і харчові продукти,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які за результатами державної санітарно-гігієнічної та ветеринарної експертизи, сертифікаційних випробувань і перевірки їх відповідності критеріям безпеки згідно з санітарно-гігієнічними нормами, проведених у порядку державного нагляду і державного контролю за додержанням законодавства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пестициди</a:t>
            </a:r>
            <a:r>
              <a:rPr lang="uk-UA" sz="24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агрохімікати,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визнані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непридатними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для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використання.</a:t>
            </a:r>
            <a:endParaRPr lang="ru-RU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8430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C3FD54-059E-4E8B-AC7B-8B289DB20C58}"/>
              </a:ext>
            </a:extLst>
          </p:cNvPr>
          <p:cNvSpPr txBox="1"/>
          <p:nvPr/>
        </p:nvSpPr>
        <p:spPr>
          <a:xfrm>
            <a:off x="435007" y="755471"/>
            <a:ext cx="11363416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i="0" dirty="0">
                <a:solidFill>
                  <a:srgbClr val="242021"/>
                </a:solidFill>
                <a:effectLst/>
                <a:latin typeface="PetersburgC"/>
              </a:rPr>
              <a:t>2. </a:t>
            </a:r>
            <a:r>
              <a:rPr lang="ru-RU" sz="2400" b="1" i="0" dirty="0" err="1">
                <a:solidFill>
                  <a:srgbClr val="242021"/>
                </a:solidFill>
                <a:effectLst/>
                <a:latin typeface="PetersburgC"/>
              </a:rPr>
              <a:t>Правове</a:t>
            </a:r>
            <a:r>
              <a:rPr lang="ru-RU" sz="2400" b="1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400" b="1" i="0" dirty="0" err="1">
                <a:solidFill>
                  <a:srgbClr val="242021"/>
                </a:solidFill>
                <a:effectLst/>
                <a:latin typeface="PetersburgC"/>
              </a:rPr>
              <a:t>забезпечення</a:t>
            </a:r>
            <a:r>
              <a:rPr lang="ru-RU" sz="2400" b="1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400" b="1" i="0" dirty="0" err="1">
                <a:solidFill>
                  <a:srgbClr val="242021"/>
                </a:solidFill>
                <a:effectLst/>
                <a:latin typeface="PetersburgC"/>
              </a:rPr>
              <a:t>органічного</a:t>
            </a:r>
            <a:r>
              <a:rPr lang="ru-RU" sz="2400" b="1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400" b="1" i="0" dirty="0" err="1">
                <a:solidFill>
                  <a:srgbClr val="242021"/>
                </a:solidFill>
                <a:effectLst/>
                <a:latin typeface="PetersburgC"/>
              </a:rPr>
              <a:t>сільськогосподарського</a:t>
            </a:r>
            <a:r>
              <a:rPr lang="ru-RU" sz="2400" b="1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400" b="1" i="0" dirty="0" err="1">
                <a:solidFill>
                  <a:srgbClr val="242021"/>
                </a:solidFill>
                <a:effectLst/>
                <a:latin typeface="PetersburgC"/>
              </a:rPr>
              <a:t>виробництва</a:t>
            </a:r>
            <a:r>
              <a:rPr lang="ru-RU" sz="2400" b="1" i="0" dirty="0">
                <a:solidFill>
                  <a:srgbClr val="242021"/>
                </a:solidFill>
                <a:effectLst/>
                <a:latin typeface="PetersburgC"/>
              </a:rPr>
              <a:t>.</a:t>
            </a:r>
          </a:p>
          <a:p>
            <a:pPr algn="just"/>
            <a:endParaRPr lang="ru-RU" sz="2400" b="1" dirty="0">
              <a:solidFill>
                <a:srgbClr val="242021"/>
              </a:solidFill>
              <a:latin typeface="PetersburgC"/>
            </a:endParaRPr>
          </a:p>
          <a:p>
            <a:pPr algn="just"/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Сучасне</a:t>
            </a:r>
            <a:r>
              <a:rPr lang="uk-UA" sz="2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органічне</a:t>
            </a:r>
            <a:r>
              <a:rPr lang="uk-UA" sz="22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виробництво</a:t>
            </a:r>
            <a:r>
              <a:rPr lang="uk-UA" sz="22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побудоване</a:t>
            </a:r>
            <a:r>
              <a:rPr lang="uk-UA" sz="22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</a:t>
            </a:r>
            <a:r>
              <a:rPr lang="uk-UA" sz="22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поєднанні</a:t>
            </a:r>
            <a:r>
              <a:rPr lang="uk-UA" sz="22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традиційних</a:t>
            </a:r>
            <a:r>
              <a:rPr lang="uk-UA" sz="22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методів</a:t>
            </a:r>
            <a:r>
              <a:rPr lang="uk-UA" sz="22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сільськогосподарського</a:t>
            </a:r>
            <a:r>
              <a:rPr lang="uk-UA" sz="2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виробництва</a:t>
            </a:r>
            <a:r>
              <a:rPr lang="uk-UA" sz="2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сучасних</a:t>
            </a:r>
            <a:r>
              <a:rPr lang="uk-UA" sz="2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технологій.</a:t>
            </a:r>
            <a:r>
              <a:rPr lang="uk-UA" sz="2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algn="just"/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Воно є досить перспективним напрямом агарного господарювання в Україні,</a:t>
            </a:r>
            <a:r>
              <a:rPr lang="uk-UA" sz="2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яка</a:t>
            </a:r>
            <a:r>
              <a:rPr lang="uk-UA" sz="22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має</a:t>
            </a:r>
            <a:r>
              <a:rPr lang="uk-UA" sz="2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чотири</a:t>
            </a:r>
            <a:r>
              <a:rPr lang="uk-UA" sz="2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невеликі</a:t>
            </a:r>
            <a:r>
              <a:rPr lang="uk-UA" sz="2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регіони,</a:t>
            </a:r>
            <a:r>
              <a:rPr lang="uk-UA" sz="2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</a:t>
            </a:r>
            <a:r>
              <a:rPr lang="uk-UA" sz="2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ґрунти</a:t>
            </a:r>
            <a:r>
              <a:rPr lang="uk-UA" sz="2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ще</a:t>
            </a:r>
            <a:r>
              <a:rPr lang="uk-UA" sz="2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</a:t>
            </a:r>
            <a:r>
              <a:rPr lang="uk-UA" sz="2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забруднені</a:t>
            </a:r>
            <a:r>
              <a:rPr lang="uk-UA" sz="2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</a:t>
            </a:r>
            <a:r>
              <a:rPr lang="uk-UA" sz="2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небезпечної межі і де можливе вирощування екологічно чистої продукції на рівні</a:t>
            </a:r>
            <a:r>
              <a:rPr lang="uk-UA" sz="2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найсуворіших</a:t>
            </a:r>
            <a:r>
              <a:rPr lang="uk-UA" sz="2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світових</a:t>
            </a:r>
            <a:r>
              <a:rPr lang="uk-UA" sz="2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стандартів.</a:t>
            </a:r>
            <a:r>
              <a:rPr lang="uk-UA" sz="2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Північно-Полтавський</a:t>
            </a:r>
            <a:r>
              <a:rPr lang="uk-UA" sz="2200" b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регіон</a:t>
            </a:r>
            <a:r>
              <a:rPr lang="uk-UA" sz="2200" b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(охоплює більшу частину Полтавської області, північно-західні райони</a:t>
            </a:r>
            <a:r>
              <a:rPr lang="uk-UA" sz="2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Харківської області, південно-західні райони Сумської області, південно-</a:t>
            </a:r>
            <a:r>
              <a:rPr lang="uk-UA" sz="2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східні райони Чернігівської області та східні райони Київської та Черкаської областей).</a:t>
            </a:r>
          </a:p>
          <a:p>
            <a:pPr algn="just"/>
            <a:r>
              <a:rPr lang="uk-UA" sz="2200" b="1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Вінницько</a:t>
            </a:r>
            <a:r>
              <a:rPr lang="uk-UA" sz="22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-Прикарпатський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(тягнеться широкою смугою близько 100 км від м. </a:t>
            </a:r>
            <a:r>
              <a:rPr lang="uk-UA" sz="22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Попельня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Житомирської області і простягається</a:t>
            </a:r>
            <a:r>
              <a:rPr lang="uk-UA" sz="2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</a:t>
            </a:r>
            <a:r>
              <a:rPr lang="uk-UA" sz="2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півночі</a:t>
            </a:r>
            <a:r>
              <a:rPr lang="uk-UA" sz="2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Вінницької,</a:t>
            </a:r>
            <a:r>
              <a:rPr lang="uk-UA" sz="2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Хмельницької</a:t>
            </a:r>
            <a:r>
              <a:rPr lang="uk-UA" sz="2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Тернопільської</a:t>
            </a:r>
            <a:r>
              <a:rPr lang="uk-UA" sz="2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областей</a:t>
            </a:r>
            <a:r>
              <a:rPr lang="uk-UA" sz="2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</a:t>
            </a:r>
            <a:r>
              <a:rPr lang="uk-UA" sz="2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напрямку до м. Львова).</a:t>
            </a:r>
          </a:p>
          <a:p>
            <a:pPr algn="just"/>
            <a:r>
              <a:rPr lang="uk-UA" sz="22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Південно-Подільський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(включає невелику південно-східну частину Вінницької області, південно-західну частину Кіровоградської області, північ Миколаївщині і північну половину Одеської</a:t>
            </a:r>
            <a:r>
              <a:rPr lang="uk-UA" sz="2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області) та Північно-східно-Луганський (охоплює два райони Луганської</a:t>
            </a:r>
            <a:r>
              <a:rPr lang="uk-UA" sz="2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області).</a:t>
            </a:r>
            <a:endParaRPr lang="ru-RU" sz="22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algn="ctr"/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671679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52ABA53-0CC3-42EB-B5DD-6A2A8B234769}"/>
              </a:ext>
            </a:extLst>
          </p:cNvPr>
          <p:cNvSpPr txBox="1"/>
          <p:nvPr/>
        </p:nvSpPr>
        <p:spPr>
          <a:xfrm>
            <a:off x="-328474" y="212025"/>
            <a:ext cx="12810478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8010" indent="161925" algn="just"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Правові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засади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виробництва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органічної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сільськогосподарської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продукції визначені Законом України «Про виробництво та обіг органічної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сільськогосподарської продукції та сировини» від 3 вересня 2013 р. </a:t>
            </a:r>
          </a:p>
          <a:p>
            <a:pPr marL="588645" marR="588010" indent="161925" algn="just">
              <a:spcAft>
                <a:spcPts val="0"/>
              </a:spcAft>
            </a:pPr>
            <a:r>
              <a:rPr lang="uk-UA" sz="28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Виробництво</a:t>
            </a:r>
            <a:r>
              <a:rPr lang="uk-UA" sz="2800" i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органічної</a:t>
            </a:r>
            <a:r>
              <a:rPr lang="uk-UA" sz="2800" i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продукції</a:t>
            </a:r>
            <a:r>
              <a:rPr lang="uk-UA" sz="2800" i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(сировини)</a:t>
            </a:r>
            <a:r>
              <a:rPr lang="uk-UA" sz="2800" i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є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виробничою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діяльністю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фізичних</a:t>
            </a:r>
            <a:r>
              <a:rPr lang="uk-UA" sz="28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або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юридичних</a:t>
            </a:r>
            <a:r>
              <a:rPr lang="uk-UA" sz="28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осіб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(у</a:t>
            </a:r>
            <a:r>
              <a:rPr lang="uk-UA" sz="28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тому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числі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вирощування</a:t>
            </a:r>
            <a:r>
              <a:rPr lang="uk-UA" sz="28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переробки),</a:t>
            </a:r>
            <a:r>
              <a:rPr lang="uk-UA" sz="28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 час здійснення якої виключається застосування хімічних добрив, пестицидів, генетично модифікованих організмів (далі — ГМО), консервантів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тощо,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всіх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етапах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виробництва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(вирощування,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переробки)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застосовуються методи, принципи та правила, визначені окресленим Законом</a:t>
            </a:r>
            <a:r>
              <a:rPr lang="uk-UA" sz="28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для отримання натуральної (екологічно чистої) продукції, а також збереження</a:t>
            </a:r>
            <a:r>
              <a:rPr lang="uk-UA" sz="28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відновлення</a:t>
            </a:r>
            <a:r>
              <a:rPr lang="uk-UA" sz="28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природних</a:t>
            </a:r>
            <a:r>
              <a:rPr lang="uk-UA" sz="28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ресурсів.</a:t>
            </a:r>
            <a:endParaRPr lang="ru-RU" sz="2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4366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28C1A2-70EB-404C-95DA-E8D11378B824}"/>
              </a:ext>
            </a:extLst>
          </p:cNvPr>
          <p:cNvSpPr txBox="1"/>
          <p:nvPr/>
        </p:nvSpPr>
        <p:spPr>
          <a:xfrm>
            <a:off x="0" y="0"/>
            <a:ext cx="12192000" cy="630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8010" indent="161925" algn="just">
              <a:spcAft>
                <a:spcPts val="0"/>
              </a:spcAft>
            </a:pP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Право</a:t>
            </a:r>
            <a:r>
              <a:rPr lang="uk-UA" sz="3200" i="1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</a:t>
            </a:r>
            <a:r>
              <a:rPr lang="uk-UA" sz="3200" i="1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виробництво</a:t>
            </a:r>
            <a:r>
              <a:rPr lang="uk-UA" sz="3200" i="1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органічної</a:t>
            </a:r>
            <a:r>
              <a:rPr lang="uk-UA" sz="3200" i="1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продукції</a:t>
            </a:r>
            <a:r>
              <a:rPr lang="uk-UA" sz="3200" i="1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(сировини)</a:t>
            </a:r>
            <a:r>
              <a:rPr lang="uk-UA" sz="3200" i="1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має</a:t>
            </a:r>
            <a:r>
              <a:rPr lang="uk-UA" sz="3200" i="1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фізична</a:t>
            </a:r>
            <a:r>
              <a:rPr lang="uk-UA" sz="3200" i="1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чи</a:t>
            </a:r>
            <a:r>
              <a:rPr lang="uk-UA" sz="3200" i="1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юридична</a:t>
            </a:r>
            <a:r>
              <a:rPr lang="uk-UA" sz="3200" i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особа</a:t>
            </a:r>
            <a:r>
              <a:rPr lang="uk-UA" sz="3200" i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будь-якої</a:t>
            </a:r>
            <a:r>
              <a:rPr lang="uk-UA" sz="3200" i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організаційно-правової</a:t>
            </a:r>
            <a:r>
              <a:rPr lang="uk-UA" sz="3200" i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форми</a:t>
            </a:r>
            <a:r>
              <a:rPr lang="uk-UA" sz="3200" i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3200" i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будь-якої</a:t>
            </a:r>
            <a:r>
              <a:rPr lang="uk-UA" sz="3200" i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форми</a:t>
            </a:r>
            <a:r>
              <a:rPr lang="uk-UA" sz="3200" i="1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власності,</a:t>
            </a:r>
            <a:r>
              <a:rPr lang="uk-UA" sz="3200" i="1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яка:</a:t>
            </a:r>
            <a:r>
              <a:rPr lang="uk-UA" sz="3200" i="1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588645" marR="588010" indent="161925" algn="just"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а)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пройшла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оцінку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відповідності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виробництва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органічної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продукції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(сировини),</a:t>
            </a:r>
            <a:r>
              <a:rPr lang="uk-UA" sz="3200" spc="2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588645" marR="588010" indent="161925" algn="just"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б)</a:t>
            </a:r>
            <a:r>
              <a:rPr lang="uk-UA" sz="3200" spc="2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отримала</a:t>
            </a:r>
            <a:r>
              <a:rPr lang="uk-UA" sz="3200" spc="2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сертифікат</a:t>
            </a:r>
            <a:r>
              <a:rPr lang="uk-UA" sz="3200" spc="2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відповідності</a:t>
            </a:r>
            <a:r>
              <a:rPr lang="uk-UA" sz="3200" spc="2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в)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включена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Реєстру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виробників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органічної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продукції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(сировини).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588645" marR="588010" indent="161925" algn="just">
              <a:spcAft>
                <a:spcPts val="0"/>
              </a:spcAft>
            </a:pPr>
            <a:endParaRPr lang="uk-UA" sz="3600" i="1" dirty="0">
              <a:solidFill>
                <a:srgbClr val="231F2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588645" marR="588010" indent="161925" algn="just">
              <a:spcAft>
                <a:spcPts val="0"/>
              </a:spcAft>
            </a:pPr>
            <a:r>
              <a:rPr lang="uk-UA" sz="36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Фізичні або юридичні особи, що не занесені до Реєстру виробників органічної продукції (сировини), не мають права здійснювати виробництво</a:t>
            </a:r>
            <a:r>
              <a:rPr lang="uk-UA" sz="3600" i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органічної</a:t>
            </a:r>
            <a:r>
              <a:rPr lang="uk-UA" sz="3600" i="1" spc="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продукції</a:t>
            </a:r>
            <a:r>
              <a:rPr lang="uk-UA" sz="3600" i="1" spc="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та/або</a:t>
            </a:r>
            <a:r>
              <a:rPr lang="uk-UA" sz="3600" i="1" spc="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сировини.</a:t>
            </a:r>
            <a:endParaRPr lang="ru-RU" sz="36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6805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835FB3B-DEC4-46C6-A7BF-7B7287839E86}"/>
              </a:ext>
            </a:extLst>
          </p:cNvPr>
          <p:cNvSpPr txBox="1"/>
          <p:nvPr/>
        </p:nvSpPr>
        <p:spPr>
          <a:xfrm>
            <a:off x="337351" y="276038"/>
            <a:ext cx="11514338" cy="66479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 виробництві органічної продукції та/або сировини використовуються методи, які виключають: </a:t>
            </a:r>
          </a:p>
          <a:p>
            <a:pPr algn="just"/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а) використання ГМО, похідних ГМО і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продуктів, вироблених з ГМО, як харчових продуктів, кормів, технологічних добавок, препаратів захисту рослин та покращення ґрунту, добрив,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насіння,</a:t>
            </a:r>
            <a:r>
              <a:rPr lang="uk-UA" sz="2400" spc="19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вегетативного</a:t>
            </a:r>
            <a:r>
              <a:rPr lang="uk-UA" sz="2400" spc="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походження</a:t>
            </a:r>
            <a:r>
              <a:rPr lang="uk-UA" sz="2400" spc="19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садивного</a:t>
            </a:r>
            <a:r>
              <a:rPr lang="uk-UA" sz="2400" spc="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матеріалу,</a:t>
            </a:r>
            <a:r>
              <a:rPr lang="uk-UA" sz="2400" spc="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мікроорганізмів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</a:t>
            </a:r>
            <a:r>
              <a:rPr lang="uk-UA" sz="2400" spc="1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тварин;</a:t>
            </a:r>
            <a:r>
              <a:rPr lang="uk-UA" sz="2400" spc="1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algn="just"/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б)</a:t>
            </a:r>
            <a:r>
              <a:rPr lang="uk-UA" sz="2400" spc="1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хімічно</a:t>
            </a:r>
            <a:r>
              <a:rPr lang="uk-UA" sz="2400" spc="1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синтезованих</a:t>
            </a:r>
            <a:r>
              <a:rPr lang="uk-UA" sz="2400" spc="1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речовин,</a:t>
            </a:r>
            <a:r>
              <a:rPr lang="uk-UA" sz="2400" spc="1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консервантів,</a:t>
            </a:r>
            <a:r>
              <a:rPr lang="uk-UA" sz="2400" spc="1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синтезованих (штучних) барвників, гормонів, антибіотиків, ароматизаторів, стабілізаторів,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підсилювачів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смаку,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стимуляторів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росту;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algn="just"/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в)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іонізуючого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випромінювання для обробки органічної сировини або кормів, що використовуються у виробництві органічної продукції; </a:t>
            </a:r>
          </a:p>
          <a:p>
            <a:pPr algn="just"/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г) гідропонне виробництво.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algn="just"/>
            <a:r>
              <a:rPr lang="uk-UA" sz="24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Органічне сільськогосподарське виробництва передбачає використання</a:t>
            </a:r>
            <a:r>
              <a:rPr lang="uk-UA" sz="2400" i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живих організмів та методів механічного виробництва, здійснення живлення рослин в основному через екосистему ґрунту, оцінку ризику та використання</a:t>
            </a:r>
            <a:r>
              <a:rPr lang="uk-UA" sz="2400" i="1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превентивних</a:t>
            </a:r>
            <a:r>
              <a:rPr lang="uk-UA" sz="2400" i="1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заходів.</a:t>
            </a:r>
            <a:endParaRPr lang="ru-RU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ru-RU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2682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C74F1C-6F38-423F-8EAB-049EE436DAD9}"/>
              </a:ext>
            </a:extLst>
          </p:cNvPr>
          <p:cNvSpPr txBox="1"/>
          <p:nvPr/>
        </p:nvSpPr>
        <p:spPr>
          <a:xfrm>
            <a:off x="0" y="238541"/>
            <a:ext cx="12233429" cy="7540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6740" indent="161925" algn="just">
              <a:spcBef>
                <a:spcPts val="10"/>
              </a:spcBef>
              <a:spcAft>
                <a:spcPts val="0"/>
              </a:spcAft>
            </a:pPr>
            <a:r>
              <a:rPr lang="uk-UA" sz="22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Фізичні або юридичні особи, яким надано право на виробництво органічної продукції (сировини), зобов’язані виконувати такі загальні правила виробництва органічної продукції та/або сировини: </a:t>
            </a:r>
          </a:p>
          <a:p>
            <a:pPr marL="1045845" marR="586740" indent="-457200" algn="just">
              <a:spcBef>
                <a:spcPts val="1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дотримуватися вимог Закону України «Про виробництво та обіг органічної сільськогосподарської</a:t>
            </a:r>
            <a:r>
              <a:rPr lang="uk-UA" sz="2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продукції</a:t>
            </a:r>
            <a:r>
              <a:rPr lang="uk-UA" sz="22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2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сировини»</a:t>
            </a:r>
            <a:r>
              <a:rPr lang="uk-UA" sz="2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</a:t>
            </a:r>
            <a:r>
              <a:rPr lang="uk-UA" sz="2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правил</a:t>
            </a:r>
            <a:r>
              <a:rPr lang="uk-UA" sz="2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виробництва</a:t>
            </a:r>
            <a:r>
              <a:rPr lang="uk-UA" sz="2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обігу</a:t>
            </a:r>
            <a:r>
              <a:rPr lang="uk-UA" sz="22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органічної</a:t>
            </a:r>
            <a:r>
              <a:rPr lang="uk-UA" sz="2200" spc="-20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продукції та сировини;</a:t>
            </a:r>
          </a:p>
          <a:p>
            <a:pPr marL="1045845" marR="586740" indent="-457200" algn="just">
              <a:spcBef>
                <a:spcPts val="1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використовувати виключно методи виробництва</a:t>
            </a:r>
            <a:r>
              <a:rPr lang="uk-UA" sz="22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органічної продукції та/або сировини;</a:t>
            </a:r>
          </a:p>
          <a:p>
            <a:pPr marL="1045845" marR="586740" indent="-457200" algn="just">
              <a:spcBef>
                <a:spcPts val="1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забезпечувати відокремлення виробництва органічної продукції (сировини) від виробництва неорганічної</a:t>
            </a:r>
            <a:r>
              <a:rPr lang="uk-UA" sz="2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продукції (сировини); </a:t>
            </a:r>
          </a:p>
          <a:p>
            <a:pPr marL="1045845" marR="586740" indent="-457200" algn="just">
              <a:spcBef>
                <a:spcPts val="1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використовувати технології виробництва, які запобігають забрудненню або мінімізують будь-яке збільшення забруднення</a:t>
            </a:r>
            <a:r>
              <a:rPr lang="uk-UA" sz="22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навколишнього природного середовища; </a:t>
            </a:r>
          </a:p>
          <a:p>
            <a:pPr marL="1045845" marR="586740" indent="-457200" algn="just">
              <a:spcBef>
                <a:spcPts val="1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2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утилізовувати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відходи і побічні</a:t>
            </a:r>
            <a:r>
              <a:rPr lang="uk-UA" sz="22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продукти рослинного і тваринного походження у процесі виробництва</a:t>
            </a:r>
            <a:r>
              <a:rPr lang="uk-UA" sz="2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органічної продукції; </a:t>
            </a:r>
          </a:p>
          <a:p>
            <a:pPr marL="1045845" marR="586740" indent="-457200" algn="just">
              <a:spcBef>
                <a:spcPts val="1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запобігати процесам утилізації пестицидів та агрохімікатів, отриманих шляхом хімічного синтезу, на територіях, де здійснюється виробництво та зберігання органічної продукції (сировини);</a:t>
            </a:r>
            <a:r>
              <a:rPr lang="uk-UA" sz="2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1045845" marR="586740" indent="-457200" algn="just">
              <a:spcBef>
                <a:spcPts val="1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враховувати місцевий та регіональний екологічний стан територій під час</a:t>
            </a:r>
            <a:r>
              <a:rPr lang="uk-UA" sz="2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вибору продукції для виробництва; </a:t>
            </a:r>
          </a:p>
          <a:p>
            <a:pPr marL="1045845" marR="586740" indent="-457200" algn="just">
              <a:spcBef>
                <a:spcPts val="1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2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мінімізовувати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використання невідновлюваних</a:t>
            </a:r>
            <a:r>
              <a:rPr lang="uk-UA" sz="22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ресурсів</a:t>
            </a:r>
            <a:r>
              <a:rPr lang="uk-UA" sz="2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зовнішніх</a:t>
            </a:r>
            <a:r>
              <a:rPr lang="uk-UA" sz="2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ресурсів;</a:t>
            </a:r>
            <a:r>
              <a:rPr lang="uk-UA" sz="2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1045845" marR="586740" indent="-457200" algn="just">
              <a:spcBef>
                <a:spcPts val="1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забезпечувати</a:t>
            </a:r>
            <a:r>
              <a:rPr lang="uk-UA" sz="2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збереження</a:t>
            </a:r>
            <a:r>
              <a:rPr lang="uk-UA" sz="2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200" spc="-20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відтворення</a:t>
            </a:r>
            <a:r>
              <a:rPr lang="uk-UA" sz="22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родючості</a:t>
            </a:r>
            <a:r>
              <a:rPr lang="uk-UA" sz="22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ґрунтів.</a:t>
            </a:r>
            <a:endParaRPr lang="ru-RU" sz="22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5361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686C3B-CBBD-4965-ABCC-05F837EA6611}"/>
              </a:ext>
            </a:extLst>
          </p:cNvPr>
          <p:cNvSpPr txBox="1"/>
          <p:nvPr/>
        </p:nvSpPr>
        <p:spPr>
          <a:xfrm>
            <a:off x="-355108" y="235116"/>
            <a:ext cx="12624047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45845" marR="586740" indent="-457200" algn="just">
              <a:spcBef>
                <a:spcPts val="1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2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утилізовувати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відходи і побічні</a:t>
            </a:r>
            <a:r>
              <a:rPr lang="uk-UA" sz="32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продукти рослинного і тваринного походження у процесі виробництва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органічної продукції; </a:t>
            </a:r>
          </a:p>
          <a:p>
            <a:pPr marL="1045845" marR="586740" indent="-457200" algn="just">
              <a:spcBef>
                <a:spcPts val="1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запобігати процесам утилізації пестицидів та агрохімікатів, отриманих шляхом хімічного синтезу, на територіях, де здійснюється виробництво та зберігання органічної продукції (сировини);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1045845" marR="586740" indent="-457200" algn="just">
              <a:spcBef>
                <a:spcPts val="1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враховувати місцевий та регіональний екологічний стан територій під час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вибору продукції для виробництва; </a:t>
            </a:r>
          </a:p>
          <a:p>
            <a:pPr marL="1045845" marR="586740" indent="-457200" algn="just">
              <a:spcBef>
                <a:spcPts val="1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2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мінімізовувати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використання невідновлюваних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ресурсів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3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зовнішніх</a:t>
            </a:r>
            <a:r>
              <a:rPr lang="uk-UA" sz="3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ресурсів;</a:t>
            </a:r>
            <a:r>
              <a:rPr lang="uk-UA" sz="3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1045845" marR="586740" indent="-457200" algn="just">
              <a:spcBef>
                <a:spcPts val="1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забезпечувати</a:t>
            </a:r>
            <a:r>
              <a:rPr lang="uk-UA" sz="3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збереження</a:t>
            </a:r>
            <a:r>
              <a:rPr lang="uk-UA" sz="32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3200" spc="-20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відтворення</a:t>
            </a:r>
            <a:r>
              <a:rPr lang="uk-UA" sz="32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родючості</a:t>
            </a:r>
            <a:r>
              <a:rPr lang="uk-UA" sz="32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ґрунтів.</a:t>
            </a:r>
            <a:endParaRPr lang="ru-RU" sz="32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3960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AAD7BD5-2B57-4BCF-83AA-05C9CA332FE2}"/>
              </a:ext>
            </a:extLst>
          </p:cNvPr>
          <p:cNvSpPr txBox="1"/>
          <p:nvPr/>
        </p:nvSpPr>
        <p:spPr>
          <a:xfrm>
            <a:off x="-372862" y="181849"/>
            <a:ext cx="12473126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8010" indent="161925" algn="just">
              <a:spcAft>
                <a:spcPts val="0"/>
              </a:spcAft>
            </a:pP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При виробництві органічних харчових продуктів шляхом переробки</a:t>
            </a:r>
            <a:r>
              <a:rPr lang="uk-UA" sz="30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особи, яким надано право на виробництво органічної продукції (сировини), крім зазначених вище правил, зобов’язані також дотримуватися таких</a:t>
            </a:r>
            <a:r>
              <a:rPr lang="uk-UA" sz="30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вимог:</a:t>
            </a:r>
            <a:r>
              <a:rPr lang="uk-UA" sz="30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1045845" marR="588010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виробляти</a:t>
            </a:r>
            <a:r>
              <a:rPr lang="uk-UA" sz="30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продукцію</a:t>
            </a:r>
            <a:r>
              <a:rPr lang="uk-UA" sz="30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переважно</a:t>
            </a:r>
            <a:r>
              <a:rPr lang="uk-UA" sz="30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</a:t>
            </a:r>
            <a:r>
              <a:rPr lang="uk-UA" sz="30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інгредієнтів</a:t>
            </a:r>
            <a:r>
              <a:rPr lang="uk-UA" sz="30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сільськогосподарського походження (крім води та кухонної солі); </a:t>
            </a:r>
          </a:p>
          <a:p>
            <a:pPr marL="1045845" marR="588010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не використовувати</a:t>
            </a:r>
            <a:r>
              <a:rPr lang="uk-UA" sz="30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органічний інгредієнт разом з таким самим інгредієнтом у неорганічній</a:t>
            </a:r>
            <a:r>
              <a:rPr lang="uk-UA" sz="30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формі, а також речовини і технології, що відновлюють характеристики,</a:t>
            </a:r>
            <a:r>
              <a:rPr lang="uk-UA" sz="30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втрачені при переробці та зберіганні органічних харчових продуктів, та</a:t>
            </a:r>
            <a:r>
              <a:rPr lang="uk-UA" sz="30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виправляють результати халатності при переробці таких продуктів або іншим</a:t>
            </a:r>
            <a:r>
              <a:rPr lang="uk-UA" sz="3000" spc="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чином</a:t>
            </a:r>
            <a:r>
              <a:rPr lang="uk-UA" sz="3000" spc="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вводять</a:t>
            </a:r>
            <a:r>
              <a:rPr lang="uk-UA" sz="3000" spc="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</a:t>
            </a:r>
            <a:r>
              <a:rPr lang="uk-UA" sz="3000" spc="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оману</a:t>
            </a:r>
            <a:r>
              <a:rPr lang="uk-UA" sz="3000" spc="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щодо</a:t>
            </a:r>
            <a:r>
              <a:rPr lang="uk-UA" sz="3000" spc="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справжньої</a:t>
            </a:r>
            <a:r>
              <a:rPr lang="uk-UA" sz="3000" spc="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природи</a:t>
            </a:r>
            <a:r>
              <a:rPr lang="uk-UA" sz="3000" spc="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продукту.</a:t>
            </a:r>
            <a:endParaRPr lang="ru-RU" sz="30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9649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608F2B8-2A82-4CC1-93F3-224178359C4B}"/>
              </a:ext>
            </a:extLst>
          </p:cNvPr>
          <p:cNvSpPr txBox="1"/>
          <p:nvPr/>
        </p:nvSpPr>
        <p:spPr>
          <a:xfrm>
            <a:off x="-150921" y="166568"/>
            <a:ext cx="12268939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8010" indent="161925" algn="just"/>
            <a:r>
              <a:rPr lang="uk-UA" sz="2000" spc="-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Промислове</a:t>
            </a:r>
            <a:r>
              <a:rPr lang="uk-UA" sz="20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виробництво</a:t>
            </a:r>
            <a:r>
              <a:rPr lang="uk-UA" sz="20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органічної</a:t>
            </a:r>
            <a:r>
              <a:rPr lang="uk-UA" sz="20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продукції</a:t>
            </a:r>
            <a:r>
              <a:rPr lang="uk-UA" sz="20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проводиться</a:t>
            </a:r>
            <a:r>
              <a:rPr lang="uk-UA" sz="20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виключно</a:t>
            </a:r>
            <a:r>
              <a:rPr lang="uk-UA" sz="20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 органічної сировини, вирощеної на придатних для цього землях або у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спеціально визначених зонах виробництва органічної продукції та сировини. </a:t>
            </a:r>
          </a:p>
          <a:p>
            <a:pPr marL="588645" marR="588010" indent="161925" algn="just"/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Придатність земель для виробництва органічної продукції (сировини)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встановлюється</a:t>
            </a:r>
            <a:r>
              <a:rPr lang="uk-UA" sz="20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відповідно</a:t>
            </a:r>
            <a:r>
              <a:rPr lang="uk-UA" sz="20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</a:t>
            </a:r>
            <a:r>
              <a:rPr lang="uk-UA" sz="20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ст.</a:t>
            </a:r>
            <a:r>
              <a:rPr lang="uk-UA" sz="20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23</a:t>
            </a:r>
            <a:r>
              <a:rPr lang="uk-UA" sz="20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Закону</a:t>
            </a:r>
            <a:r>
              <a:rPr lang="uk-UA" sz="20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</a:t>
            </a:r>
            <a:r>
              <a:rPr lang="uk-UA" sz="20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«Про</a:t>
            </a:r>
            <a:r>
              <a:rPr lang="uk-UA" sz="20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виробництво</a:t>
            </a:r>
            <a:r>
              <a:rPr lang="uk-UA" sz="20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0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обіг</a:t>
            </a:r>
            <a:r>
              <a:rPr lang="uk-UA" sz="2000" spc="1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органічної</a:t>
            </a:r>
            <a:r>
              <a:rPr lang="uk-UA" sz="2000" spc="1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сільськогосподарської</a:t>
            </a:r>
            <a:r>
              <a:rPr lang="uk-UA" sz="2000" spc="1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продукції</a:t>
            </a:r>
            <a:r>
              <a:rPr lang="uk-UA" sz="2000" spc="1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000" spc="1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сировини».</a:t>
            </a:r>
            <a:r>
              <a:rPr lang="uk-UA" sz="2000" spc="1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588645" marR="588010" indent="161925" algn="just"/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Зокрема, оцінка придатності земель (ґрунтів) і встановлення зон виробництва органічної продукції та сировини здійснюється з метою отримання незалежної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 зацікавлених сторін (суб’єктів господарювання, які здійснюють вироб</a:t>
            </a:r>
            <a:r>
              <a:rPr lang="uk-UA" sz="2000" spc="-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ництво,</a:t>
            </a:r>
            <a:r>
              <a:rPr lang="uk-UA" sz="20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перевезення,</a:t>
            </a:r>
            <a:r>
              <a:rPr lang="uk-UA" sz="20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зберігання</a:t>
            </a:r>
            <a:r>
              <a:rPr lang="uk-UA" sz="20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0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реалізацію</a:t>
            </a:r>
            <a:r>
              <a:rPr lang="uk-UA" sz="20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органічної</a:t>
            </a:r>
            <a:r>
              <a:rPr lang="uk-UA" sz="20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продукції,</a:t>
            </a:r>
            <a:r>
              <a:rPr lang="uk-UA" sz="20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сиро-</a:t>
            </a:r>
            <a:r>
              <a:rPr lang="uk-UA" sz="20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вини)</a:t>
            </a:r>
            <a:r>
              <a:rPr lang="uk-UA" sz="20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об’єктивної</a:t>
            </a:r>
            <a:r>
              <a:rPr lang="uk-UA" sz="20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інформації</a:t>
            </a:r>
            <a:r>
              <a:rPr lang="uk-UA" sz="20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щодо</a:t>
            </a:r>
            <a:r>
              <a:rPr lang="uk-UA" sz="20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якості</a:t>
            </a:r>
            <a:r>
              <a:rPr lang="uk-UA" sz="20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земельних</a:t>
            </a:r>
            <a:r>
              <a:rPr lang="uk-UA" sz="20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ділянок,</a:t>
            </a:r>
            <a:r>
              <a:rPr lang="uk-UA" sz="20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сприяння</a:t>
            </a:r>
            <a:r>
              <a:rPr lang="uk-UA" sz="20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їх</a:t>
            </a:r>
            <a:r>
              <a:rPr lang="uk-UA" sz="2000" spc="-20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ефективному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використанню,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збереженню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родючості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ґрунтів,</a:t>
            </a:r>
            <a:r>
              <a:rPr lang="uk-UA" sz="2000" spc="19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встановленню їх придатності для виробництва органічної продукції та сировини. </a:t>
            </a:r>
          </a:p>
          <a:p>
            <a:pPr marL="588645" marR="588010" indent="161925" algn="just"/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Така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оцінка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здійснюється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Державною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інспекцією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сільського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господарства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 (з вересня 2014 р. — Державною службою України з питань безпечності харчових продуктів та захисту споживачів) за висновком відповідних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наукових установ,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науково-дослідних</a:t>
            </a:r>
            <a:r>
              <a:rPr lang="uk-UA" sz="2000" spc="19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інститутів,</a:t>
            </a:r>
            <a:r>
              <a:rPr lang="uk-UA" sz="2000" spc="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лабораторій</a:t>
            </a:r>
            <a:r>
              <a:rPr lang="uk-UA" sz="2000" spc="19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якості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безпеки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продукції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відповідно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законодавства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урахуванням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еколого-токсикологічних показників агрохімічного паспорта земельної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ділянки та результатів хімічного аналізу тест-рослин, які вирощуються на</a:t>
            </a:r>
            <a:r>
              <a:rPr lang="uk-UA" sz="20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цих</a:t>
            </a:r>
            <a:r>
              <a:rPr lang="uk-UA" sz="20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ґрунтах</a:t>
            </a:r>
            <a:r>
              <a:rPr lang="uk-UA" sz="20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</a:t>
            </a:r>
            <a:r>
              <a:rPr lang="uk-UA" sz="20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час</a:t>
            </a:r>
            <a:r>
              <a:rPr lang="uk-UA" sz="20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обстеження.</a:t>
            </a:r>
            <a:endParaRPr lang="ru-RU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588645" marR="588010" indent="161925" algn="just">
              <a:spcAft>
                <a:spcPts val="0"/>
              </a:spcAft>
            </a:pPr>
            <a:endParaRPr lang="ru-RU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2325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F11B7B-D038-4088-A3B6-DB210BB5D7C3}"/>
              </a:ext>
            </a:extLst>
          </p:cNvPr>
          <p:cNvSpPr txBox="1"/>
          <p:nvPr/>
        </p:nvSpPr>
        <p:spPr>
          <a:xfrm>
            <a:off x="400975" y="165963"/>
            <a:ext cx="11390050" cy="5970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Реалізація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органічної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продукції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сировини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дозволяється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місцях,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що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відповідають</a:t>
            </a:r>
            <a:r>
              <a:rPr lang="uk-UA" sz="2800" spc="1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встановленим</a:t>
            </a:r>
            <a:r>
              <a:rPr lang="uk-UA" sz="2800" spc="1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санітарним</a:t>
            </a:r>
            <a:r>
              <a:rPr lang="uk-UA" sz="2800" spc="1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нормам</a:t>
            </a:r>
            <a:r>
              <a:rPr lang="uk-UA" sz="2800" spc="1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1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вимогам,</a:t>
            </a:r>
            <a:r>
              <a:rPr lang="uk-UA" sz="2800" spc="1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що</a:t>
            </a:r>
            <a:r>
              <a:rPr lang="uk-UA" sz="2800" spc="1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мають</a:t>
            </a:r>
            <a:r>
              <a:rPr lang="uk-UA" sz="2800" spc="1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бути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визначені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Кабінетом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Міністрів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України.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algn="just"/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Реалізація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такої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продукції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дозволяється</a:t>
            </a:r>
            <a:r>
              <a:rPr lang="uk-UA" sz="2800" spc="-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лише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</a:t>
            </a:r>
            <a:r>
              <a:rPr lang="uk-UA" sz="2800" spc="-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наявності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сертифіката</a:t>
            </a:r>
            <a:r>
              <a:rPr lang="uk-UA" sz="2800" spc="-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відповідності.</a:t>
            </a:r>
            <a:r>
              <a:rPr lang="uk-UA" sz="2800" spc="-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algn="just"/>
            <a:r>
              <a:rPr lang="uk-UA" sz="28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Забороняється</a:t>
            </a:r>
            <a:r>
              <a:rPr lang="uk-UA" sz="2800" b="1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обіг</a:t>
            </a:r>
            <a:r>
              <a:rPr lang="uk-UA" sz="2800" b="1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органічної</a:t>
            </a:r>
            <a:r>
              <a:rPr lang="uk-UA" sz="2800" b="1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продукції,</a:t>
            </a:r>
            <a:r>
              <a:rPr lang="uk-UA" sz="2800" b="1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якщо</a:t>
            </a:r>
            <a:r>
              <a:rPr lang="uk-UA" sz="2800" b="1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вона:</a:t>
            </a:r>
            <a:r>
              <a:rPr lang="uk-UA" sz="2800" b="1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algn="just"/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а)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вироблена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особою,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яка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отримала відповідного сертифіката відповідності; </a:t>
            </a:r>
          </a:p>
          <a:p>
            <a:pPr algn="just"/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б) маркована з порушенням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вимог законодавства України; </a:t>
            </a:r>
          </a:p>
          <a:p>
            <a:pPr algn="just"/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в) імпортована з порушенням вимог законодавства України; </a:t>
            </a:r>
          </a:p>
          <a:p>
            <a:pPr algn="just"/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г) не відповідає вимогам щодо пакування, транспортування, зберігання та реалізації; </a:t>
            </a:r>
          </a:p>
          <a:p>
            <a:pPr algn="just"/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д) має вичерпаний термін придатності до</a:t>
            </a:r>
            <a:r>
              <a:rPr lang="uk-UA" sz="28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споживання.</a:t>
            </a:r>
            <a:endParaRPr lang="ru-RU" sz="2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9781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6C5F6DD-2840-436B-8A30-CFEE3EC9D73A}"/>
              </a:ext>
            </a:extLst>
          </p:cNvPr>
          <p:cNvSpPr txBox="1"/>
          <p:nvPr/>
        </p:nvSpPr>
        <p:spPr>
          <a:xfrm>
            <a:off x="-257451" y="700219"/>
            <a:ext cx="12277816" cy="4588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6740" algn="ctr">
              <a:spcAft>
                <a:spcPts val="0"/>
              </a:spcAft>
            </a:pPr>
            <a:r>
              <a:rPr lang="uk-UA" sz="28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ЛІТЕРАТУРА</a:t>
            </a:r>
          </a:p>
          <a:p>
            <a:pPr marL="931545" marR="58674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8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Бугера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С. І. Якість сільськогосподарської</a:t>
            </a:r>
            <a:r>
              <a:rPr lang="uk-UA" sz="2800" spc="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продукції: правове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регулювання :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монографія</a:t>
            </a:r>
            <a:r>
              <a:rPr lang="uk-UA" sz="2800" spc="45" dirty="0">
                <a:solidFill>
                  <a:srgbClr val="231F2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К.</a:t>
            </a:r>
            <a:r>
              <a:rPr lang="uk-UA" sz="2800" spc="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:</a:t>
            </a:r>
            <a:r>
              <a:rPr lang="uk-UA" sz="2800" spc="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Бізнесполіграф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</a:t>
            </a:r>
            <a:r>
              <a:rPr lang="uk-UA" sz="2800" spc="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2012.</a:t>
            </a:r>
            <a:r>
              <a:rPr lang="uk-UA" sz="2800" spc="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424</a:t>
            </a:r>
            <a:r>
              <a:rPr lang="uk-UA" sz="2800" spc="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с.</a:t>
            </a:r>
            <a:endParaRPr lang="ru-RU" sz="40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931545" marR="58674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8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Бугера</a:t>
            </a:r>
            <a:r>
              <a:rPr lang="uk-UA" sz="2800" spc="1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С.</a:t>
            </a:r>
            <a:r>
              <a:rPr lang="uk-UA" sz="2800" spc="1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Юридична</a:t>
            </a:r>
            <a:r>
              <a:rPr lang="uk-UA" sz="2800" spc="1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відповідальність</a:t>
            </a:r>
            <a:r>
              <a:rPr lang="uk-UA" sz="2800" spc="1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</a:t>
            </a:r>
            <a:r>
              <a:rPr lang="uk-UA" sz="2800" spc="1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порушення</a:t>
            </a:r>
            <a:r>
              <a:rPr lang="uk-UA" sz="2800" spc="1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законодавства,</a:t>
            </a:r>
            <a:r>
              <a:rPr lang="uk-UA" sz="2800" spc="1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що</a:t>
            </a:r>
            <a:r>
              <a:rPr lang="uk-UA" sz="2800" spc="1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регулює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якість</a:t>
            </a:r>
            <a:r>
              <a:rPr lang="uk-UA" sz="2800" spc="6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сільськогосподарської</a:t>
            </a:r>
            <a:r>
              <a:rPr lang="uk-UA" sz="2800" spc="6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продукції</a:t>
            </a:r>
            <a:r>
              <a:rPr lang="uk-UA" sz="2800" spc="75" dirty="0">
                <a:solidFill>
                  <a:srgbClr val="231F2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Право</a:t>
            </a:r>
            <a:r>
              <a:rPr lang="uk-UA" sz="2800" spc="7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України.</a:t>
            </a:r>
            <a:r>
              <a:rPr lang="uk-UA" sz="2800" spc="7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2012.</a:t>
            </a:r>
            <a:r>
              <a:rPr lang="uk-UA" sz="2800" spc="7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С.</a:t>
            </a:r>
            <a:r>
              <a:rPr lang="uk-UA" sz="2800" spc="6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425—430.</a:t>
            </a:r>
          </a:p>
          <a:p>
            <a:pPr marL="931545" marR="58674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Коваленко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Т.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О.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Правові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аспекти</a:t>
            </a:r>
            <a:r>
              <a:rPr lang="uk-UA" sz="2800" spc="-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державного</a:t>
            </a:r>
            <a:r>
              <a:rPr lang="uk-UA" sz="2800" spc="-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контролю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нагляду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сфері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забезпечення</a:t>
            </a:r>
            <a:r>
              <a:rPr lang="uk-UA" sz="2800" spc="9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якості</a:t>
            </a:r>
            <a:r>
              <a:rPr lang="uk-UA" sz="2800" spc="9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2800" spc="2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безпечності</a:t>
            </a:r>
            <a:r>
              <a:rPr lang="uk-UA" sz="2800" spc="2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продуктів</a:t>
            </a:r>
            <a:r>
              <a:rPr lang="uk-UA" sz="2800" spc="29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харчування</a:t>
            </a:r>
            <a:r>
              <a:rPr lang="uk-UA" sz="2800" spc="2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2800" spc="2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предметів</a:t>
            </a:r>
            <a:r>
              <a:rPr lang="uk-UA" sz="2800" spc="29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побуту</a:t>
            </a:r>
            <a:r>
              <a:rPr lang="uk-UA" sz="2800" spc="285" dirty="0">
                <a:solidFill>
                  <a:srgbClr val="231F2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uk-UA" sz="28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навч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  <a:r>
              <a:rPr lang="uk-UA" sz="2800" spc="3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посіб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  <a:r>
              <a:rPr lang="uk-UA" sz="2800" spc="3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К.:</a:t>
            </a:r>
            <a:r>
              <a:rPr lang="uk-UA" sz="2800" spc="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Правова</a:t>
            </a:r>
            <a:r>
              <a:rPr lang="uk-UA" sz="2800" spc="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єдність,</a:t>
            </a:r>
            <a:r>
              <a:rPr lang="uk-UA" sz="2800" spc="-1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2012.</a:t>
            </a:r>
            <a:r>
              <a:rPr lang="uk-UA" sz="28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С.</a:t>
            </a:r>
            <a:r>
              <a:rPr lang="uk-UA" sz="2800" spc="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652—709.</a:t>
            </a:r>
            <a:endParaRPr lang="ru-RU" sz="28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1102995" indent="-514350" algn="just">
              <a:lnSpc>
                <a:spcPts val="1080"/>
              </a:lnSpc>
              <a:buFont typeface="+mj-lt"/>
              <a:buAutoNum type="arabicPeriod"/>
            </a:pPr>
            <a:endParaRPr lang="ru-RU" sz="28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3271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B5ACA51-B481-4C5A-8FE4-46DEB074D7E3}"/>
              </a:ext>
            </a:extLst>
          </p:cNvPr>
          <p:cNvSpPr txBox="1"/>
          <p:nvPr/>
        </p:nvSpPr>
        <p:spPr>
          <a:xfrm>
            <a:off x="-355107" y="178267"/>
            <a:ext cx="12837111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Органічна продукція (сировина) маркується із використанням відповідного державного логотипа. </a:t>
            </a:r>
          </a:p>
          <a:p>
            <a:pPr marL="588645" marR="587375" indent="161925" algn="just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Він складається з напису «органічний продукт»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відповідного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графічного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зображення.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588645" marR="587375" indent="161925" algn="just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Використання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державного</a:t>
            </a:r>
            <a:r>
              <a:rPr lang="uk-UA" sz="2800" spc="-20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логотипа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маркування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органічної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продукції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(сировини)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для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позначення</a:t>
            </a:r>
            <a:r>
              <a:rPr lang="uk-UA" sz="28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органічних продуктів є обов’язковими. Дозволяється також використання недержавних (приватних) логотипів, запроваджених безпосередньо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суб’єктами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господарювання,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які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здійснюють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виробництво,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реалізацію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органічної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продукції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(сировини),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чи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їх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об’єднаннями.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Забороняється при</a:t>
            </a:r>
            <a:r>
              <a:rPr lang="uk-UA" sz="28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маркуванні продукції, яка не відповідає вимогам Закону України «Про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виробництво та обіг органічної сільськогосподарської продукції та сировини», використовувати позначення з написами «органічний», «біодинамічний»,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«біологічний»,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«екологічний»,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словами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префіксом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«</a:t>
            </a:r>
            <a:r>
              <a:rPr lang="uk-UA" sz="28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біо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»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тощо.</a:t>
            </a:r>
            <a:endParaRPr lang="ru-RU" sz="2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484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00D1BCF-8C19-4D56-8D45-16410B7F7F1A}"/>
              </a:ext>
            </a:extLst>
          </p:cNvPr>
          <p:cNvSpPr txBox="1"/>
          <p:nvPr/>
        </p:nvSpPr>
        <p:spPr>
          <a:xfrm>
            <a:off x="0" y="371746"/>
            <a:ext cx="11904955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6740" indent="161925" algn="just">
              <a:spcAft>
                <a:spcPts val="0"/>
              </a:spcAft>
            </a:pP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Відповідно до ст. 3 Конституції України людина, її життя і здоров’я,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честь і гідність, недоторканність і безпека визнаються в Україні найвищою соціальною цінністю. </a:t>
            </a:r>
          </a:p>
          <a:p>
            <a:pPr marL="588645" marR="586740" indent="161925" algn="just">
              <a:spcAft>
                <a:spcPts val="0"/>
              </a:spcAft>
            </a:pP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Важливою гарантією зазначеного положення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Основного закону є обов’язок держави забезпечувати екологічну безпеку,</a:t>
            </a:r>
            <a:r>
              <a:rPr lang="uk-UA" sz="2200" i="1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підтримувати екологічну рівновагу на території України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 зберігати генофонд</a:t>
            </a:r>
            <a:r>
              <a:rPr lang="uk-UA" sz="2200" spc="-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Українського</a:t>
            </a:r>
            <a:r>
              <a:rPr lang="uk-UA" sz="2200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народу</a:t>
            </a:r>
            <a:r>
              <a:rPr lang="uk-UA" sz="2200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(ст.</a:t>
            </a:r>
            <a:r>
              <a:rPr lang="uk-UA" sz="2200" spc="-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16).</a:t>
            </a:r>
            <a:r>
              <a:rPr lang="uk-UA" sz="2200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588645" marR="586740" indent="161925" algn="just">
              <a:spcAft>
                <a:spcPts val="0"/>
              </a:spcAft>
            </a:pP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Значний</a:t>
            </a:r>
            <a:r>
              <a:rPr lang="uk-UA" sz="2200" spc="-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ризик</a:t>
            </a:r>
            <a:r>
              <a:rPr lang="uk-UA" sz="2200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для</a:t>
            </a:r>
            <a:r>
              <a:rPr lang="uk-UA" sz="2200" spc="-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здоров’я</a:t>
            </a:r>
            <a:r>
              <a:rPr lang="uk-UA" sz="2200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2200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життя</a:t>
            </a:r>
            <a:r>
              <a:rPr lang="uk-UA" sz="22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людини</a:t>
            </a:r>
            <a:r>
              <a:rPr lang="uk-UA" sz="22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становить</a:t>
            </a:r>
            <a:r>
              <a:rPr lang="uk-UA" sz="22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вживання</a:t>
            </a:r>
            <a:r>
              <a:rPr lang="uk-UA" sz="22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неякісних</a:t>
            </a:r>
            <a:r>
              <a:rPr lang="uk-UA" sz="22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22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небезпечних,</a:t>
            </a:r>
            <a:r>
              <a:rPr lang="uk-UA" sz="22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фальсифікованих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генетично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модифікованих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продуктів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харчування,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які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здатні</a:t>
            </a:r>
            <a:r>
              <a:rPr lang="uk-UA" sz="22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нанести шкоду не лише нинішньому поколінню, а й негативно вплинути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 стан здоров’я прийдешніх поколінь. </a:t>
            </a:r>
          </a:p>
          <a:p>
            <a:pPr marL="588645" marR="586740" indent="161925" algn="just">
              <a:spcAft>
                <a:spcPts val="0"/>
              </a:spcAft>
            </a:pP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 оцінками вчених, з їжею до організму надходить понад 70 % усіх забруднюючих речових. </a:t>
            </a:r>
          </a:p>
          <a:p>
            <a:pPr marL="588645" marR="586740" indent="161925" algn="just">
              <a:spcAft>
                <a:spcPts val="0"/>
              </a:spcAft>
            </a:pPr>
            <a:r>
              <a:rPr lang="uk-UA" sz="22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Безпечність</a:t>
            </a:r>
            <a:r>
              <a:rPr lang="uk-UA" sz="2200" i="1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продуктів харчування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є невід’ємною умовою забезпечення внутрішньої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екологічної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безпеки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людини.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Конституція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гарантує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кожному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право вільного доступу до інформації про якість харчових продуктів та</a:t>
            </a:r>
            <a:r>
              <a:rPr lang="uk-UA" sz="2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право на її поширення (ст. 50); держава зобов’язана захищати права споживачів,</a:t>
            </a:r>
            <a:r>
              <a:rPr lang="uk-UA" sz="2200" spc="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здійснювати</a:t>
            </a:r>
            <a:r>
              <a:rPr lang="uk-UA" sz="2200" spc="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контроль</a:t>
            </a:r>
            <a:r>
              <a:rPr lang="uk-UA" sz="2200" spc="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</a:t>
            </a:r>
            <a:r>
              <a:rPr lang="uk-UA" sz="2200" spc="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якістю</a:t>
            </a:r>
            <a:r>
              <a:rPr lang="uk-UA" sz="2200" spc="6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</a:t>
            </a:r>
            <a:r>
              <a:rPr lang="uk-UA" sz="2200" spc="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безпечністю</a:t>
            </a:r>
            <a:r>
              <a:rPr lang="uk-UA" sz="2200" spc="6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продукції</a:t>
            </a:r>
            <a:r>
              <a:rPr lang="uk-UA" sz="2200" spc="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(ст.</a:t>
            </a:r>
            <a:r>
              <a:rPr lang="uk-UA" sz="2200" spc="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42).</a:t>
            </a:r>
            <a:endParaRPr lang="ru-RU" sz="22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183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34C79D5-1268-46E4-8B50-4C8798C10532}"/>
              </a:ext>
            </a:extLst>
          </p:cNvPr>
          <p:cNvSpPr txBox="1"/>
          <p:nvPr/>
        </p:nvSpPr>
        <p:spPr>
          <a:xfrm>
            <a:off x="0" y="521706"/>
            <a:ext cx="12109142" cy="5339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spcBef>
                <a:spcPts val="50"/>
              </a:spcBef>
              <a:spcAft>
                <a:spcPts val="0"/>
              </a:spcAft>
            </a:pPr>
            <a:r>
              <a:rPr lang="uk-UA" sz="24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Право громадян на безпечність та якість харчових продуктів закріплено в уніфікованих законах України</a:t>
            </a:r>
          </a:p>
          <a:p>
            <a:pPr marL="931545" marR="587375" indent="-342900" algn="just">
              <a:spcBef>
                <a:spcPts val="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«Про безпечність та якість харчових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продуктів» в редакції від 6 вересня 2005 р., </a:t>
            </a:r>
          </a:p>
          <a:p>
            <a:pPr marL="931545" marR="587375" indent="-342900" algn="just">
              <a:spcBef>
                <a:spcPts val="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«Про дитяче харчування» від</a:t>
            </a:r>
            <a:r>
              <a:rPr lang="uk-UA" sz="24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14 вересня 2006 р.2, </a:t>
            </a:r>
          </a:p>
          <a:p>
            <a:pPr marL="931545" marR="587375" indent="-342900" algn="just">
              <a:spcBef>
                <a:spcPts val="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«Про вилучення з обігу, переробку, утилізацію, знищення або подальше використання неякісної та небезпечної продукції»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</a:t>
            </a:r>
            <a:r>
              <a:rPr lang="uk-UA" sz="2400" spc="7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14</a:t>
            </a:r>
            <a:r>
              <a:rPr lang="uk-UA" sz="2400" spc="6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січня</a:t>
            </a:r>
            <a:r>
              <a:rPr lang="uk-UA" sz="2400" spc="6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2000</a:t>
            </a:r>
            <a:r>
              <a:rPr lang="uk-UA" sz="2400" spc="6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р.,</a:t>
            </a:r>
            <a:r>
              <a:rPr lang="uk-UA" sz="2400" spc="6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931545" marR="587375" indent="-342900" algn="just">
              <a:spcBef>
                <a:spcPts val="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«Про</a:t>
            </a:r>
            <a:r>
              <a:rPr lang="uk-UA" sz="2400" spc="6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пестициди</a:t>
            </a:r>
            <a:r>
              <a:rPr lang="uk-UA" sz="2400" spc="7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400" spc="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агрохімікати»</a:t>
            </a:r>
            <a:r>
              <a:rPr lang="uk-UA" sz="2400" spc="6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</a:t>
            </a:r>
            <a:r>
              <a:rPr lang="uk-UA" sz="2400" spc="7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</a:t>
            </a:r>
            <a:r>
              <a:rPr lang="uk-UA" sz="2400" spc="6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березня</a:t>
            </a:r>
            <a:r>
              <a:rPr lang="uk-UA" sz="2400" spc="6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1995</a:t>
            </a:r>
            <a:r>
              <a:rPr lang="uk-UA" sz="2400" spc="6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р., </a:t>
            </a:r>
          </a:p>
          <a:p>
            <a:pPr marL="931545" marR="587375" indent="-342900" algn="just">
              <a:spcBef>
                <a:spcPts val="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«Про виробництво та обіг органічної сільськогосподарської продукції та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сировини» від 3 вересня 2013 р., а також у диференційованих законах,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спрямованих на забезпечення безпечності окремих категорій харчових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продуктів, </a:t>
            </a:r>
          </a:p>
          <a:p>
            <a:pPr marL="931545" marR="587375" indent="-342900" algn="just">
              <a:spcBef>
                <a:spcPts val="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«Про ветеринарну медицину» в редакції від 16 листопада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2006</a:t>
            </a:r>
            <a:r>
              <a:rPr lang="uk-UA" sz="2400" spc="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р.,</a:t>
            </a:r>
            <a:r>
              <a:rPr lang="uk-UA" sz="2400" spc="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931545" marR="587375" indent="-342900" algn="just">
              <a:spcBef>
                <a:spcPts val="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«Про</a:t>
            </a:r>
            <a:r>
              <a:rPr lang="uk-UA" sz="2400" spc="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ідентифікацію</a:t>
            </a:r>
            <a:r>
              <a:rPr lang="uk-UA" sz="2400" spc="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400" spc="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реєстрацію</a:t>
            </a:r>
            <a:r>
              <a:rPr lang="uk-UA" sz="2400" spc="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тварин»</a:t>
            </a:r>
            <a:r>
              <a:rPr lang="uk-UA" sz="2400" spc="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</a:t>
            </a:r>
            <a:r>
              <a:rPr lang="uk-UA" sz="2400" spc="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4</a:t>
            </a:r>
            <a:r>
              <a:rPr lang="uk-UA" sz="2400" spc="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червня</a:t>
            </a:r>
            <a:r>
              <a:rPr lang="uk-UA" sz="2400" spc="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2009 р.</a:t>
            </a:r>
            <a:endParaRPr lang="ru-RU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886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07F18A5-2DB7-4499-AE26-F26EFF2E5E6B}"/>
              </a:ext>
            </a:extLst>
          </p:cNvPr>
          <p:cNvSpPr txBox="1"/>
          <p:nvPr/>
        </p:nvSpPr>
        <p:spPr>
          <a:xfrm>
            <a:off x="177553" y="330068"/>
            <a:ext cx="11789546" cy="5876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45845" marR="588010" indent="-457200" algn="just">
              <a:lnSpc>
                <a:spcPct val="101000"/>
              </a:lnSpc>
              <a:spcBef>
                <a:spcPts val="23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«Про державну систему </a:t>
            </a:r>
            <a:r>
              <a:rPr lang="uk-UA" sz="28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біобезпеки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при створенні, випробуванні, транспортуванні та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використанні генетично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модифікованих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організмів»</a:t>
            </a:r>
            <a:r>
              <a:rPr lang="uk-UA" sz="2800" spc="2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31 травня 2007 р., </a:t>
            </a:r>
          </a:p>
          <a:p>
            <a:pPr marL="1045845" marR="588010" indent="-457200" algn="just">
              <a:lnSpc>
                <a:spcPct val="101000"/>
              </a:lnSpc>
              <a:spcBef>
                <a:spcPts val="23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«Про карантин рослин» від 30 червня 1993 р., </a:t>
            </a:r>
          </a:p>
          <a:p>
            <a:pPr marL="1045845" marR="588010" indent="-457200" algn="just">
              <a:lnSpc>
                <a:spcPct val="101000"/>
              </a:lnSpc>
              <a:spcBef>
                <a:spcPts val="23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«Про захист рослин» від 14 жовтня 1998 р., </a:t>
            </a:r>
          </a:p>
          <a:p>
            <a:pPr marL="1045845" marR="588010" indent="-457200" algn="just">
              <a:lnSpc>
                <a:spcPct val="101000"/>
              </a:lnSpc>
              <a:spcBef>
                <a:spcPts val="23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«Про зерно та ринок зерна в Україні»</a:t>
            </a:r>
            <a:r>
              <a:rPr lang="uk-UA" sz="28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4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липня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2002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р.,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1045845" marR="588010" indent="-457200" algn="just">
              <a:lnSpc>
                <a:spcPct val="101000"/>
              </a:lnSpc>
              <a:spcBef>
                <a:spcPts val="23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«Про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державне</a:t>
            </a:r>
            <a:r>
              <a:rPr lang="uk-UA" sz="28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регулювання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виробництва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</a:t>
            </a:r>
            <a:r>
              <a:rPr lang="uk-UA" sz="28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реалізації</a:t>
            </a:r>
            <a:r>
              <a:rPr lang="uk-UA" sz="2800" spc="-20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цукру»</a:t>
            </a:r>
            <a:r>
              <a:rPr lang="uk-UA" sz="2800" spc="17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</a:t>
            </a:r>
            <a:r>
              <a:rPr lang="uk-UA" sz="2800" spc="18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17</a:t>
            </a:r>
            <a:r>
              <a:rPr lang="uk-UA" sz="2800" spc="18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червня</a:t>
            </a:r>
            <a:r>
              <a:rPr lang="uk-UA" sz="2800" spc="18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1999</a:t>
            </a:r>
            <a:r>
              <a:rPr lang="uk-UA" sz="2800" spc="18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р.,</a:t>
            </a:r>
            <a:r>
              <a:rPr lang="uk-UA" sz="2800" spc="18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1045845" marR="588010" indent="-457200" algn="just">
              <a:lnSpc>
                <a:spcPct val="101000"/>
              </a:lnSpc>
              <a:spcBef>
                <a:spcPts val="23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«Про</a:t>
            </a:r>
            <a:r>
              <a:rPr lang="uk-UA" sz="2800" spc="18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виноград</a:t>
            </a:r>
            <a:r>
              <a:rPr lang="uk-UA" sz="2800" spc="18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18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виноградне</a:t>
            </a:r>
            <a:r>
              <a:rPr lang="uk-UA" sz="2800" spc="18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вино»</a:t>
            </a:r>
            <a:r>
              <a:rPr lang="uk-UA" sz="2800" spc="18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</a:t>
            </a:r>
            <a:r>
              <a:rPr lang="uk-UA" sz="28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16</a:t>
            </a:r>
            <a:r>
              <a:rPr lang="uk-UA" sz="28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червня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2005</a:t>
            </a:r>
            <a:r>
              <a:rPr lang="uk-UA" sz="28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р.,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1045845" marR="588010" indent="-457200" algn="just">
              <a:lnSpc>
                <a:spcPct val="101000"/>
              </a:lnSpc>
              <a:spcBef>
                <a:spcPts val="23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«Про</a:t>
            </a:r>
            <a:r>
              <a:rPr lang="uk-UA" sz="28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бджільництво»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</a:t>
            </a:r>
            <a:r>
              <a:rPr lang="uk-UA" sz="28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22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лютого</a:t>
            </a:r>
            <a:r>
              <a:rPr lang="uk-UA" sz="28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2000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р.,</a:t>
            </a:r>
            <a:r>
              <a:rPr lang="uk-UA" sz="28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1045845" marR="588010" indent="-457200" algn="just">
              <a:lnSpc>
                <a:spcPct val="101000"/>
              </a:lnSpc>
              <a:spcBef>
                <a:spcPts val="23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«Про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молоко</a:t>
            </a:r>
            <a:r>
              <a:rPr lang="uk-UA" sz="28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молочні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продукти»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24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червня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2004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р.,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1045845" marR="588010" indent="-457200" algn="just">
              <a:lnSpc>
                <a:spcPct val="101000"/>
              </a:lnSpc>
              <a:spcBef>
                <a:spcPts val="23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«Про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рибу,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інші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водні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живі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ресурси</a:t>
            </a:r>
            <a:r>
              <a:rPr lang="uk-UA" sz="2800" spc="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харчову</a:t>
            </a:r>
            <a:r>
              <a:rPr lang="uk-UA" sz="28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продукцію</a:t>
            </a:r>
            <a:r>
              <a:rPr lang="uk-UA" sz="28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</a:t>
            </a:r>
            <a:r>
              <a:rPr lang="uk-UA" sz="28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них»</a:t>
            </a:r>
            <a:r>
              <a:rPr lang="uk-UA" sz="28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</a:t>
            </a:r>
            <a:r>
              <a:rPr lang="uk-UA" sz="2800" spc="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6</a:t>
            </a:r>
            <a:r>
              <a:rPr lang="uk-UA" sz="28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лютого</a:t>
            </a:r>
            <a:r>
              <a:rPr lang="uk-UA" sz="28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2003</a:t>
            </a:r>
            <a:r>
              <a:rPr lang="uk-UA" sz="28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р.</a:t>
            </a:r>
            <a:r>
              <a:rPr lang="uk-UA" sz="28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ін.</a:t>
            </a:r>
            <a:endParaRPr lang="ru-RU" sz="2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049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6A1C9DB-C86C-40D0-B7E4-726A684F3864}"/>
              </a:ext>
            </a:extLst>
          </p:cNvPr>
          <p:cNvSpPr txBox="1"/>
          <p:nvPr/>
        </p:nvSpPr>
        <p:spPr>
          <a:xfrm>
            <a:off x="-310718" y="337001"/>
            <a:ext cx="12597413" cy="56782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lnSpc>
                <a:spcPct val="101000"/>
              </a:lnSpc>
              <a:spcBef>
                <a:spcPts val="55"/>
              </a:spcBef>
              <a:spcAft>
                <a:spcPts val="0"/>
              </a:spcAft>
            </a:pPr>
            <a:r>
              <a:rPr lang="uk-UA" sz="36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Відповідно</a:t>
            </a:r>
            <a:r>
              <a:rPr lang="uk-UA" sz="3600" b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</a:t>
            </a:r>
            <a:r>
              <a:rPr lang="uk-UA" sz="3600" b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Закону</a:t>
            </a:r>
            <a:r>
              <a:rPr lang="uk-UA" sz="3600" b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</a:t>
            </a:r>
            <a:r>
              <a:rPr lang="uk-UA" sz="3600" b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«Про</a:t>
            </a:r>
            <a:r>
              <a:rPr lang="uk-UA" sz="3600" b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безпечність та</a:t>
            </a:r>
            <a:r>
              <a:rPr lang="uk-UA" sz="3600" b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якість харчових</a:t>
            </a:r>
            <a:r>
              <a:rPr lang="uk-UA" sz="3600" b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продуктів» </a:t>
            </a:r>
            <a:r>
              <a:rPr lang="uk-UA" sz="3600" b="1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харчовий продукт (їжа) </a:t>
            </a: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— це будь-яка речовина або продукт</a:t>
            </a:r>
            <a:r>
              <a:rPr lang="uk-UA" sz="3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(сирий, включаючи сільськогосподарську продукцію, необроблений, </a:t>
            </a:r>
            <a:r>
              <a:rPr lang="uk-UA" sz="36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напівоброблений</a:t>
            </a:r>
            <a:r>
              <a:rPr lang="uk-UA" sz="36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або</a:t>
            </a:r>
            <a:r>
              <a:rPr lang="uk-UA" sz="36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оброблений),</a:t>
            </a:r>
            <a:r>
              <a:rPr lang="uk-UA" sz="36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призначений</a:t>
            </a:r>
            <a:r>
              <a:rPr lang="uk-UA" sz="36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для</a:t>
            </a:r>
            <a:r>
              <a:rPr lang="uk-UA" sz="36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споживання</a:t>
            </a:r>
            <a:r>
              <a:rPr lang="uk-UA" sz="36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людиною.</a:t>
            </a:r>
            <a:r>
              <a:rPr lang="uk-UA" sz="36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588645" marR="587375" indent="161925" algn="just">
              <a:lnSpc>
                <a:spcPct val="101000"/>
              </a:lnSpc>
              <a:spcBef>
                <a:spcPts val="55"/>
              </a:spcBef>
              <a:spcAft>
                <a:spcPts val="0"/>
              </a:spcAft>
            </a:pPr>
            <a:endParaRPr lang="uk-UA" sz="3600" spc="-210" dirty="0">
              <a:solidFill>
                <a:srgbClr val="231F2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588645" marR="587375" indent="161925" algn="just">
              <a:lnSpc>
                <a:spcPct val="101000"/>
              </a:lnSpc>
              <a:spcBef>
                <a:spcPts val="55"/>
              </a:spcBef>
              <a:spcAft>
                <a:spcPts val="0"/>
              </a:spcAft>
            </a:pP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 метою забезпечення внутрішньої екологічної безпеки громадян харчові</a:t>
            </a:r>
            <a:r>
              <a:rPr lang="uk-UA" sz="3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продукти</a:t>
            </a:r>
            <a:r>
              <a:rPr lang="uk-UA" sz="3600" spc="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повинні</a:t>
            </a:r>
            <a:r>
              <a:rPr lang="uk-UA" sz="3600" spc="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відповідати</a:t>
            </a:r>
            <a:r>
              <a:rPr lang="uk-UA" sz="36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критеріям</a:t>
            </a:r>
            <a:r>
              <a:rPr lang="uk-UA" sz="3600" spc="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безпечності.</a:t>
            </a:r>
            <a:endParaRPr lang="ru-RU" sz="36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701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76C2F0E-CA69-451B-86CD-44490669D225}"/>
              </a:ext>
            </a:extLst>
          </p:cNvPr>
          <p:cNvSpPr txBox="1"/>
          <p:nvPr/>
        </p:nvSpPr>
        <p:spPr>
          <a:xfrm>
            <a:off x="-213064" y="283297"/>
            <a:ext cx="12579658" cy="57225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lnSpc>
                <a:spcPct val="101000"/>
              </a:lnSpc>
              <a:spcBef>
                <a:spcPts val="40"/>
              </a:spcBef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Законодавчими приписами </a:t>
            </a:r>
            <a:r>
              <a:rPr lang="uk-UA" sz="28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безпечність харчового продукту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визначається як стан харчового продукту, що є результатом діяльності з виробництва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обігу,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яка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здійснюється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дотриманням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вимог,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встановлених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санітарними заходами та/або технічними регламентами, та забезпечує впевненість у тому, що харчовий продукт не завдає шкоди здоров’ю людини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(споживача), якщо він спожитий за призначенням. </a:t>
            </a:r>
          </a:p>
          <a:p>
            <a:pPr marL="588645" marR="587375" indent="161925" algn="just">
              <a:lnSpc>
                <a:spcPct val="101000"/>
              </a:lnSpc>
              <a:spcBef>
                <a:spcPts val="40"/>
              </a:spcBef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 поняття «безпечність харчового продукту» необхідно відрізняти таке поняття як «якість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харчового продукту». </a:t>
            </a:r>
          </a:p>
          <a:p>
            <a:pPr marL="588645" marR="587375" indent="161925" algn="just">
              <a:lnSpc>
                <a:spcPct val="101000"/>
              </a:lnSpc>
              <a:spcBef>
                <a:spcPts val="40"/>
              </a:spcBef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Згідно зі ст. 1 згаданого </a:t>
            </a:r>
            <a:r>
              <a:rPr lang="uk-UA" sz="28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Закону </a:t>
            </a:r>
            <a:r>
              <a:rPr lang="uk-UA" sz="2800" b="1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якість харчового</a:t>
            </a:r>
            <a:r>
              <a:rPr lang="uk-UA" sz="2800" b="1" i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b="1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продукту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— це ступінь досконалості властивостей та характерних рис харчового продукту, які здатні задовольнити потреби (вимоги) та побажання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тих,</a:t>
            </a:r>
            <a:r>
              <a:rPr lang="uk-UA" sz="28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хто</a:t>
            </a:r>
            <a:r>
              <a:rPr lang="uk-UA" sz="28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споживає</a:t>
            </a:r>
            <a:r>
              <a:rPr lang="uk-UA" sz="28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або</a:t>
            </a:r>
            <a:r>
              <a:rPr lang="uk-UA" sz="28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використовує</a:t>
            </a:r>
            <a:r>
              <a:rPr lang="uk-UA" sz="28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цей</a:t>
            </a:r>
            <a:r>
              <a:rPr lang="uk-UA" sz="28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харчовий</a:t>
            </a:r>
            <a:r>
              <a:rPr lang="uk-UA" sz="28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продукт.</a:t>
            </a:r>
            <a:endParaRPr lang="ru-RU" sz="2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63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D4B263C-9595-4AD9-A613-D1E1BA2DECD2}"/>
              </a:ext>
            </a:extLst>
          </p:cNvPr>
          <p:cNvSpPr txBox="1"/>
          <p:nvPr/>
        </p:nvSpPr>
        <p:spPr>
          <a:xfrm>
            <a:off x="337351" y="291924"/>
            <a:ext cx="11194742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 метою захисту життя і здоров’я населення від шкідливих факторів,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які можуть бути присутніми у харчових продуктах, держава забезпечує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безпечність та якість харчових продуктів шляхом законодавчого закріплення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обов’язкових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параметрів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безпечності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для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харчових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продуктів,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мінімальних специфікацій якості харчових продуктів у технічних регламентах, стандартів для харчових продуктів з метою їх ідентифікації, санітарних заходів і ветеринарно-санітарних вимог для </a:t>
            </a:r>
            <a:r>
              <a:rPr lang="uk-UA" sz="26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потужностей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(об’єктів)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осіб,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які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зайняті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процесі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виробництва,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продажу,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зберігання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харчових продуктів. </a:t>
            </a:r>
          </a:p>
          <a:p>
            <a:pPr algn="just"/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Уповноважені державні органи забезпечують інформування та підвищення обізнаності виробників, продавців і споживачів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стосовно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безпечності харчових продуктів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 належної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виробничої</a:t>
            </a:r>
            <a:r>
              <a:rPr lang="uk-UA" sz="2600" spc="19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практики, встановлюють вимоги щодо знань та умінь відповідального персоналу</a:t>
            </a:r>
            <a:r>
              <a:rPr lang="uk-UA" sz="2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виробників, продавців, а також вимоги щодо стану здоров’я відповідального</a:t>
            </a:r>
            <a:r>
              <a:rPr lang="uk-UA" sz="26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персоналу</a:t>
            </a:r>
            <a:r>
              <a:rPr lang="uk-UA" sz="26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виробників,</a:t>
            </a:r>
            <a:r>
              <a:rPr lang="uk-UA" sz="26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продавців.</a:t>
            </a:r>
            <a:r>
              <a:rPr lang="uk-UA" sz="26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7386811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3183</Words>
  <Application>Microsoft Office PowerPoint</Application>
  <PresentationFormat>Широкий екран</PresentationFormat>
  <Paragraphs>137</Paragraphs>
  <Slides>30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30</vt:i4>
      </vt:variant>
    </vt:vector>
  </HeadingPairs>
  <TitlesOfParts>
    <vt:vector size="39" baseType="lpstr">
      <vt:lpstr>Arial</vt:lpstr>
      <vt:lpstr>Calibri</vt:lpstr>
      <vt:lpstr>Calibri Light</vt:lpstr>
      <vt:lpstr>Cambria</vt:lpstr>
      <vt:lpstr>Lucida Sans Unicode</vt:lpstr>
      <vt:lpstr>PetersburgC</vt:lpstr>
      <vt:lpstr>Times New Roman</vt:lpstr>
      <vt:lpstr>Wingdings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Lenovo</dc:creator>
  <cp:lastModifiedBy>Lenovo</cp:lastModifiedBy>
  <cp:revision>14</cp:revision>
  <dcterms:created xsi:type="dcterms:W3CDTF">2022-09-15T12:49:48Z</dcterms:created>
  <dcterms:modified xsi:type="dcterms:W3CDTF">2022-09-19T06:39:44Z</dcterms:modified>
</cp:coreProperties>
</file>