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84" r:id="rId4"/>
    <p:sldId id="257" r:id="rId5"/>
    <p:sldId id="271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72" r:id="rId15"/>
    <p:sldId id="267" r:id="rId16"/>
    <p:sldId id="273" r:id="rId17"/>
    <p:sldId id="268" r:id="rId18"/>
    <p:sldId id="269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83816-AB18-43F9-BC88-12F6972A9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E0C87B5-7DB0-41A5-AA6E-39966014D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FF6B390-4530-4FAA-95D7-91E8B103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EAA171-2AC3-48D4-B6F5-AD22070F4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1868CC8-22A4-4704-9FAC-EA065908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0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830A6-C02B-44CB-A5F1-DF81BD9E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D21CBA4-1670-4E1E-B078-CE132A63C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25DFC18-65BF-4468-A4C1-56529C5C6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AFB4476-BE03-419C-92C3-DF94E93E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69CF58C-C88C-40F4-A26D-5571AE54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88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71A0248D-BA4B-4690-8274-C09B60D7E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BF5B524-4353-4155-99C7-E5B2753B2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5F2193-AE76-45E5-88DF-A12AAA75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AA15C65-68B2-439E-A0D6-37F681D2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6DBD3A6-5804-4E13-AB2C-4D7143B3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43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E4135-497C-4D98-B9BF-EEA661E2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99AE43-2810-4F83-8444-5B6ECDECA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89A020-EAAD-4C51-A01E-08CFC1BA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BEFE092-BF96-436E-BDA6-3983620F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FEB5DDD-BEB9-4707-9EAD-801A3B9C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49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A20BDC-17CA-4857-A660-3F8773344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FF9F68A-95FE-481F-83A6-F44AF3AF3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EC63386-B6D2-4838-85CE-65D1A2DA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AB45F43-077A-4FCC-BD0C-AEC8886A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A208706-77A1-4086-8833-4DC3532F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84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92551-6BA4-4382-8C26-EC0B7071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EB24DD-6B30-4675-9B18-C07528F71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92FF6A6-2A04-41F4-A00E-5AACCD7AA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9A003B8-C1E6-4E4C-90BE-3FCDD5B1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77AF2CE-B65C-4BFF-92D2-78EEB39D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233C026-8237-42F3-B431-DA7ABFD7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6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B67587-87DD-4497-8574-255D64FB3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F6DCF88-3E60-43E7-9316-E935A407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D8E37D8-0837-4833-8636-26C7B1B6B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88CC97C-8C53-459D-9B76-049C01C2F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AB94DAD-E2F4-4D10-89BB-9CFC991DA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3A9CEFD-8CFE-4CEF-AAE6-B99631B6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CD78A45-01B4-4E15-A30F-F8C57F34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B1D6E7B-56F1-4958-B33A-6429767C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4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B5D5B-FC33-4F36-9625-BC00BC2D6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D7FFCD44-D3E0-4716-B21D-06654D95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1B37FB7-A233-4713-B1E9-4BFF90E6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B1602CD-5EC0-43CD-BDA3-8148A3D7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DF76807-0203-47B0-98F0-A3C3CF8A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5DE59A5-C0A8-4083-866E-4CFD0A4B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5240519-7A7B-4306-9D28-148952AC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6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8F52E-1774-479A-928E-34784DAE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A8231E-E55E-4303-9174-5ECB6C5AD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47C77FA-CD04-4C4A-BFA4-66E6D2A62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FD738B9-A9DC-4571-BFC2-960FABE3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3BE6D01-1C04-4746-A1D5-A43D5399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FB25056-0847-48F9-A532-E3D4EA23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8C735-5369-419F-B280-8B59C9CF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6955DD51-0CD5-4BF8-BF75-A19811F97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695CF30-483E-429B-8E71-B1FBB2096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DB6DA0F-C01C-4017-A0B1-523CD446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1ED49B3-80A6-4E79-9F4C-7BB6EC62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EDDDEB0-23F3-4CB3-9362-B5709E13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E2E0DC1-E6F2-49FA-980A-EE46F286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796659A-3274-4610-975D-079068929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FE101BD-F7B4-4CFB-B259-841C35FA5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1C5D-54C9-422B-BF4E-93C87732A14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75C19A6-4A3C-4F52-9E15-E71259620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254E696-4474-4954-A1BF-1091B70D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5CC3-8BEA-414C-866C-C8FCF421A2D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7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8B7F18-6CEC-45C3-B9F0-60DED4E77270}"/>
              </a:ext>
            </a:extLst>
          </p:cNvPr>
          <p:cNvSpPr txBox="1"/>
          <p:nvPr/>
        </p:nvSpPr>
        <p:spPr>
          <a:xfrm>
            <a:off x="603682" y="1126114"/>
            <a:ext cx="107863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продуктів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тваринництва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30330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BF7EA-A7D0-493F-8966-5BF2E3C8D764}"/>
              </a:ext>
            </a:extLst>
          </p:cNvPr>
          <p:cNvSpPr txBox="1"/>
          <p:nvPr/>
        </p:nvSpPr>
        <p:spPr>
          <a:xfrm>
            <a:off x="479393" y="248574"/>
            <a:ext cx="1143443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езпека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свійської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птиці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токсичної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канцероген­ної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мутагенної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алергенної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іншої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несприятливої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організму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люди­ни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споживанні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загальноприйнятих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кількос­тях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межі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встановлюються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Міністерством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охорони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здоров´я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Укра­їни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Партія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будь-яка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суб´єкта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господарювання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категорії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(не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одного вагона),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упакова­них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однорідну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тару,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одночасно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доставляється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одним видом транс­порту і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супроводжується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одним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ветеринарним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документом. </a:t>
            </a:r>
          </a:p>
          <a:p>
            <a:pPr algn="just"/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одному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вагоні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допускається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наявність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категорії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але не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 дат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сортування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Яйцепродукти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переробки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(меланж,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бі­лок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жовток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порошок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7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FA07F2-443B-47CF-B8D1-BE539ECE4432}"/>
              </a:ext>
            </a:extLst>
          </p:cNvPr>
          <p:cNvSpPr txBox="1"/>
          <p:nvPr/>
        </p:nvSpPr>
        <p:spPr>
          <a:xfrm>
            <a:off x="213064" y="239697"/>
            <a:ext cx="11700769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цілей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доброякісні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курей, цеса­рок,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перепілок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індиків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качок та гусей.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Реалізація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свійської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птиці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ринках, за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прямими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зв´язками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вільному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продажі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заго­тівля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качиних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гусячих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дозволяються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про­ведення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ветеринарно-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санітарної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експертизи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етеринарно-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санітарній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експертизі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підлягає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вся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відібраних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зовніш­ній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огляд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маси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овоскопія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шля­хом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просвічування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овоскопом).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сумнівних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результатах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розбивають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досліджують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вміст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98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43F706-7762-4717-84A6-E70731E62710}"/>
              </a:ext>
            </a:extLst>
          </p:cNvPr>
          <p:cNvSpPr txBox="1"/>
          <p:nvPr/>
        </p:nvSpPr>
        <p:spPr>
          <a:xfrm>
            <a:off x="319596" y="213064"/>
            <a:ext cx="11611992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Харчові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промислового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сортують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пізніше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доби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знесення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заготовляються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суб´єктами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господа­рювання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доставляються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пункту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сортування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доби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сор­туються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пізніше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через 2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доби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столові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допуска­ються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птиці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механічних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пошкоджень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з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висотою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повітряної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камери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 мм (для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курячих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з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щільним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просвітлю­ється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білком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щільним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малопомітним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займає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центральне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поло­ження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трохи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рухомим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жовтком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з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незакінченим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терміном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збері­гання</a:t>
            </a:r>
            <a:r>
              <a:rPr lang="ru-RU" sz="3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5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53CC48-BE67-41D2-A9ED-2F78F7B33D83}"/>
              </a:ext>
            </a:extLst>
          </p:cNvPr>
          <p:cNvSpPr txBox="1"/>
          <p:nvPr/>
        </p:nvSpPr>
        <p:spPr>
          <a:xfrm>
            <a:off x="312198" y="208015"/>
            <a:ext cx="1156760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Найпоширенішим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продуктом 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роздрібній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торгівлі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курей.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Курячі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термінів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зберігання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поділя­ють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дієтичні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столові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дієтичних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відносять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термін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збері­гання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перевищує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діб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враховуючи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дня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знесення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темпе­ратурі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вище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+20 °С і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нижче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 °С.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столових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відносять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тер­мін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зберігання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перевищує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діб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враховуючи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дня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знесення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температурі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вище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+20 °С, 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зберігались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холо­дильниках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120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діб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температурі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 до -2 °С і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віднос­ній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вологості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85—88%.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184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FBD1DA-E192-4206-A24D-881C6CE52908}"/>
              </a:ext>
            </a:extLst>
          </p:cNvPr>
          <p:cNvSpPr txBox="1"/>
          <p:nvPr/>
        </p:nvSpPr>
        <p:spPr>
          <a:xfrm>
            <a:off x="523784" y="328837"/>
            <a:ext cx="1133678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Дієтичні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маркуються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червоною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столо­ві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синьою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фарбою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яка дозволена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Міністерством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охорони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здоров´я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Яйця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маркують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штампом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круглої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діаметром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12 мм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овальної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розміром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15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x10 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мм. </a:t>
            </a:r>
          </a:p>
          <a:p>
            <a:pPr algn="just"/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штампі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дієтичних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по­значають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категорію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дату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сортування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(число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місяць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а для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столо­вих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категорію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Висота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цифр на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штампі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сортування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мм, а цифр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категорії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5 мм. </a:t>
            </a:r>
          </a:p>
          <a:p>
            <a:pPr algn="just"/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Категорії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дієтичних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столових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познача­ють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добірна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«Д», перша — «1», друга — «2».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007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FB65FB-3B97-4DD2-9DC6-CC6E6C485309}"/>
              </a:ext>
            </a:extLst>
          </p:cNvPr>
          <p:cNvSpPr txBox="1"/>
          <p:nvPr/>
        </p:nvSpPr>
        <p:spPr>
          <a:xfrm>
            <a:off x="754601" y="248575"/>
            <a:ext cx="11097087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Правове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шовківництва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Однією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підгалузей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шовківництво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яке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включає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коконів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тутового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шовкопряду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повнішого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забезпечен­ня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переробної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промисловості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шовкосировиною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 метою «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реанімування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тваринницької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прийнято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поста­нову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Кабінету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ко­конів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тутового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шовкопряду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1992—1995 роках»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березня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1992 р. № 105.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7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F85678-4669-43BD-A720-835E05B4291F}"/>
              </a:ext>
            </a:extLst>
          </p:cNvPr>
          <p:cNvSpPr txBox="1"/>
          <p:nvPr/>
        </p:nvSpPr>
        <p:spPr>
          <a:xfrm>
            <a:off x="550416" y="343478"/>
            <a:ext cx="1075973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передбачено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здійснити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цілий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ряд </a:t>
            </a:r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заходів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ефективності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шовківництва</a:t>
            </a:r>
            <a:r>
              <a:rPr lang="ru-RU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вжити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заходів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зміцнення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кормової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ба­зи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шовківництва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відновлення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малопродуктивних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плантацій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шовкови­ці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поліпшення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догляду за ними;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організувати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спеціалізованих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шов­ківницьких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господарствах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вирощування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необхідної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садивного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матеріалу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шовковиці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установити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контроль за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списанням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насаджень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шовковиці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не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допускати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самовільного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викорчовування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кожної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областей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доведено план поставки 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державні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ресурси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коконів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тутового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шовкопряду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200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C2BD93-8B6F-441B-B660-9F6DAB02B89C}"/>
              </a:ext>
            </a:extLst>
          </p:cNvPr>
          <p:cNvSpPr txBox="1"/>
          <p:nvPr/>
        </p:nvSpPr>
        <p:spPr>
          <a:xfrm>
            <a:off x="435006" y="467258"/>
            <a:ext cx="11327907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 метою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матеріальної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заінтересованості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шовківниць­ких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прийнято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Порядок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держав­ного бюджету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спрямовуються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фінансової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підтримки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шовківництва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затверджений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наказом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Міністер­ства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аграрної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22 липня 2005 р. № 334. </a:t>
            </a:r>
          </a:p>
          <a:p>
            <a:pPr algn="just"/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Відповід­но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Порядку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бюджетні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асигнування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передбачено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спрямову­вати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шовкопідприємствам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часткового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відшкодування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витрат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всього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комплексу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технологічних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робіт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заготівлі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коконів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грени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тутового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шовкопряду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придбання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технічних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засобів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5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FB58C4-0910-41E8-A6C0-570CC8F3FAF3}"/>
              </a:ext>
            </a:extLst>
          </p:cNvPr>
          <p:cNvSpPr txBox="1"/>
          <p:nvPr/>
        </p:nvSpPr>
        <p:spPr>
          <a:xfrm>
            <a:off x="914399" y="181957"/>
            <a:ext cx="1078636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Часткове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відшкодування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витрат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плану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викорис­тання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бюджетних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затвердженого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шовкопідприємствами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пого­дженого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Мінагрополітики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передбачено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здійснювати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межах: </a:t>
            </a:r>
          </a:p>
          <a:p>
            <a:pPr marL="514350" indent="-514350" algn="just">
              <a:buAutoNum type="arabicParenR"/>
            </a:pP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50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гривень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1 кг на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заготівлю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коконів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тутового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шовкопряду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14350" indent="-514350" algn="just">
              <a:buAutoNum type="arabicParenR"/>
            </a:pP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1800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гривень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1 кг на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грени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тутового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шовкопряду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99063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35690-B2B6-4737-9780-AC2DCD700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dirty="0"/>
              <a:t>ДЯКУЮ ЗА УВАГУ!</a:t>
            </a:r>
            <a:endParaRPr lang="ru-RU" sz="44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FC788DB-28D7-4DA0-8290-980450640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762EBE-CB7C-4043-A9F9-0DB788570ACB}"/>
              </a:ext>
            </a:extLst>
          </p:cNvPr>
          <p:cNvSpPr txBox="1"/>
          <p:nvPr/>
        </p:nvSpPr>
        <p:spPr>
          <a:xfrm>
            <a:off x="727968" y="1230855"/>
            <a:ext cx="1061769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хутрової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шкіряної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заготівлі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приймання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зберігання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транспортування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свійської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птиці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шовківництва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73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C5F6DD-2840-436B-8A30-CFEE3EC9D73A}"/>
              </a:ext>
            </a:extLst>
          </p:cNvPr>
          <p:cNvSpPr txBox="1"/>
          <p:nvPr/>
        </p:nvSpPr>
        <p:spPr>
          <a:xfrm>
            <a:off x="-257451" y="700219"/>
            <a:ext cx="12277816" cy="4588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algn="ctr">
              <a:spcAft>
                <a:spcPts val="0"/>
              </a:spcAft>
            </a:pPr>
            <a:r>
              <a:rPr lang="uk-UA" sz="2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ЛІТЕРАТУРА</a:t>
            </a:r>
          </a:p>
          <a:p>
            <a:pPr marL="931545" marR="58674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Бугера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С. І. Якість сільськогосподарської</a:t>
            </a:r>
            <a:r>
              <a:rPr lang="uk-UA" sz="28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продукції: правове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 :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монографія</a:t>
            </a:r>
            <a:r>
              <a:rPr lang="uk-UA" sz="2800" spc="4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К.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Бізнесполіграф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2012.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424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endParaRPr lang="ru-RU" sz="4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931545" marR="58674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Бугера</a:t>
            </a:r>
            <a:r>
              <a:rPr lang="uk-UA" sz="28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Юридична</a:t>
            </a:r>
            <a:r>
              <a:rPr lang="uk-UA" sz="2800" spc="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відповідальність</a:t>
            </a:r>
            <a:r>
              <a:rPr lang="uk-UA" sz="2800" spc="1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8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2800" spc="1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законодавства,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регулює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якість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сільськогосподарської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2800" spc="7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</a:t>
            </a:r>
            <a:r>
              <a:rPr lang="uk-UA" sz="28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r>
              <a:rPr lang="uk-UA" sz="2800" spc="7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2012.</a:t>
            </a:r>
            <a:r>
              <a:rPr lang="uk-UA" sz="28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r>
              <a:rPr lang="uk-UA" sz="28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425—430.</a:t>
            </a:r>
          </a:p>
          <a:p>
            <a:pPr marL="931545" marR="58674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Коваленко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Т.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О.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Правові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аспекти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державного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контролю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нагляду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забезпечення</a:t>
            </a:r>
            <a:r>
              <a:rPr lang="uk-UA" sz="2800" spc="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якості</a:t>
            </a:r>
            <a:r>
              <a:rPr lang="uk-UA" sz="28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безпечності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800" spc="2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харчування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2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предметів</a:t>
            </a:r>
            <a:r>
              <a:rPr lang="uk-UA" sz="2800" spc="2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побуту</a:t>
            </a:r>
            <a:r>
              <a:rPr lang="uk-UA" sz="2800" spc="28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навч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uk-UA" sz="2800" spc="3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посіб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uk-UA" sz="2800" spc="3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К.: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Правова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єдність,</a:t>
            </a:r>
            <a:r>
              <a:rPr lang="uk-UA" sz="2800" spc="-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2012.</a:t>
            </a:r>
            <a:r>
              <a:rPr lang="uk-UA" sz="28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С.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652—709.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102995" indent="-514350" algn="just">
              <a:lnSpc>
                <a:spcPts val="1080"/>
              </a:lnSpc>
              <a:buFont typeface="+mj-lt"/>
              <a:buAutoNum type="arabicPeriod"/>
            </a:pPr>
            <a:endParaRPr lang="ru-RU" sz="2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2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DA0B27-B1E9-4240-8C4F-E799BC5998DD}"/>
              </a:ext>
            </a:extLst>
          </p:cNvPr>
          <p:cNvSpPr txBox="1"/>
          <p:nvPr/>
        </p:nvSpPr>
        <p:spPr>
          <a:xfrm>
            <a:off x="559293" y="399495"/>
            <a:ext cx="1107933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Правове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хутрової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шкіряної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endParaRPr lang="ru-RU" sz="3600" b="1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Дедалі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більшої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ринкової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привабливості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і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поширення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з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кож­ним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роком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набуває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продукція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утримання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хутрових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тварин. </a:t>
            </a:r>
          </a:p>
          <a:p>
            <a:pPr algn="just"/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Норматив­ні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вимоги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до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утримання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таких тварин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визначають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Методичні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рекомен­дації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з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утримання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хутрових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тварин,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затверджені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наказом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Міністерства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аграрної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політики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України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від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20 червня 2008 р. № 379. </a:t>
            </a:r>
          </a:p>
        </p:txBody>
      </p:sp>
    </p:spTree>
    <p:extLst>
      <p:ext uri="{BB962C8B-B14F-4D97-AF65-F5344CB8AC3E}">
        <p14:creationId xmlns:p14="http://schemas.microsoft.com/office/powerpoint/2010/main" val="25634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6D03E7-C7AE-4D52-8689-68728024283E}"/>
              </a:ext>
            </a:extLst>
          </p:cNvPr>
          <p:cNvSpPr txBox="1"/>
          <p:nvPr/>
        </p:nvSpPr>
        <p:spPr>
          <a:xfrm>
            <a:off x="665825" y="453592"/>
            <a:ext cx="1079524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Зазначені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реко­мендації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містять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насамперед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загальні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біологічні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характеристики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хут­рових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утримують­ся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фермі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зберігають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характеристики диких тварин. </a:t>
            </a:r>
          </a:p>
          <a:p>
            <a:pPr algn="just"/>
            <a:endParaRPr lang="ru-RU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 таких тварин належать: 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норка,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тхір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чорний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руда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лисиця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песець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єнотовидний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соба­ка,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нутрія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шиншила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85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7C2AF1-A24B-4F29-8A51-8DEA4937C0BC}"/>
              </a:ext>
            </a:extLst>
          </p:cNvPr>
          <p:cNvSpPr txBox="1"/>
          <p:nvPr/>
        </p:nvSpPr>
        <p:spPr>
          <a:xfrm>
            <a:off x="399495" y="381740"/>
            <a:ext cx="1129239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хутровими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тваринами повинна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доглядати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достатня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персоналу з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відповідними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знаннями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хутрових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утри­муються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технології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розведення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забою,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використовуються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Зокре­ма</a:t>
            </a:r>
            <a:r>
              <a:rPr lang="ru-RU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доглядач</a:t>
            </a:r>
            <a:r>
              <a:rPr lang="ru-RU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повинен </a:t>
            </a:r>
            <a:r>
              <a:rPr lang="ru-RU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уміти</a:t>
            </a:r>
            <a:r>
              <a:rPr lang="ru-RU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розпізнавати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стан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здоров´я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розумі­ти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значні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поведінці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оцінювати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придатність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загального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середо­вища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здоров´я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благополуччя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хутрових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7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95141-C377-42ED-B2A5-F2D61FAC81FE}"/>
              </a:ext>
            </a:extLst>
          </p:cNvPr>
          <p:cNvSpPr txBox="1"/>
          <p:nvPr/>
        </p:nvSpPr>
        <p:spPr>
          <a:xfrm>
            <a:off x="514905" y="292964"/>
            <a:ext cx="11398928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побудові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нових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огорож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житла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обладнання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модифі­кації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існуючих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дотримуватися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норм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здоров´я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благо­получчя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при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клітковому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утриманні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Необхідний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простір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розраховується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потреб конкретного ви­ду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навколишнього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середовища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віку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живої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маси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біоло­гічних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потреб тварин,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враховуючи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розмір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Слід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уникати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нестачі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простору (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перевантаження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призводять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поведінкових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порушень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Технологічні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кожного виду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містяться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додатках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1—6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Методичних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рекомендацій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утриман­ня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тварин. </a:t>
            </a:r>
          </a:p>
          <a:p>
            <a:pPr algn="just"/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 метою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дотримання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Закон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захист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жорстокого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поводження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визначено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забою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хутрових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(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додаток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Методичних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рекомендацій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диферен­ційовані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виду тварин.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4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77BCCA-5193-40EB-A6E1-230FBD3B9F47}"/>
              </a:ext>
            </a:extLst>
          </p:cNvPr>
          <p:cNvSpPr txBox="1"/>
          <p:nvPr/>
        </p:nvSpPr>
        <p:spPr>
          <a:xfrm>
            <a:off x="674703" y="248575"/>
            <a:ext cx="11265763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Вимоги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до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хутрової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і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шкіряної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продукції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містить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Інструкція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з по­рядку ветеринарного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клеймування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шкіряної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та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хутрової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сировини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за­тверджена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наказом Головного державного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інспектора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ветеринарної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ме­дицини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України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від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3 липня 2001 р. № 52,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зареєстрована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в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Міністерстві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юстиції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України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3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жовтня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2001 р. за № 855/6046. </a:t>
            </a:r>
          </a:p>
          <a:p>
            <a:pPr algn="just"/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Загальною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вимогою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є те,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що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суб´єкт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господарювання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реалізовує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лише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ту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шкіряну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та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хутро­ву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сировину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яка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пройшла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ветеринарно-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санітарну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оцінку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заклеймова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 на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спеціалістами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державної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служби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ветеринарної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медицини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з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оформ­ленням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відповідних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документів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(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ветеринарні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свідоцтва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довідки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тощо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),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які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передбачені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Правилами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видачі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ветеринарних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документів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на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ванта­жі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що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підлягають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обов´язковому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ветеринарному контролю,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затвердже­ними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наказом Головного державного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інспектора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ветеринарної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медици­ни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України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від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7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серпня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1997 р. № 27,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зареєстрованими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в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Міністерстві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юстиції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України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від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20 </a:t>
            </a:r>
            <a:r>
              <a:rPr lang="ru-RU" sz="26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серпня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1997 р. за № 326/2130.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70335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22AAF8-4D22-4F39-8D87-8C0B3B1DC1F8}"/>
              </a:ext>
            </a:extLst>
          </p:cNvPr>
          <p:cNvSpPr txBox="1"/>
          <p:nvPr/>
        </p:nvSpPr>
        <p:spPr>
          <a:xfrm>
            <a:off x="310718" y="366100"/>
            <a:ext cx="11754035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заготівлі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приймання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зберігання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транспортування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свійської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птиці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Ветеринарно-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санітарні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заготівлі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прий­манні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зберіганні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транспортуванні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свійської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пти­ці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ветеринарно-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санітарні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норми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безпеки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порядок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прове­дення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ветеринарно-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санітарної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експертизи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лабораторних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досліджень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підлягає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промисловій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переробці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знезараженню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встановлюють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Правила ветеринарно-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санітарної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екс­пертизи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яєць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свійської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птиці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затверджені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наказом Головного держав­ного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інспектора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ветеринарної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медицини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вересня 2001 р. № 70,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зареєстрована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Міністерстві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юстиції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27 вересня 2001 р. за № 850/6041.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78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1537</Words>
  <Application>Microsoft Office PowerPoint</Application>
  <PresentationFormat>Широкий екран</PresentationFormat>
  <Paragraphs>62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Tahoma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4</cp:revision>
  <dcterms:created xsi:type="dcterms:W3CDTF">2022-09-20T17:18:54Z</dcterms:created>
  <dcterms:modified xsi:type="dcterms:W3CDTF">2022-09-20T17:42:40Z</dcterms:modified>
</cp:coreProperties>
</file>