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ru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91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9FD5769-9270-4DC1-83CF-8858F7B3BE3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0E145A65-C82C-484C-A055-DD50ECC644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ru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7683406-086F-4866-ADFD-6B2FDB85CF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3ED8E-6936-41B1-99B8-85E435F04E93}" type="datetimeFigureOut">
              <a:rPr lang="ru-UA" smtClean="0"/>
              <a:t>18.01.2023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837F5DE-A2D2-4C49-957A-E8ECAFC336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BBAA132-8178-4C1A-B5E5-16BE8369BD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AAC5-C061-4FE0-B78F-A1CAB4B0A678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6547716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EF597AD-849A-411D-9213-06FFEB1EE0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ED1C8B8E-42EB-4701-A075-2C6DD72E2C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84E4D2F-1A10-4555-95A0-0BD17EC116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3ED8E-6936-41B1-99B8-85E435F04E93}" type="datetimeFigureOut">
              <a:rPr lang="ru-UA" smtClean="0"/>
              <a:t>18.01.2023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247AE98-06A9-486B-AEB4-B85409C00C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766D58B-67C4-46AA-9235-78ABDD93DE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AAC5-C061-4FE0-B78F-A1CAB4B0A678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41891697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AAF0CF40-D319-4383-8A75-9761BD491AB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C8CE89D5-BEF2-49D2-8253-C0E025E61E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E4B6E2B-6D95-47F2-884B-C2A19D5294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3ED8E-6936-41B1-99B8-85E435F04E93}" type="datetimeFigureOut">
              <a:rPr lang="ru-UA" smtClean="0"/>
              <a:t>18.01.2023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8FD1055-F5D8-4E88-BF27-C011F0A137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137A68D-905B-4B99-B2B0-02E053FEEA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AAC5-C061-4FE0-B78F-A1CAB4B0A678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6107737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4376DC0-FA06-46B6-8E95-71AA802155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77FB8C7-7074-4D84-A5A3-FCC087CD48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759C8D7-4AD6-4FC6-A8A9-552CAE44AB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3ED8E-6936-41B1-99B8-85E435F04E93}" type="datetimeFigureOut">
              <a:rPr lang="ru-UA" smtClean="0"/>
              <a:t>18.01.2023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1D77360-6351-4CBF-8286-18747A9CAB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07D0544-437A-4EB5-890E-1455AD2E52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AAC5-C061-4FE0-B78F-A1CAB4B0A678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3277861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2D1B2D3-75E6-4335-84E0-1F99DC1A54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34D2A17-6BBD-49DC-8DEA-2A73A6DEA1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96F1244-E060-438A-A332-9E96D9748D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3ED8E-6936-41B1-99B8-85E435F04E93}" type="datetimeFigureOut">
              <a:rPr lang="ru-UA" smtClean="0"/>
              <a:t>18.01.2023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2B2E834-AD28-4FD7-BA07-BCDDDB1016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8901B78-906D-4960-8012-D55DA56E9C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AAC5-C061-4FE0-B78F-A1CAB4B0A678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8171188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329248D-8341-498F-B1F0-E357C2717C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EE217AD-D4AA-4D75-932E-90F503A837B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FE428092-DEE9-4621-B8EB-FD2E9AE404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529C896-2D48-468C-AFB8-5FF8A5EC6D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3ED8E-6936-41B1-99B8-85E435F04E93}" type="datetimeFigureOut">
              <a:rPr lang="ru-UA" smtClean="0"/>
              <a:t>18.01.2023</a:t>
            </a:fld>
            <a:endParaRPr lang="ru-UA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170A6AD-B538-4093-9833-15DC147DCF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F81D137-93B1-4F90-A2D8-EEEC1D5623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AAC5-C061-4FE0-B78F-A1CAB4B0A678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9616183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7C3EAAB-DAF1-40FC-BDBB-E51371B8C2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05CDBA5-E98C-4D8D-8B0E-00FF125027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2E0AC24D-92E8-49C5-B1AB-00DC69FE9D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7C7B18B5-789A-4A35-8C0A-B21F70994EC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551A71FD-1243-483A-A777-D8030E73D36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301ECA00-065E-4603-9AF9-816CE762A9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3ED8E-6936-41B1-99B8-85E435F04E93}" type="datetimeFigureOut">
              <a:rPr lang="ru-UA" smtClean="0"/>
              <a:t>18.01.2023</a:t>
            </a:fld>
            <a:endParaRPr lang="ru-UA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7DA1ADFB-E706-4C7C-A373-6E70062AB4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B314BD35-8D4F-41C4-A091-C3D74711B1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AAC5-C061-4FE0-B78F-A1CAB4B0A678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42567126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3D890BD-DDEA-4724-B143-A4C51912D9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8D658E64-7CFA-4096-935F-03AD638227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3ED8E-6936-41B1-99B8-85E435F04E93}" type="datetimeFigureOut">
              <a:rPr lang="ru-UA" smtClean="0"/>
              <a:t>18.01.2023</a:t>
            </a:fld>
            <a:endParaRPr lang="ru-UA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427E37C5-F6F1-4EBF-8E2B-0D8ECDAF6D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CA4FA5C7-3F1E-46A1-88A2-BA352B1C82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AAC5-C061-4FE0-B78F-A1CAB4B0A678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6418166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E1BE4E8A-0FCC-472F-9C6B-1430BCEBC6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3ED8E-6936-41B1-99B8-85E435F04E93}" type="datetimeFigureOut">
              <a:rPr lang="ru-UA" smtClean="0"/>
              <a:t>18.01.2023</a:t>
            </a:fld>
            <a:endParaRPr lang="ru-UA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2ED5C296-BCCD-4C61-8DD8-E70ED1A973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BAA99D0C-1368-465A-956F-1C39B1EBE7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AAC5-C061-4FE0-B78F-A1CAB4B0A678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0012400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D85C199-74D0-4875-B3DF-9A92F2B89D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DCC27F2-D7EA-4548-9D8D-0A20F51C08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31F5DD42-DA49-4910-A961-1FCD701B5B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6D9139A-1316-4CCF-8F52-80CC345251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3ED8E-6936-41B1-99B8-85E435F04E93}" type="datetimeFigureOut">
              <a:rPr lang="ru-UA" smtClean="0"/>
              <a:t>18.01.2023</a:t>
            </a:fld>
            <a:endParaRPr lang="ru-UA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0F65B6D-A6B0-47D5-8C19-B7E2CA7261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9471FB9-3981-4905-A329-05D797E254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AAC5-C061-4FE0-B78F-A1CAB4B0A678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42314420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94DF1AB-9C6B-4FD5-B831-1A3CBA4B45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E563FD91-2B0A-40B2-9215-4C08B7B6B70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UA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C68116BF-68DC-4B56-9E7F-BB1A139E87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3B8BE5D-2FF3-488A-9EDF-6E760E3016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3ED8E-6936-41B1-99B8-85E435F04E93}" type="datetimeFigureOut">
              <a:rPr lang="ru-UA" smtClean="0"/>
              <a:t>18.01.2023</a:t>
            </a:fld>
            <a:endParaRPr lang="ru-UA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BF0C13B-B4AF-4150-AFF7-148A446456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8068509-3409-4872-B2C5-ABE6F54FF4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AAC5-C061-4FE0-B78F-A1CAB4B0A678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063136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29B5606-09B6-4C0F-8587-30B997EAC5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C920901-DAD8-410C-B941-97AE58D6DB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E0E7B2A-78F6-4EF9-9FF7-5908DFFAF98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53ED8E-6936-41B1-99B8-85E435F04E93}" type="datetimeFigureOut">
              <a:rPr lang="ru-UA" smtClean="0"/>
              <a:t>18.01.2023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D389972-8D32-4044-84CF-BEDA58883BB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D78D499-455F-447E-A2E1-F1E65EE66A9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A6AAC5-C061-4FE0-B78F-A1CAB4B0A678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2643258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2CF6600-2B7F-4E56-B913-EC1D4C32B3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3636249"/>
          </a:xfrm>
        </p:spPr>
        <p:txBody>
          <a:bodyPr>
            <a:normAutofit/>
          </a:bodyPr>
          <a:lstStyle/>
          <a:p>
            <a:pPr marL="554990" marR="975360">
              <a:spcAft>
                <a:spcPts val="0"/>
              </a:spcAft>
            </a:pPr>
            <a:r>
              <a:rPr lang="uk-UA" sz="2800" b="1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Практична робота № 5</a:t>
            </a:r>
            <a:br>
              <a:rPr lang="ru-UA" sz="2800" b="1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uk-UA" sz="2800" u="heavy" spc="-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br>
              <a:rPr lang="ru-UA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uk-UA" sz="2800" u="heavy" spc="-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uk-UA" sz="2800" b="1" u="heavy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Тема:</a:t>
            </a:r>
            <a:r>
              <a:rPr lang="uk-UA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uk-UA" sz="28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Будова руна</a:t>
            </a:r>
            <a:br>
              <a:rPr lang="ru-UA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uk-UA" sz="2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Мета заняття: </a:t>
            </a:r>
            <a:r>
              <a:rPr lang="uk-UA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ознайомитися з будовою руна.</a:t>
            </a:r>
            <a:br>
              <a:rPr lang="ru-UA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uk-UA" sz="2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Матеріали і приладдя: </a:t>
            </a:r>
            <a:r>
              <a:rPr lang="uk-UA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Руна різних порід </a:t>
            </a:r>
            <a:r>
              <a:rPr lang="uk-UA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овець</a:t>
            </a:r>
            <a:r>
              <a:rPr lang="uk-UA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стану, класів.</a:t>
            </a:r>
            <a:br>
              <a:rPr lang="ru-UA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endParaRPr lang="ru-UA" sz="2800" dirty="0"/>
          </a:p>
        </p:txBody>
      </p:sp>
    </p:spTree>
    <p:extLst>
      <p:ext uri="{BB962C8B-B14F-4D97-AF65-F5344CB8AC3E}">
        <p14:creationId xmlns:p14="http://schemas.microsoft.com/office/powerpoint/2010/main" val="21231089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84D88D22-D0F6-4884-B851-E1910809CE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66531"/>
            <a:ext cx="10515600" cy="5710432"/>
          </a:xfrm>
        </p:spPr>
        <p:txBody>
          <a:bodyPr/>
          <a:lstStyle/>
          <a:p>
            <a:pPr marL="299720" marR="723265" indent="449580" algn="just">
              <a:spcAft>
                <a:spcPts val="0"/>
              </a:spcAft>
            </a:pPr>
            <a:r>
              <a:rPr lang="uk-UA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Руна </a:t>
            </a:r>
            <a:r>
              <a:rPr lang="uk-UA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овець</a:t>
            </a:r>
            <a:r>
              <a:rPr lang="uk-UA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різних порід мають різну будову. У тонкорунних </a:t>
            </a:r>
            <a:r>
              <a:rPr lang="uk-UA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овець</a:t>
            </a:r>
            <a:r>
              <a:rPr lang="uk-UA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руно закрите, складається з груп шерстинок, які називаються </a:t>
            </a:r>
            <a:r>
              <a:rPr lang="uk-UA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штапелями</a:t>
            </a:r>
            <a:r>
              <a:rPr lang="uk-UA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У напівтонкорунних, </a:t>
            </a:r>
            <a:r>
              <a:rPr lang="uk-UA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напівгрубововнових</a:t>
            </a:r>
            <a:r>
              <a:rPr lang="uk-UA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та </a:t>
            </a:r>
            <a:r>
              <a:rPr lang="uk-UA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грубововнових</a:t>
            </a:r>
            <a:r>
              <a:rPr lang="uk-UA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руна відкриті, складаються з косиць. Штапель, косиця– це найдрібніші природні окремості (групки) руна. Вони утворюються в зв’язку з біологічними особливостями розташування </a:t>
            </a:r>
            <a:r>
              <a:rPr lang="uk-UA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вовнинок</a:t>
            </a:r>
            <a:r>
              <a:rPr lang="uk-UA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в шкірі </a:t>
            </a:r>
            <a:r>
              <a:rPr lang="uk-UA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овець</a:t>
            </a:r>
            <a:r>
              <a:rPr lang="uk-UA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endParaRPr lang="ru-UA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299720" indent="449580" algn="just">
              <a:spcAft>
                <a:spcPts val="0"/>
              </a:spcAft>
            </a:pPr>
            <a:r>
              <a:rPr lang="uk-UA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На відміну від багатьох видів сільськогосподарських тварин, у яких </a:t>
            </a:r>
            <a:r>
              <a:rPr lang="uk-UA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вовнинки</a:t>
            </a:r>
            <a:r>
              <a:rPr lang="uk-UA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в шкірі розташовані рівномірно, у </a:t>
            </a:r>
            <a:r>
              <a:rPr lang="uk-UA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овець</a:t>
            </a:r>
            <a:r>
              <a:rPr lang="uk-UA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uk-UA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вовнинки</a:t>
            </a:r>
            <a:r>
              <a:rPr lang="uk-UA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ростуть групами, між якими пролягають шкіряні шви, не вкриті вовною. Таке групове розташування </a:t>
            </a:r>
            <a:r>
              <a:rPr lang="uk-UA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вовнинок</a:t>
            </a:r>
            <a:r>
              <a:rPr lang="uk-UA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утворює у тонкорунних </a:t>
            </a:r>
            <a:r>
              <a:rPr lang="uk-UA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овець</a:t>
            </a:r>
            <a:r>
              <a:rPr lang="uk-UA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штапельну будову руна, у грубо вовнових і </a:t>
            </a:r>
            <a:r>
              <a:rPr lang="uk-UA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напівгрубововнових</a:t>
            </a:r>
            <a:r>
              <a:rPr lang="uk-UA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–</a:t>
            </a:r>
            <a:r>
              <a:rPr lang="uk-UA" spc="1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uk-UA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косичну</a:t>
            </a:r>
            <a:r>
              <a:rPr lang="uk-UA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endParaRPr lang="ru-UA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16932490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8E9747C2-3731-43CF-B604-679CEC9D13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41176"/>
            <a:ext cx="10515600" cy="5635787"/>
          </a:xfrm>
        </p:spPr>
        <p:txBody>
          <a:bodyPr/>
          <a:lstStyle/>
          <a:p>
            <a:pPr marL="299720" marR="718820" indent="449580" algn="just">
              <a:spcAft>
                <a:spcPts val="0"/>
              </a:spcAft>
            </a:pPr>
            <a:r>
              <a:rPr lang="uk-UA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Штапельна будова руна охороняє вовну від проникнення у середину руна пилу, рослинних домішок, механічних пошкоджень. Форма </a:t>
            </a:r>
            <a:r>
              <a:rPr lang="uk-UA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штапелів</a:t>
            </a:r>
            <a:r>
              <a:rPr lang="uk-UA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і косиць мають суттєве значення при оцінці якості вовни і вовнової продуктивності.</a:t>
            </a:r>
            <a:endParaRPr lang="ru-UA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299720" marR="716915" indent="449580" algn="just">
              <a:spcBef>
                <a:spcPts val="10"/>
              </a:spcBef>
              <a:spcAft>
                <a:spcPts val="0"/>
              </a:spcAft>
            </a:pPr>
            <a:r>
              <a:rPr lang="uk-UA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Розрізняють зовнішній та внутрішній види </a:t>
            </a:r>
            <a:r>
              <a:rPr lang="uk-UA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штапелів</a:t>
            </a:r>
            <a:r>
              <a:rPr lang="uk-UA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Зовнішній штапель буває </a:t>
            </a:r>
            <a:r>
              <a:rPr lang="uk-UA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мілкоквадратний</a:t>
            </a:r>
            <a:r>
              <a:rPr lang="uk-UA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крупне квадратний, дощатий. При мілко квадратному штапелі вовна густа, дуже тонка, порівняно коротка (суконного типу). Якщо </a:t>
            </a:r>
            <a:r>
              <a:rPr lang="uk-UA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крупноквадратний</a:t>
            </a:r>
            <a:r>
              <a:rPr lang="uk-UA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- вовна густа, </a:t>
            </a:r>
            <a:r>
              <a:rPr lang="uk-UA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алебільш</a:t>
            </a:r>
            <a:r>
              <a:rPr lang="uk-UA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довга і середньої тонини (камвольний тип). Дощатий штапель буває у тварин з довгою та рідкою вовною.</a:t>
            </a:r>
            <a:endParaRPr lang="ru-UA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299720" marR="721995" indent="449580" algn="just">
              <a:spcAft>
                <a:spcPts val="0"/>
              </a:spcAft>
            </a:pPr>
            <a:r>
              <a:rPr lang="uk-UA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Внутрішній штапель буває циліндричний, лійкоподібний, конусоподібний.</a:t>
            </a:r>
            <a:endParaRPr lang="ru-UA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19295730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A952F06A-3774-4633-B323-82E4AC97D0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82555"/>
            <a:ext cx="10515600" cy="5794408"/>
          </a:xfrm>
        </p:spPr>
        <p:txBody>
          <a:bodyPr/>
          <a:lstStyle/>
          <a:p>
            <a:pPr marL="299720" marR="721995" indent="449580" algn="just">
              <a:spcAft>
                <a:spcPts val="0"/>
              </a:spcAft>
            </a:pPr>
            <a:r>
              <a:rPr lang="uk-UA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Найбільш бажаний циліндричний </a:t>
            </a:r>
            <a:r>
              <a:rPr lang="uk-UA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середньоквадратний</a:t>
            </a:r>
            <a:r>
              <a:rPr lang="uk-UA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штапель. Він свідчить про хорошу густину, тонину, </a:t>
            </a:r>
            <a:r>
              <a:rPr lang="uk-UA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вирівняність</a:t>
            </a:r>
            <a:r>
              <a:rPr lang="uk-UA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вовни з всіх технічних якостей, про оптимальну </a:t>
            </a:r>
            <a:r>
              <a:rPr lang="uk-UA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жиропотність</a:t>
            </a:r>
            <a:r>
              <a:rPr lang="uk-UA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Конусоподібний і лійкоподібний штапелі бувають при відносно рідкій вовні, недостатньо вирівняній по довжині і тонині, з надлишком (конусоподібний) або нестачею (лійкоподібний) жиропоту.</a:t>
            </a:r>
            <a:endParaRPr lang="ru-UA" sz="24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299720" marR="721995" indent="449580" algn="just">
              <a:spcAft>
                <a:spcPts val="0"/>
              </a:spcAft>
            </a:pPr>
            <a:r>
              <a:rPr lang="uk-UA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Будова косиць також с різна. Якщо косиці густі, м'які на дотик, майже не розпадаються в верхній частині, то це ознака великого вмісту пуху в руні, це бажана форма косиць. Якщо косиці грубі, рідкі природно розпадаються майже до шкіри </a:t>
            </a:r>
            <a:r>
              <a:rPr lang="uk-UA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овець</a:t>
            </a:r>
            <a:r>
              <a:rPr lang="uk-UA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то це ознака великого вмісту ості, як сировина така вовна низької якості. Потрібно правильно визначити на руні головний сорт та нижчі сорти. Головний сорт - це площа руна що охоплює холку, спину, поперек, лопатки та боки. До нижчих сортів відноситься вовна на череві, голові, шиї, ногах, хвості.</a:t>
            </a:r>
            <a:endParaRPr lang="ru-UA" sz="24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6637778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>
            <a:extLst>
              <a:ext uri="{FF2B5EF4-FFF2-40B4-BE49-F238E27FC236}">
                <a16:creationId xmlns:a16="http://schemas.microsoft.com/office/drawing/2014/main" id="{04C3F322-110C-421F-B4E0-BF85C2B9FBB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32857" y="1203650"/>
            <a:ext cx="9060025" cy="42166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5002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>
            <a:extLst>
              <a:ext uri="{FF2B5EF4-FFF2-40B4-BE49-F238E27FC236}">
                <a16:creationId xmlns:a16="http://schemas.microsoft.com/office/drawing/2014/main" id="{BAF57970-6C74-42F3-AEBB-61455F9E2C6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52735" y="905070"/>
            <a:ext cx="7781730" cy="47246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03613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>
            <a:extLst>
              <a:ext uri="{FF2B5EF4-FFF2-40B4-BE49-F238E27FC236}">
                <a16:creationId xmlns:a16="http://schemas.microsoft.com/office/drawing/2014/main" id="{011EAC7F-DB06-47AF-8BEE-ADC6DBAA62A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59633" y="858417"/>
            <a:ext cx="9657183" cy="48190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54723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>
            <a:extLst>
              <a:ext uri="{FF2B5EF4-FFF2-40B4-BE49-F238E27FC236}">
                <a16:creationId xmlns:a16="http://schemas.microsoft.com/office/drawing/2014/main" id="{512758F8-D621-49E8-B485-C04860BAAA8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172408" y="578498"/>
            <a:ext cx="5682343" cy="5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77149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>
            <a:extLst>
              <a:ext uri="{FF2B5EF4-FFF2-40B4-BE49-F238E27FC236}">
                <a16:creationId xmlns:a16="http://schemas.microsoft.com/office/drawing/2014/main" id="{1418AEB5-8669-458D-BA81-2BCA6796C3F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18457" y="839755"/>
            <a:ext cx="9489233" cy="5019869"/>
          </a:xfrm>
        </p:spPr>
      </p:pic>
    </p:spTree>
    <p:extLst>
      <p:ext uri="{BB962C8B-B14F-4D97-AF65-F5344CB8AC3E}">
        <p14:creationId xmlns:p14="http://schemas.microsoft.com/office/powerpoint/2010/main" val="66876620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411</Words>
  <Application>Microsoft Office PowerPoint</Application>
  <PresentationFormat>Широкоэкранный</PresentationFormat>
  <Paragraphs>8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Тема Office</vt:lpstr>
      <vt:lpstr>Практична робота № 5    Тема: Будова руна Мета заняття: ознайомитися з будовою руна. Матеріали і приладдя: Руна різних порід овець, стану, класів.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Практична робота № 5    Тема: Будова руна Мета заняття: ознайомитися з будовою руна. Матеріали і приладдя: Руна різних порід овець, стану, класів. </dc:title>
  <dc:creator>shtenska1@ukr.net</dc:creator>
  <cp:lastModifiedBy>shtenska1@ukr.net</cp:lastModifiedBy>
  <cp:revision>1</cp:revision>
  <dcterms:created xsi:type="dcterms:W3CDTF">2023-01-18T13:21:51Z</dcterms:created>
  <dcterms:modified xsi:type="dcterms:W3CDTF">2023-01-18T13:30:49Z</dcterms:modified>
</cp:coreProperties>
</file>