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951" r:id="rId5"/>
  </p:sldMasterIdLst>
  <p:notesMasterIdLst>
    <p:notesMasterId r:id="rId29"/>
  </p:notesMasterIdLst>
  <p:handoutMasterIdLst>
    <p:handoutMasterId r:id="rId30"/>
  </p:handoutMasterIdLst>
  <p:sldIdLst>
    <p:sldId id="256" r:id="rId6"/>
    <p:sldId id="279" r:id="rId7"/>
    <p:sldId id="284" r:id="rId8"/>
    <p:sldId id="286" r:id="rId9"/>
    <p:sldId id="287" r:id="rId10"/>
    <p:sldId id="288" r:id="rId11"/>
    <p:sldId id="290" r:id="rId12"/>
    <p:sldId id="291" r:id="rId13"/>
    <p:sldId id="300" r:id="rId14"/>
    <p:sldId id="292" r:id="rId15"/>
    <p:sldId id="294" r:id="rId16"/>
    <p:sldId id="293" r:id="rId17"/>
    <p:sldId id="295" r:id="rId18"/>
    <p:sldId id="267" r:id="rId19"/>
    <p:sldId id="268" r:id="rId20"/>
    <p:sldId id="269" r:id="rId21"/>
    <p:sldId id="270" r:id="rId22"/>
    <p:sldId id="271" r:id="rId23"/>
    <p:sldId id="285" r:id="rId24"/>
    <p:sldId id="296" r:id="rId25"/>
    <p:sldId id="297" r:id="rId26"/>
    <p:sldId id="298" r:id="rId27"/>
    <p:sldId id="299" r:id="rId28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B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66CD-78A6-4371-930D-3CE20314A61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3490-E965-4881-8E94-7E6543C1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9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BF31-450C-4DA3-8F23-D1FA511769C1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11BBB-6CFD-4653-A01B-00E42C5CD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2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11BBB-6CFD-4653-A01B-00E42C5CDD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03.05.2023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1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27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03.05.2023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8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671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6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16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154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0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593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406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03.05.2023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16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1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8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11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413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7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33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16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6110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03.05.2023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1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733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44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00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476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77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32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7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73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468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230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19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76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42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8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9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9643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62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66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8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35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7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748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46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231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61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3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95D1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895D1D">
                    <a:lumMod val="60000"/>
                    <a:lumOff val="40000"/>
                  </a:srgbClr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377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D43D-D79C-48D0-90EF-85C68F2B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0A3-4AF2-445D-ACC0-72C933F4B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9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03.05.2023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3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209DA-C6D9-4968-BFF6-DE9DE7BB5D3B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209DA-C6D9-4968-BFF6-DE9DE7BB5D3B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209DA-C6D9-4968-BFF6-DE9DE7BB5D3B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209DA-C6D9-4968-BFF6-DE9DE7BB5D3B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03.05.2023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kotnyidvor.ru/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2401" y="535709"/>
            <a:ext cx="9504218" cy="275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</a:t>
            </a:r>
            <a:r>
              <a:rPr lang="ru-RU" sz="5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5400" b="1" dirty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Біологія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продуктивності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38" y="3697929"/>
            <a:ext cx="714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51" y="2961371"/>
            <a:ext cx="8317149" cy="3781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3834" y="267629"/>
            <a:ext cx="10508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Постембріональний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личинка,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Передличинковий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ендогенного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(личинка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передличинок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зачатки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щелепа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8028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787940"/>
            <a:ext cx="85700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indent="269875" algn="just">
              <a:spcAft>
                <a:spcPts val="0"/>
              </a:spcAft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Групи риб відповідно до стадій розвитку в постембріональний період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Ранні личинки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 моменту зникнення жовткового міхура і переходу на зовнішнє живлення до появи кісткових променів у плавцях.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Пізня личинка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 моменту розвитку кісткових променів у плавцях до появи лускового покриву.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Мальок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усе тіло покрите лускою, зовнішньо відповідає головним ознакам, характерним для цього виду риб.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Цьогорічка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повністю сформована риба, як правило, у другій половині літа або восени.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Однорічка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цьогорічка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що перезимувала. Термін вживається весною.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Дволіток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риба, яка прожила два літа. Термін вживається для риб з другої половини другого літа її життя і восени.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Дворічка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дволіток, який перезимував.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762" y="1556427"/>
            <a:ext cx="2182238" cy="36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72" y="122868"/>
            <a:ext cx="9863847" cy="67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18" y="2207895"/>
            <a:ext cx="9134272" cy="3910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94170" y="573932"/>
            <a:ext cx="9358009" cy="9338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КЛАСИФІКАЦІЯ РИБ ЗА ХАРАКТЕРОМ ЖИВЛЕННЯ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350" y="349821"/>
            <a:ext cx="10404960" cy="774923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Анатомо-фізіологічні особливості живлення риб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087418" y="1542473"/>
            <a:ext cx="9762837" cy="5054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altLang="ru-RU" dirty="0"/>
              <a:t> </a:t>
            </a:r>
            <a:r>
              <a:rPr lang="uk-UA" altLang="ru-RU" b="1" dirty="0"/>
              <a:t>-</a:t>
            </a:r>
            <a:r>
              <a:rPr lang="uk-UA" altLang="ru-RU" b="1" dirty="0" smtClean="0"/>
              <a:t>головний (ротова порожнина, де розміщені зуби, язик, ротові залози);</a:t>
            </a:r>
            <a:endParaRPr lang="uk-UA" altLang="ru-RU" b="1" dirty="0"/>
          </a:p>
          <a:p>
            <a:pPr>
              <a:lnSpc>
                <a:spcPct val="90000"/>
              </a:lnSpc>
            </a:pPr>
            <a:r>
              <a:rPr lang="uk-UA" altLang="ru-RU" b="1" dirty="0"/>
              <a:t>-</a:t>
            </a:r>
            <a:r>
              <a:rPr lang="uk-UA" altLang="ru-RU" b="1" dirty="0" smtClean="0"/>
              <a:t>передній (стравохід і шлунок);</a:t>
            </a:r>
            <a:endParaRPr lang="uk-UA" altLang="ru-RU" b="1" dirty="0"/>
          </a:p>
          <a:p>
            <a:pPr>
              <a:lnSpc>
                <a:spcPct val="90000"/>
              </a:lnSpc>
            </a:pPr>
            <a:r>
              <a:rPr lang="uk-UA" altLang="ru-RU" b="1" dirty="0"/>
              <a:t>- </a:t>
            </a:r>
            <a:r>
              <a:rPr lang="uk-UA" altLang="ru-RU" b="1" dirty="0" smtClean="0"/>
              <a:t>середній , </a:t>
            </a:r>
            <a:r>
              <a:rPr lang="uk-UA" altLang="ru-RU" sz="2700" b="1" dirty="0">
                <a:solidFill>
                  <a:srgbClr val="003E1F"/>
                </a:solidFill>
                <a:latin typeface="Garamond"/>
                <a:ea typeface="+mj-ea"/>
                <a:cs typeface="+mj-cs"/>
              </a:rPr>
              <a:t>утворений </a:t>
            </a:r>
            <a:r>
              <a:rPr lang="uk-UA" altLang="ru-RU" sz="2700" b="1" i="1" dirty="0">
                <a:solidFill>
                  <a:srgbClr val="800000"/>
                </a:solidFill>
                <a:latin typeface="Garamond"/>
                <a:ea typeface="+mj-ea"/>
                <a:cs typeface="+mj-cs"/>
              </a:rPr>
              <a:t>тонким кишечником</a:t>
            </a:r>
            <a:r>
              <a:rPr lang="uk-UA" altLang="ru-RU" sz="2700" b="1" dirty="0">
                <a:solidFill>
                  <a:srgbClr val="003E1F"/>
                </a:solidFill>
                <a:latin typeface="Garamond"/>
                <a:ea typeface="+mj-ea"/>
                <a:cs typeface="+mj-cs"/>
              </a:rPr>
              <a:t> малого діаметру і великої довжини, що має пілоричні придатки (сліпі вирости, що збільшують всмоктувальну поверхню кишечника)</a:t>
            </a:r>
            <a:r>
              <a:rPr lang="uk-UA" altLang="ru-RU" sz="3800" b="1" dirty="0">
                <a:solidFill>
                  <a:srgbClr val="006633"/>
                </a:solidFill>
                <a:latin typeface="Garamond"/>
                <a:ea typeface="+mj-ea"/>
                <a:cs typeface="+mj-cs"/>
              </a:rPr>
              <a:t> ;</a:t>
            </a:r>
            <a:endParaRPr lang="uk-UA" altLang="ru-RU" b="1" dirty="0"/>
          </a:p>
          <a:p>
            <a:pPr>
              <a:lnSpc>
                <a:spcPct val="90000"/>
              </a:lnSpc>
            </a:pPr>
            <a:r>
              <a:rPr lang="uk-UA" altLang="ru-RU" b="1" dirty="0"/>
              <a:t>- </a:t>
            </a:r>
            <a:r>
              <a:rPr lang="uk-UA" altLang="ru-RU" b="1" dirty="0" smtClean="0"/>
              <a:t>задній (товста кишка).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altLang="ru-RU" sz="2400" b="1" dirty="0"/>
              <a:t>У риб добре розвинені </a:t>
            </a:r>
            <a:r>
              <a:rPr lang="uk-UA" altLang="ru-RU" sz="2400" b="1" dirty="0" err="1"/>
              <a:t>застінні</a:t>
            </a:r>
            <a:r>
              <a:rPr lang="uk-UA" altLang="ru-RU" sz="2400" b="1" dirty="0"/>
              <a:t> травні залози: підшлункова та печінка.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/>
              <a:t>За характером </a:t>
            </a:r>
            <a:r>
              <a:rPr lang="ru-RU" sz="2400" b="1" dirty="0" err="1"/>
              <a:t>живлення</a:t>
            </a:r>
            <a:r>
              <a:rPr lang="ru-RU" sz="2400" b="1" dirty="0"/>
              <a:t> </a:t>
            </a: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/>
              <a:t>риби</a:t>
            </a:r>
            <a:r>
              <a:rPr lang="ru-RU" sz="2400" b="1" dirty="0"/>
              <a:t>  </a:t>
            </a:r>
            <a:r>
              <a:rPr lang="ru-RU" sz="2400" b="1" dirty="0" err="1" smtClean="0"/>
              <a:t>поділяються</a:t>
            </a:r>
            <a:r>
              <a:rPr lang="ru-RU" sz="2400" b="1" dirty="0" smtClean="0"/>
              <a:t> </a:t>
            </a:r>
            <a:r>
              <a:rPr lang="ru-RU" sz="2400" b="1" dirty="0"/>
              <a:t>на : </a:t>
            </a:r>
            <a:r>
              <a:rPr lang="ru-RU" sz="2400" b="1" dirty="0" err="1"/>
              <a:t>рослиноїдні</a:t>
            </a:r>
            <a:r>
              <a:rPr lang="ru-RU" sz="2400" b="1" dirty="0"/>
              <a:t> (</a:t>
            </a:r>
            <a:r>
              <a:rPr lang="ru-RU" sz="2400" b="1" dirty="0" err="1"/>
              <a:t>фітофаги</a:t>
            </a:r>
            <a:r>
              <a:rPr lang="ru-RU" sz="2400" b="1" dirty="0"/>
              <a:t>), </a:t>
            </a:r>
            <a:r>
              <a:rPr lang="ru-RU" sz="2400" b="1" dirty="0" err="1"/>
              <a:t>твариноїдні</a:t>
            </a:r>
            <a:r>
              <a:rPr lang="ru-RU" sz="2400" b="1" dirty="0"/>
              <a:t> (зоофаги) , і </a:t>
            </a:r>
            <a:r>
              <a:rPr lang="ru-RU" sz="2400" b="1" dirty="0" err="1"/>
              <a:t>всеїдні</a:t>
            </a:r>
            <a:r>
              <a:rPr lang="ru-RU" sz="2400" b="1" dirty="0"/>
              <a:t> (</a:t>
            </a:r>
            <a:r>
              <a:rPr lang="ru-RU" sz="2400" b="1" dirty="0" err="1"/>
              <a:t>зоофітофаги</a:t>
            </a:r>
            <a:r>
              <a:rPr lang="ru-RU" sz="2400" b="1" dirty="0"/>
              <a:t>)</a:t>
            </a:r>
            <a:endParaRPr lang="uk-UA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70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59" y="274638"/>
            <a:ext cx="8715633" cy="646673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marL="223520" marR="501650" indent="271145" algn="l">
              <a:lnSpc>
                <a:spcPct val="118000"/>
              </a:lnSpc>
              <a:spcBef>
                <a:spcPts val="905"/>
              </a:spcBef>
            </a:pP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uk-UA" sz="3100" b="1" dirty="0">
                <a:solidFill>
                  <a:srgbClr val="FF0000"/>
                </a:solidFill>
                <a:latin typeface="Times New Roman"/>
                <a:ea typeface="Times New Roman"/>
              </a:rPr>
              <a:t>Рот у коропа</a:t>
            </a:r>
            <a:r>
              <a:rPr lang="uk-UA" sz="3100" b="1" spc="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uk-UA" sz="3100" b="1" spc="-5" dirty="0">
                <a:solidFill>
                  <a:srgbClr val="FF0000"/>
                </a:solidFill>
                <a:latin typeface="Times New Roman"/>
                <a:ea typeface="Times New Roman"/>
              </a:rPr>
              <a:t>невеликий,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зубів на щелепах немає, при необхідності короп може</a:t>
            </a:r>
            <a:r>
              <a:rPr lang="uk-UA" sz="3100" spc="-26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висувати рот, у так звану ротову трубку, занурюючи її в мул, він</a:t>
            </a:r>
            <a:r>
              <a:rPr lang="uk-UA" sz="3100" spc="-26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відшукує і</a:t>
            </a:r>
            <a:r>
              <a:rPr lang="uk-UA" sz="3100" spc="-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всмоктує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разом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з</a:t>
            </a:r>
            <a:r>
              <a:rPr lang="uk-UA" sz="3100" spc="-3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мулом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черв’яків,</a:t>
            </a:r>
            <a:r>
              <a:rPr lang="uk-UA" sz="3100" spc="-1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личинок,</a:t>
            </a:r>
            <a:r>
              <a:rPr lang="uk-UA" sz="3100" spc="-1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комашок</a:t>
            </a:r>
            <a:r>
              <a:rPr lang="uk-UA" sz="3100" spc="-1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uk-UA" sz="3100" spc="-26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30" dirty="0">
                <a:solidFill>
                  <a:srgbClr val="002060"/>
                </a:solidFill>
                <a:latin typeface="Times New Roman"/>
                <a:ea typeface="Times New Roman"/>
              </a:rPr>
              <a:t>інші</a:t>
            </a:r>
            <a:r>
              <a:rPr lang="uk-UA" sz="3100" spc="-5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тваринні</a:t>
            </a:r>
            <a:r>
              <a:rPr lang="uk-UA" sz="3100" spc="-5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організми,</a:t>
            </a:r>
            <a:r>
              <a:rPr lang="uk-UA" sz="3100" spc="-5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що</a:t>
            </a:r>
            <a:r>
              <a:rPr lang="uk-UA" sz="3100" spc="-8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живуть</a:t>
            </a:r>
            <a:r>
              <a:rPr lang="uk-UA" sz="3100" spc="-8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на</a:t>
            </a:r>
            <a:r>
              <a:rPr lang="uk-UA" sz="3100" spc="-4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25" dirty="0">
                <a:solidFill>
                  <a:srgbClr val="002060"/>
                </a:solidFill>
                <a:latin typeface="Times New Roman"/>
                <a:ea typeface="Times New Roman"/>
              </a:rPr>
              <a:t>дні.</a:t>
            </a:r>
            <a:r>
              <a:rPr lang="ru-RU" sz="3100" dirty="0">
                <a:latin typeface="Times New Roman"/>
                <a:ea typeface="Times New Roman"/>
              </a:rPr>
              <a:t/>
            </a:r>
            <a:br>
              <a:rPr lang="ru-RU" sz="3100" dirty="0">
                <a:latin typeface="Times New Roman"/>
                <a:ea typeface="Times New Roman"/>
              </a:rPr>
            </a:br>
            <a:r>
              <a:rPr lang="ru-RU" sz="3100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На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одній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із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зябрових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дуг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коропа,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де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немає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зябрових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листочків, розміщуються </a:t>
            </a:r>
            <a:r>
              <a:rPr lang="uk-UA" sz="3100" b="1" dirty="0">
                <a:solidFill>
                  <a:srgbClr val="FF0000"/>
                </a:solidFill>
                <a:latin typeface="Times New Roman"/>
                <a:ea typeface="Times New Roman"/>
              </a:rPr>
              <a:t>глоткові зуби</a:t>
            </a:r>
            <a:r>
              <a:rPr lang="uk-UA" sz="3100" dirty="0">
                <a:latin typeface="Times New Roman"/>
                <a:ea typeface="Times New Roman"/>
              </a:rPr>
              <a:t>,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а над ними, у верхній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частині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глотки,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є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щільна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подушечка,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так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зване</a:t>
            </a:r>
            <a:r>
              <a:rPr lang="uk-UA" sz="3100" spc="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b="1" dirty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uk-UA" sz="31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жорнівце</a:t>
            </a:r>
            <a:r>
              <a:rPr lang="uk-UA" sz="3100" dirty="0">
                <a:latin typeface="Times New Roman"/>
                <a:ea typeface="Times New Roman"/>
              </a:rPr>
              <a:t>».</a:t>
            </a:r>
            <a:r>
              <a:rPr lang="uk-UA" sz="3100" spc="5" dirty="0"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Глотковими зубами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і «</a:t>
            </a:r>
            <a:r>
              <a:rPr lang="uk-UA" sz="3100" spc="-5" dirty="0" err="1">
                <a:solidFill>
                  <a:srgbClr val="002060"/>
                </a:solidFill>
                <a:latin typeface="Times New Roman"/>
                <a:ea typeface="Times New Roman"/>
              </a:rPr>
              <a:t>жернівцем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» короп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spc="-5" dirty="0">
                <a:solidFill>
                  <a:srgbClr val="002060"/>
                </a:solidFill>
                <a:latin typeface="Times New Roman"/>
                <a:ea typeface="Times New Roman"/>
              </a:rPr>
              <a:t>роздавлює черв’яків,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 личинок</a:t>
            </a:r>
            <a:r>
              <a:rPr lang="uk-UA" sz="3100" spc="-7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uk-UA" sz="3100" spc="-8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3100" dirty="0">
                <a:solidFill>
                  <a:srgbClr val="002060"/>
                </a:solidFill>
                <a:latin typeface="Times New Roman"/>
                <a:ea typeface="Times New Roman"/>
              </a:rPr>
              <a:t>ін.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223" y="751495"/>
            <a:ext cx="3286029" cy="2883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092" y="3345398"/>
            <a:ext cx="3029975" cy="18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298378"/>
          </a:xfrm>
        </p:spPr>
        <p:txBody>
          <a:bodyPr>
            <a:normAutofit fontScale="90000"/>
          </a:bodyPr>
          <a:lstStyle/>
          <a:p>
            <a:pPr marL="1181100" marR="1195070" indent="-1905">
              <a:lnSpc>
                <a:spcPct val="200000"/>
              </a:lnSpc>
              <a:spcBef>
                <a:spcPts val="325"/>
              </a:spcBef>
            </a:pP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9" name="Picture 5" descr="Жаб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6" y="3251344"/>
            <a:ext cx="73088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7879" y="699129"/>
            <a:ext cx="11381394" cy="2336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269875" algn="just" eaLnBrk="0" hangingPunct="0">
              <a:lnSpc>
                <a:spcPts val="2500"/>
              </a:lnSpc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Тичинки зябер риб </a:t>
            </a:r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 у них цідильний апарат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в залежності від способу харчування вони мають різну величину та щільність.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 eaLnBrk="0" hangingPunct="0">
              <a:lnSpc>
                <a:spcPts val="25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Наприклад, короп, білий товстолобик і щука.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 eaLnBrk="0" hangingPunct="0">
              <a:lnSpc>
                <a:spcPts val="2500"/>
              </a:lnSpc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 риби мають різну будову тичинок, тому що мають різні способи харчування: короп ‒ всеїдний, має тичинок багато, вони довгі та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сильно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посаджені, товстолобик харчується дрібними водоростями, тому в нього тичинки довгі та щільні, що створює сіточку. У </a:t>
            </a:r>
            <a:r>
              <a:rPr lang="uk-UA" sz="20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щуки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дуже короткі і </a:t>
            </a:r>
            <a:r>
              <a:rPr lang="uk-UA" sz="20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рідко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посаджені, тому ця риба хижа і харчується рибою та іншими організмами, яких відціджувати не треба.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5440430"/>
            <a:ext cx="73459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Зяброві тичинки риб: </a:t>
            </a:r>
            <a:r>
              <a:rPr lang="uk-UA" alt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– </a:t>
            </a:r>
            <a:r>
              <a:rPr lang="uk-UA" altLang="ru-RU" sz="2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плактофагів</a:t>
            </a:r>
            <a:r>
              <a:rPr lang="uk-UA" alt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Б – </a:t>
            </a:r>
            <a:r>
              <a:rPr lang="uk-UA" altLang="ru-RU" sz="2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бентофагів</a:t>
            </a:r>
            <a:r>
              <a:rPr lang="uk-UA" alt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В – хижих; 1 – зяброві дуги; 2 – зяброві тичинки; 3 – зяброві пелюстки</a:t>
            </a:r>
            <a:endParaRPr lang="uk-UA" altLang="ru-RU" sz="20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35" y="274638"/>
            <a:ext cx="10890421" cy="3094638"/>
          </a:xfrm>
        </p:spPr>
        <p:txBody>
          <a:bodyPr>
            <a:normAutofit fontScale="90000"/>
          </a:bodyPr>
          <a:lstStyle/>
          <a:p>
            <a:pPr indent="180340" algn="l"/>
            <a:r>
              <a:rPr lang="uk-UA" sz="2700" dirty="0">
                <a:latin typeface="Times New Roman"/>
                <a:ea typeface="Times New Roman"/>
              </a:rPr>
              <a:t>Від наявності чи  відсутності шлунку залежить інтенсивність харчування риб. </a:t>
            </a:r>
            <a:br>
              <a:rPr lang="uk-UA" sz="2700" dirty="0">
                <a:latin typeface="Times New Roman"/>
                <a:ea typeface="Times New Roman"/>
              </a:rPr>
            </a:br>
            <a:r>
              <a:rPr lang="uk-UA" sz="2700" dirty="0">
                <a:latin typeface="Times New Roman"/>
                <a:ea typeface="Times New Roman"/>
              </a:rPr>
              <a:t>В.А. </a:t>
            </a:r>
            <a:r>
              <a:rPr lang="uk-UA" sz="2700" dirty="0" err="1">
                <a:latin typeface="Times New Roman"/>
                <a:ea typeface="Times New Roman"/>
              </a:rPr>
              <a:t>Пегель</a:t>
            </a:r>
            <a:r>
              <a:rPr lang="uk-UA" sz="2700" dirty="0">
                <a:latin typeface="Times New Roman"/>
                <a:ea typeface="Times New Roman"/>
              </a:rPr>
              <a:t> розділив риб на три групи: </a:t>
            </a:r>
            <a:br>
              <a:rPr lang="uk-UA" sz="2700" dirty="0">
                <a:latin typeface="Times New Roman"/>
                <a:ea typeface="Times New Roman"/>
              </a:rPr>
            </a:br>
            <a:r>
              <a:rPr lang="uk-UA" sz="2700" dirty="0">
                <a:latin typeface="Times New Roman"/>
                <a:ea typeface="Times New Roman"/>
              </a:rPr>
              <a:t>1) </a:t>
            </a:r>
            <a:r>
              <a:rPr lang="uk-UA" sz="2700" b="1" dirty="0">
                <a:solidFill>
                  <a:srgbClr val="00B050"/>
                </a:solidFill>
                <a:latin typeface="Times New Roman"/>
                <a:ea typeface="Times New Roman"/>
              </a:rPr>
              <a:t>риби із чітко відособленим шлунком </a:t>
            </a:r>
            <a: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  <a:t>і вираженим пілоричним сфінктером, із якого </a:t>
            </a:r>
            <a:r>
              <a:rPr lang="uk-UA" sz="2700" dirty="0" err="1">
                <a:solidFill>
                  <a:srgbClr val="002060"/>
                </a:solidFill>
                <a:latin typeface="Times New Roman"/>
                <a:ea typeface="Times New Roman"/>
              </a:rPr>
              <a:t>химус</a:t>
            </a:r>
            <a: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  <a:t> надходить у кишечник тільки після значного розщеплення, інтервали часу між прийомами їжі доходять до 2 діб (</a:t>
            </a:r>
            <a:r>
              <a:rPr lang="uk-UA" sz="2700" b="1" dirty="0">
                <a:solidFill>
                  <a:srgbClr val="9F2D09"/>
                </a:solidFill>
                <a:latin typeface="Times New Roman"/>
                <a:ea typeface="Times New Roman"/>
              </a:rPr>
              <a:t>тріскові, судак, бички</a:t>
            </a:r>
            <a: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  <a:t>); </a:t>
            </a:r>
            <a:r>
              <a:rPr lang="uk-UA" sz="2700" dirty="0">
                <a:latin typeface="Times New Roman"/>
                <a:ea typeface="Times New Roman"/>
              </a:rPr>
              <a:t/>
            </a:r>
            <a:br>
              <a:rPr lang="uk-UA" sz="2700" dirty="0">
                <a:latin typeface="Times New Roman"/>
                <a:ea typeface="Times New Roman"/>
              </a:rPr>
            </a:br>
            <a:r>
              <a:rPr lang="uk-UA" sz="2700" dirty="0">
                <a:latin typeface="Times New Roman"/>
                <a:ea typeface="Times New Roman"/>
              </a:rPr>
              <a:t>2) </a:t>
            </a:r>
            <a:r>
              <a:rPr lang="uk-UA" sz="2700" b="1" dirty="0">
                <a:solidFill>
                  <a:srgbClr val="00B050"/>
                </a:solidFill>
                <a:latin typeface="Times New Roman"/>
                <a:ea typeface="Times New Roman"/>
              </a:rPr>
              <a:t>риби зі слабко вираженим шлунком</a:t>
            </a:r>
            <a:r>
              <a:rPr lang="uk-UA" sz="2700" dirty="0">
                <a:latin typeface="Times New Roman"/>
                <a:ea typeface="Times New Roman"/>
              </a:rPr>
              <a:t>, </a:t>
            </a:r>
            <a: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  <a:t>у яких  їжа затримується недовго, а її вторинний прийом настає через 14–15 годин (</a:t>
            </a:r>
            <a:r>
              <a:rPr lang="uk-UA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річкова камбала</a:t>
            </a:r>
            <a: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  <a:t>); </a:t>
            </a:r>
            <a:b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uk-UA" sz="2700" dirty="0">
                <a:latin typeface="Times New Roman"/>
                <a:ea typeface="Times New Roman"/>
              </a:rPr>
              <a:t>3) </a:t>
            </a:r>
            <a:r>
              <a:rPr lang="uk-UA" sz="27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безшлункові</a:t>
            </a:r>
            <a:r>
              <a:rPr lang="uk-UA" sz="2700" b="1" dirty="0">
                <a:solidFill>
                  <a:srgbClr val="00B050"/>
                </a:solidFill>
                <a:latin typeface="Times New Roman"/>
                <a:ea typeface="Times New Roman"/>
              </a:rPr>
              <a:t> риби</a:t>
            </a:r>
            <a:r>
              <a:rPr lang="uk-UA" sz="2700" dirty="0">
                <a:latin typeface="Times New Roman"/>
                <a:ea typeface="Times New Roman"/>
              </a:rPr>
              <a:t>, </a:t>
            </a:r>
            <a:r>
              <a:rPr lang="uk-UA" sz="2700" dirty="0">
                <a:solidFill>
                  <a:srgbClr val="002060"/>
                </a:solidFill>
                <a:latin typeface="Times New Roman"/>
                <a:ea typeface="Times New Roman"/>
              </a:rPr>
              <a:t>які харчуються практично безупинно </a:t>
            </a:r>
            <a:r>
              <a:rPr lang="uk-UA" sz="2700" dirty="0">
                <a:latin typeface="Times New Roman"/>
                <a:ea typeface="Times New Roman"/>
              </a:rPr>
              <a:t>(</a:t>
            </a:r>
            <a:r>
              <a:rPr lang="uk-UA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короп</a:t>
            </a:r>
            <a:r>
              <a:rPr lang="uk-UA" sz="2700" dirty="0">
                <a:latin typeface="Times New Roman"/>
                <a:ea typeface="Times New Roman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81" y="3492843"/>
            <a:ext cx="6862119" cy="2957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0" y="3632706"/>
            <a:ext cx="4322597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1 – несправжня зябра; 2 – зябра; 3 – стравохід;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4 – місце розташування газової залози; </a:t>
            </a:r>
            <a:endParaRPr lang="uk-UA" altLang="ru-RU" sz="1400" dirty="0" smtClean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 smtClean="0">
                <a:solidFill>
                  <a:srgbClr val="000000"/>
                </a:solidFill>
                <a:latin typeface="Arial"/>
              </a:rPr>
              <a:t>5 </a:t>
            </a:r>
            <a:r>
              <a:rPr lang="uk-UA" altLang="ru-RU" sz="1400" b="1" dirty="0">
                <a:solidFill>
                  <a:srgbClr val="FF0000"/>
                </a:solidFill>
                <a:latin typeface="Arial"/>
              </a:rPr>
              <a:t>– шлунок;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6 – статева залоза; 7 – плавальний міхур; 8 – місце розташування </a:t>
            </a:r>
            <a:r>
              <a:rPr lang="uk-UA" altLang="ru-RU" sz="1400" dirty="0" err="1">
                <a:solidFill>
                  <a:srgbClr val="000000"/>
                </a:solidFill>
                <a:latin typeface="Arial"/>
              </a:rPr>
              <a:t>овала</a:t>
            </a: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9 – сечовий міхур; 10 – сечовий отвір; 11 – статевий отвір;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 12 – анальний отвір; 13 – пряма кишка; 14 – селезінка;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15 – кишечник; 16 </a:t>
            </a:r>
            <a:r>
              <a:rPr lang="uk-UA" altLang="ru-RU" sz="1400" b="1" dirty="0">
                <a:solidFill>
                  <a:srgbClr val="FF0000"/>
                </a:solidFill>
                <a:latin typeface="Arial"/>
              </a:rPr>
              <a:t>– пілоричні придатки</a:t>
            </a: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; 17 – печінка; 18 – передсердя;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400" dirty="0">
                <a:solidFill>
                  <a:srgbClr val="000000"/>
                </a:solidFill>
                <a:latin typeface="Arial"/>
              </a:rPr>
              <a:t>19 – шлуночок серця; 20 – цибулина аорти.</a:t>
            </a:r>
            <a:endParaRPr lang="ru-RU" altLang="ru-RU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4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5240" cy="922114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Times New Roman"/>
                <a:ea typeface="Times New Roman"/>
              </a:rPr>
              <a:t>Довжина травного тракту риб залежить від спектру живлення. Рослиноїдні риби мають більш довгий травний тракт, ніж хижі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19802"/>
              </p:ext>
            </p:extLst>
          </p:nvPr>
        </p:nvGraphicFramePr>
        <p:xfrm>
          <a:off x="1029730" y="2099101"/>
          <a:ext cx="9209901" cy="4143258"/>
        </p:xfrm>
        <a:graphic>
          <a:graphicData uri="http://schemas.openxmlformats.org/drawingml/2006/table">
            <a:tbl>
              <a:tblPr/>
              <a:tblGrid>
                <a:gridCol w="311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 риби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Характер живлення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Відносна довжина </a:t>
                      </a:r>
                      <a:r>
                        <a:rPr lang="uk-UA" sz="2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кишечнику, м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Пічкур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Всеїдний  (безхребетні)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Лящ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/>
                          <a:ea typeface="Times New Roman"/>
                        </a:rPr>
                        <a:t>Бентофаг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1,1 – 1,2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Карась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Всеїдний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Короп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Times New Roman"/>
                        </a:rPr>
                        <a:t>Всеїдний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2,5 – 3,0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Білий товстолобик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/>
                          <a:ea typeface="Times New Roman"/>
                        </a:rPr>
                        <a:t>Фітопланктофаг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</a:rPr>
                        <a:t>4,5 – 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Судак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Хижий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0,7-0,85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Щука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Хижий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0,8-1,2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Окунь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Хижий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0,9-1,15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1053" y="1519868"/>
            <a:ext cx="79208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ДОВЖИНА ТРАВНОГО ТРАКТУ РИБ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11/1423896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4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1235" y="461818"/>
            <a:ext cx="9809019" cy="610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особливості основних ставових риб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розвиток та вікові групи риб.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Анатомо-фізіологічні особливості живлення риб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склад </a:t>
            </a:r>
            <a:r>
              <a:rPr lang="uk-UA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мяса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нем'ясних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 риб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1.Біологія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 сільськогосподарських тварин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підручник / І.Ю.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Горбатенко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М.О.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 ; за ред. М.І.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МНАУ. Миколаїв : Видавничий дім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Гельветика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2018.  600 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Шерман І.М., Євтушенко М.Ю. Теоретичні основи рибництва: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підручник.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К.: 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2011.499с.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3.Шерман І.М. “Наукове обґрунтування раціональної годівлі риб” К.: Вища освіта. 2002.  128 с.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97815"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4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072" y="515566"/>
            <a:ext cx="93871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Білки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–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основна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складова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частина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м'яса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представлені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простими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альбуміни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глобуліни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)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складними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білками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нуклеопротеїди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фосфоропротеїди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глюкопротеїди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). Вони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майже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повністю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(на 97%)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засвоюються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організмом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людини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що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особливо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цінно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для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харчового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раціону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людини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Неповноцінний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білок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сполучної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тканини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колаген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(15%) 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процесі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теплової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обробки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легко переходить у глютин, тому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м'ясо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розм'якшується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швидше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ніж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м'ясо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свійських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Жир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характеризується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високою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часткою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поліненасичених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жирних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кислот (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лінолева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ліноленова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арахідонова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тощо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), але особливо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цінними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є </a:t>
            </a:r>
            <a:r>
              <a:rPr lang="el-GR" sz="2400" dirty="0">
                <a:solidFill>
                  <a:srgbClr val="222222"/>
                </a:solidFill>
                <a:latin typeface="Georgia" panose="02040502050405020303" pitchFamily="18" charset="0"/>
              </a:rPr>
              <a:t>ω-3-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кислоти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ейкозапентаєнова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докозагексаєнова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). З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урахуванням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складу жир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рідкий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має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низьку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температуру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плавлення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легко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засвоюється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організмом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людини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Вміст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вітамінів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Georgia" panose="02040502050405020303" pitchFamily="18" charset="0"/>
              </a:rPr>
              <a:t>D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і А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суттєво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підвищує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його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цінність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ru-RU" sz="24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243" y="612845"/>
            <a:ext cx="100194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За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вмістом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жиру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рибу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умовно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поділяють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на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такі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групи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– </a:t>
            </a:r>
            <a:r>
              <a:rPr lang="ru-RU" sz="2400" u="sng" dirty="0">
                <a:solidFill>
                  <a:srgbClr val="242424"/>
                </a:solidFill>
                <a:latin typeface="Georgia" panose="02040502050405020303" pitchFamily="18" charset="0"/>
              </a:rPr>
              <a:t>нежирна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 (до 2%) –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тріска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пікша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сайда, навага,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минь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судак,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річковий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окунь, щука,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йорж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тихоокеанська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камбала;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– </a:t>
            </a:r>
            <a:r>
              <a:rPr lang="ru-RU" sz="2400" u="sng" dirty="0" err="1">
                <a:solidFill>
                  <a:srgbClr val="242424"/>
                </a:solidFill>
                <a:latin typeface="Georgia" panose="02040502050405020303" pitchFamily="18" charset="0"/>
              </a:rPr>
              <a:t>маложирна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 (2-5%) –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короп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вобла, карась, кефаль,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морський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окунь, сом,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в'язь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корюшка,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оселедець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тихоокеанський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атлантичний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під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час нересту);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– </a:t>
            </a:r>
            <a:r>
              <a:rPr lang="ru-RU" sz="2400" u="sng" dirty="0">
                <a:solidFill>
                  <a:srgbClr val="242424"/>
                </a:solidFill>
                <a:latin typeface="Georgia" panose="02040502050405020303" pitchFamily="18" charset="0"/>
              </a:rPr>
              <a:t>жирна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 (5-15%) –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білуга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осетер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стерлядь,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сьомга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кета, горбуша,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скумбрія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ставрида,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тунець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оселедець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атлантичний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тихоокеанський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влітку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восени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на початку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зими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– </a:t>
            </a:r>
            <a:r>
              <a:rPr lang="ru-RU" sz="2400" u="sng" dirty="0" err="1">
                <a:solidFill>
                  <a:srgbClr val="242424"/>
                </a:solidFill>
                <a:latin typeface="Georgia" panose="02040502050405020303" pitchFamily="18" charset="0"/>
              </a:rPr>
              <a:t>дуже</a:t>
            </a:r>
            <a:r>
              <a:rPr lang="ru-RU" sz="2400" u="sng" dirty="0">
                <a:solidFill>
                  <a:srgbClr val="242424"/>
                </a:solidFill>
                <a:latin typeface="Georgia" panose="02040502050405020303" pitchFamily="18" charset="0"/>
              </a:rPr>
              <a:t> жирна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 (15-33%) – лосось,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білорибиця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мінога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вугор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стерлядь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сибірська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осетер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сибірський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оседець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тихоокеанський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атлантичний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наприкінці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42424"/>
                </a:solidFill>
                <a:latin typeface="Georgia" panose="02040502050405020303" pitchFamily="18" charset="0"/>
              </a:rPr>
              <a:t>літа</a:t>
            </a:r>
            <a:r>
              <a:rPr lang="ru-RU" sz="2400" dirty="0">
                <a:solidFill>
                  <a:srgbClr val="242424"/>
                </a:solidFill>
                <a:latin typeface="Georgia" panose="02040502050405020303" pitchFamily="18" charset="0"/>
              </a:rPr>
              <a:t>).</a:t>
            </a:r>
          </a:p>
          <a:p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Вміст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жиру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впливає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на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смакові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якості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харчову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цінність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кулінарне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Чим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жирніша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тим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вона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ніжніша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смачніша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й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ароматніша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Проте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жир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легко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окислюється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завдяки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цьому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погіршується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якість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товарів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ru-RU" sz="24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068" y="782360"/>
            <a:ext cx="8051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Мінеральні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речовини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входять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переважно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до складу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кісток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числі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яких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найбільшу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частку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становлять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сполуки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кальцію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фосфору,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калію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натрію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магнію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сірки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хлору,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хоча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дуже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цінними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є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більшість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мікроелементів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особливо йод, бром, кобальт,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марганець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мідь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фтор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тощо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Морська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містить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більше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мінеральних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речовин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зокрема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мікроелементів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ніж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прісноводна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Екстрактивні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речовини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становлять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незначну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частку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легко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розчиняються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у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гарячій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воді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надають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бульйонам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специфічного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смаку й аромату,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сприяють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появі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апетиту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кращому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засвоєнню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їжі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Специфічний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різкий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запах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морської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зумовлений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наявністю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ній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азотистих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речовин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–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амінів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ru-RU" sz="24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447" y="488218"/>
            <a:ext cx="91829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Вуглеводи</a:t>
            </a:r>
            <a:r>
              <a:rPr lang="ru-RU" sz="2400" u="sng" dirty="0">
                <a:solidFill>
                  <a:srgbClr val="222222"/>
                </a:solidFill>
                <a:latin typeface="Georgia" panose="02040502050405020303" pitchFamily="18" charset="0"/>
              </a:rPr>
              <a:t> </a:t>
            </a:r>
            <a:r>
              <a:rPr lang="ru-RU" sz="2400" u="sng" dirty="0" err="1">
                <a:solidFill>
                  <a:srgbClr val="222222"/>
                </a:solidFill>
                <a:latin typeface="Georgia" panose="02040502050405020303" pitchFamily="18" charset="0"/>
              </a:rPr>
              <a:t>р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представлені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глікогеном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(0,05 – 0,85%),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який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формує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смак, запах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колір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продуктів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Солодкуватий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смак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після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теплової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обробки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зумовлений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розпадом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глікогену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до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глюкози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400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Вміст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води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 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залежить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жирності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чим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більше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жиру,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тим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менше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води)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коливається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52 до 83%.</a:t>
            </a:r>
          </a:p>
          <a:p>
            <a:endParaRPr lang="ru-RU" sz="2400" dirty="0" smtClean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Споживні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властивості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риби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залежать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не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тільки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хімічного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складу, а й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співвідношення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тілі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їстівних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неїстівних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частин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органів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До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їстівних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частин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відносять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м'язові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тканини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шкіру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ікру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молоки,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печінку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; до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неїстівних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–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кістки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плавники,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луску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нутрощі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Голови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деяких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видів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наприклад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осетрових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) –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їстівні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оскільки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містять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багато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м'язової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тканини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і жиру. Чим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більше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рибі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м'язової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тканини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ікри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тим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вища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її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харчова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цінність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ru-RU" sz="24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0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336" y="237711"/>
            <a:ext cx="56782871" cy="6939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Біологічні особливості основних ставових </a:t>
            </a:r>
            <a:r>
              <a:rPr lang="uk-UA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риб</a:t>
            </a:r>
          </a:p>
          <a:p>
            <a:pPr marL="42545" indent="269875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карась,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придатні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нересту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прибережна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0,5—1,5 м, яку добре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прогріває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сонце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 для нересту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17—18 °С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20—22 °С.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Плодючість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самки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ікринок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1 кг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карася — 200—300,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300—400 тис.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ікринок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самки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дрібна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 клейка, тому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прилипає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4—6, карася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5—7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Статева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зрілість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3—4-й,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карася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2—3-й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зоопланктон,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бентос.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Ріст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до 200 г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200—800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на другому і 400—1500 —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третьому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карася становить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10—25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50—150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100—350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4—15, 20—150 і 250—1000 г.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неспускних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2545" indent="269875"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водоймах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де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буває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задухи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(ставах, озерах,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водоймищах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134" y="1638300"/>
            <a:ext cx="4608442" cy="34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431" y="544750"/>
            <a:ext cx="71887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" indent="269875" algn="just">
              <a:spcAft>
                <a:spcPts val="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Білий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амур,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білий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строкат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товстолобик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відкладають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тому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статеві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них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штучно 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інкубують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" indent="269875" algn="just"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Статева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зрілість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5—6-му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них, становить 500—800 тис. штук.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28—32 год.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Живляться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фітопланктоном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 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білий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амур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вищою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водною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рослинністю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Жива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20 г, на другому — 500—1200,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третьому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2000—3000 г.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Добрі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вирощуванні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травоїдних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зарослих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ставах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водоймищах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тому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меліораторами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434" y="2077725"/>
            <a:ext cx="2602048" cy="2569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471" y="24538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344" y="302359"/>
            <a:ext cx="10068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Щука і судак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хижаки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великих ставах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водоймах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де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смітної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Статева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зрілість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3—4-му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нерест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березні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квітні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3—8 °С і 9—15 °С,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ікринок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тис. до 1 млн. штук у щуки і 300—400 тис. штук у судака.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триває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10—20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днів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щуки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150—800 г, на другому — 400—1500 і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третьому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800—3000 г,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судака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5—35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100—500 і до 1000 г.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85" y="4259691"/>
            <a:ext cx="4805464" cy="25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382" y="618836"/>
            <a:ext cx="9802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indent="269875" algn="just"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Райдужна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форель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холодноводна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успішно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росте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ставах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басейнах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Статева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зрілість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3—4-му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штучно 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інкубують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апаратах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Плодючість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1,5—6 тис.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ікринок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30—35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днів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Живиться у ставах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водними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комахами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жабами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пуголовками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дрібною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до 20, другому — до 280 і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третьому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до 600 г.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523" y="4407455"/>
            <a:ext cx="5559965" cy="21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893" y="262648"/>
            <a:ext cx="854088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2"/>
            </a:pPr>
            <a:r>
              <a:rPr lang="uk-UA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Індивідуальний розвиток та вікові групи риб.</a:t>
            </a:r>
            <a:endParaRPr lang="ru-RU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житті риб, розрізняють два періоди розвитку: ембріональний і постембріональний. Ембріональний період життя риб починається з моменту запліднення ікри.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Тривалість його залежить від виду риби.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Риби з весняно-літнім нерестом (багато коропових  та ін.) характеризуються відносно  коротким періодом ембріогенезу, коли живлення зародка здійснюється за рахунок поживних речовин, що знаходяться в ікринці  (ендогенне  харчування).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Риби з осінньо-зимовим нерестом (лососеві, сигові, форель та ін.). характеризуються відносно тривалим періодом ембріогенезу.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ембріонального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води та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світла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443" y="5010150"/>
            <a:ext cx="334955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604" y="233705"/>
            <a:ext cx="10340501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indent="269875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мбріональний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1-й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 ембріонального періоду </a:t>
            </a:r>
            <a:r>
              <a:rPr lang="uk-UA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запліднення,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набрякання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ікри,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утвор</a:t>
            </a:r>
            <a:r>
              <a:rPr lang="uk-UA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ення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зародков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диск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бластодиску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етап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триває близько 1 години.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2-й етап – </a:t>
            </a:r>
            <a:r>
              <a:rPr lang="uk-UA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дроблення бластодиску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внаслідок чого збільшуються кількість клітин і зменшуються їх розміри. 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6 годин з моменту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стадія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морули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крупних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(16 клітин)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бластодиском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жовтком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невелика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бластоцель і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наступає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стадія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бластули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рибничій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стадіях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4-8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бластомерів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ранньої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морули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відсоток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ікри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3-й етап – гаструляція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або процес обростання жовтка клітинами бластодерми, Через 8-9 годин після запліднення на тілі зародка помітний розширений головний відділ. Утворюється три зародкових пелюстки: ектодерма, мезодерма і ентодерма. Створюються основи органогенезу. Гаструляція завжди супроводжується підвищеною загибеллю ікри. Тому облік відходів доцільно проводити не раніше проходження цієї стадії.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 indent="269875" algn="just">
              <a:spcAft>
                <a:spcPts val="0"/>
              </a:spcAft>
            </a:pPr>
            <a:r>
              <a:rPr lang="uk-UA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етап -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диференціація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головної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тулубної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зародка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сегментація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формуються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очні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пухирці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зявляються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слухові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плакоди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Завершується етап на 22-24 год. </a:t>
            </a:r>
            <a:r>
              <a:rPr lang="uk-UA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uk-UA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9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485723"/>
            <a:ext cx="96681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lvl="0" indent="269875" algn="just"/>
            <a:r>
              <a:rPr lang="uk-U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етап-  відособлюється хвостовий відділ, і зародок починає рухатись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віці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чуть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сегментація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хвостового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відділу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 В очах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з'являється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чорний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пігмент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головного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2545" lvl="0" indent="269875" algn="just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етап -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з'являються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формені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(вік 2,5 доби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Сформувалась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шкіряна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зяброва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кришка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рилі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очима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з'являються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нюхові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ямки,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знизу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ротова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лійка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Позаду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очей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чотири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зябрових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плакоди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міотома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грудні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плавці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Ембріон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перевертається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оболонці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зародку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коропа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підходить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ізотермічних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ящиках, де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терморегуляція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охолодження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уповільненню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ембріона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етап -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ембріон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вилуплюється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Через  три  -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п'ять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інкубації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ікри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17-22°С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починається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викльов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ембріонів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07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1075</Words>
  <Application>Microsoft Office PowerPoint</Application>
  <PresentationFormat>Широкоэкранный</PresentationFormat>
  <Paragraphs>140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Book Antiqua</vt:lpstr>
      <vt:lpstr>Calibri</vt:lpstr>
      <vt:lpstr>Century Gothic</vt:lpstr>
      <vt:lpstr>Garamond</vt:lpstr>
      <vt:lpstr>Georgia</vt:lpstr>
      <vt:lpstr>Times New Roman</vt:lpstr>
      <vt:lpstr>Wingdings</vt:lpstr>
      <vt:lpstr>Wingdings 3</vt:lpstr>
      <vt:lpstr>Твердый переплет</vt:lpstr>
      <vt:lpstr>1_Твердый переплет</vt:lpstr>
      <vt:lpstr>2_Твердый переплет</vt:lpstr>
      <vt:lpstr>3_Твердый переплет</vt:lpstr>
      <vt:lpstr>1_Легкий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Анатомо-фізіологічні особливості живлення риб</vt:lpstr>
      <vt:lpstr> Рот у коропа невеликий, зубів на щелепах немає, при необхідності короп може висувати рот, у так звану ротову трубку, занурюючи її в мул, він відшукує і всмоктує разом з мулом черв’яків, личинок, комашок і інші тваринні організми, що живуть на дні.  На одній із зябрових дуг коропа, де немає зябрових листочків, розміщуються глоткові зуби, а над ними, у верхній частині глотки, є щільна подушечка, так зване «жорнівце». Глотковими зубами і «жернівцем» короп роздавлює черв’яків, личинок і ін. </vt:lpstr>
      <vt:lpstr>  </vt:lpstr>
      <vt:lpstr>Від наявності чи  відсутності шлунку залежить інтенсивність харчування риб.  В.А. Пегель розділив риб на три групи:  1) риби із чітко відособленим шлунком і вираженим пілоричним сфінктером, із якого химус надходить у кишечник тільки після значного розщеплення, інтервали часу між прийомами їжі доходять до 2 діб (тріскові, судак, бички);  2) риби зі слабко вираженим шлунком, у яких  їжа затримується недовго, а її вторинний прийом настає через 14–15 годин (річкова камбала);  3) безшлункові риби, які харчуються практично безупинно (короп). </vt:lpstr>
      <vt:lpstr>Довжина травного тракту риб залежить від спектру живлення. Рослиноїдні риби мають більш довгий травний тракт, ніж хижі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29</cp:revision>
  <cp:lastPrinted>2023-03-06T14:14:57Z</cp:lastPrinted>
  <dcterms:created xsi:type="dcterms:W3CDTF">2022-08-22T15:22:35Z</dcterms:created>
  <dcterms:modified xsi:type="dcterms:W3CDTF">2023-05-03T16:41:40Z</dcterms:modified>
</cp:coreProperties>
</file>