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280" r:id="rId16"/>
    <p:sldId id="281" r:id="rId17"/>
    <p:sldId id="282" r:id="rId18"/>
    <p:sldId id="283" r:id="rId19"/>
    <p:sldId id="289" r:id="rId20"/>
    <p:sldId id="284" r:id="rId21"/>
    <p:sldId id="290" r:id="rId22"/>
    <p:sldId id="285" r:id="rId23"/>
    <p:sldId id="291" r:id="rId24"/>
    <p:sldId id="286" r:id="rId25"/>
    <p:sldId id="292" r:id="rId26"/>
    <p:sldId id="287" r:id="rId27"/>
    <p:sldId id="288" r:id="rId28"/>
    <p:sldId id="29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7BEC79-1707-4FA5-AB62-B2D12E63F17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22E8FD7-5551-4BE7-8082-8933637CFC0E}">
      <dgm:prSet/>
      <dgm:spPr/>
      <dgm:t>
        <a:bodyPr/>
        <a:lstStyle/>
        <a:p>
          <a:pPr algn="ctr" rtl="0"/>
          <a:r>
            <a:rPr lang="uk-UA" b="1" dirty="0" smtClean="0">
              <a:solidFill>
                <a:srgbClr val="FF0000"/>
              </a:solidFill>
            </a:rPr>
            <a:t>До свиней при беконній відгодівлі ставляться більш високі вимоги: </a:t>
          </a:r>
          <a:endParaRPr lang="uk-UA" b="1" dirty="0">
            <a:solidFill>
              <a:srgbClr val="FF0000"/>
            </a:solidFill>
          </a:endParaRPr>
        </a:p>
      </dgm:t>
    </dgm:pt>
    <dgm:pt modelId="{B30286EA-4634-48F8-9828-83FD360E7F84}" type="parTrans" cxnId="{5F5FEDF4-E526-419B-89CD-858F9BC0ECAA}">
      <dgm:prSet/>
      <dgm:spPr/>
      <dgm:t>
        <a:bodyPr/>
        <a:lstStyle/>
        <a:p>
          <a:endParaRPr lang="ru-RU" b="1"/>
        </a:p>
      </dgm:t>
    </dgm:pt>
    <dgm:pt modelId="{304A6320-FB23-4C56-9EBD-102F29877FB1}" type="sibTrans" cxnId="{5F5FEDF4-E526-419B-89CD-858F9BC0ECAA}">
      <dgm:prSet/>
      <dgm:spPr/>
      <dgm:t>
        <a:bodyPr/>
        <a:lstStyle/>
        <a:p>
          <a:endParaRPr lang="ru-RU" b="1"/>
        </a:p>
      </dgm:t>
    </dgm:pt>
    <dgm:pt modelId="{97A17F1E-1D96-473F-B4DC-414AFCE04A07}">
      <dgm:prSet/>
      <dgm:spPr/>
      <dgm:t>
        <a:bodyPr/>
        <a:lstStyle/>
        <a:p>
          <a:pPr rtl="0"/>
          <a:r>
            <a:rPr lang="uk-UA" b="1" dirty="0" smtClean="0"/>
            <a:t>жива маса у 8-місячному віці повинна бути 80–105 кг, </a:t>
          </a:r>
          <a:endParaRPr lang="uk-UA" b="1" dirty="0"/>
        </a:p>
      </dgm:t>
    </dgm:pt>
    <dgm:pt modelId="{CC58191B-729F-4F15-A42D-083CC9C48A21}" type="parTrans" cxnId="{02A115BD-ABE8-4082-B972-705A89035E10}">
      <dgm:prSet/>
      <dgm:spPr/>
      <dgm:t>
        <a:bodyPr/>
        <a:lstStyle/>
        <a:p>
          <a:endParaRPr lang="ru-RU" b="1"/>
        </a:p>
      </dgm:t>
    </dgm:pt>
    <dgm:pt modelId="{77137710-1213-428A-B30B-1CD7B5072BC2}" type="sibTrans" cxnId="{02A115BD-ABE8-4082-B972-705A89035E10}">
      <dgm:prSet/>
      <dgm:spPr/>
      <dgm:t>
        <a:bodyPr/>
        <a:lstStyle/>
        <a:p>
          <a:endParaRPr lang="ru-RU" b="1"/>
        </a:p>
      </dgm:t>
    </dgm:pt>
    <dgm:pt modelId="{CF424A71-2902-42DB-9087-22AD7E0A4AAB}">
      <dgm:prSet/>
      <dgm:spPr/>
      <dgm:t>
        <a:bodyPr/>
        <a:lstStyle/>
        <a:p>
          <a:pPr rtl="0"/>
          <a:r>
            <a:rPr lang="uk-UA" b="1" dirty="0" smtClean="0"/>
            <a:t>товщина шпику над остистими відростками 6–7-го грудних хребців не враховуючи товщини шкіри, не більшою 3,0–3,5 см. </a:t>
          </a:r>
          <a:endParaRPr lang="uk-UA" b="1" dirty="0"/>
        </a:p>
      </dgm:t>
    </dgm:pt>
    <dgm:pt modelId="{9D543803-75B3-455A-A492-6E8982E67E11}" type="parTrans" cxnId="{4E3B9F4B-D168-4147-9A4C-5828BBE877A5}">
      <dgm:prSet/>
      <dgm:spPr/>
      <dgm:t>
        <a:bodyPr/>
        <a:lstStyle/>
        <a:p>
          <a:endParaRPr lang="ru-RU" b="1"/>
        </a:p>
      </dgm:t>
    </dgm:pt>
    <dgm:pt modelId="{97D1B9F4-7E15-4560-B366-6933B5DCD501}" type="sibTrans" cxnId="{4E3B9F4B-D168-4147-9A4C-5828BBE877A5}">
      <dgm:prSet/>
      <dgm:spPr/>
      <dgm:t>
        <a:bodyPr/>
        <a:lstStyle/>
        <a:p>
          <a:endParaRPr lang="ru-RU" b="1"/>
        </a:p>
      </dgm:t>
    </dgm:pt>
    <dgm:pt modelId="{87148A17-3C4F-489C-947D-B18EF74CBD0F}">
      <dgm:prSet/>
      <dgm:spPr/>
      <dgm:t>
        <a:bodyPr/>
        <a:lstStyle/>
        <a:p>
          <a:pPr algn="ctr" rtl="0"/>
          <a:r>
            <a:rPr lang="uk-UA" b="1" dirty="0" smtClean="0">
              <a:solidFill>
                <a:srgbClr val="FF0000"/>
              </a:solidFill>
            </a:rPr>
            <a:t>Крім цього при беконній відгодівлі слід враховувати хімічний склад кормів: </a:t>
          </a:r>
          <a:endParaRPr lang="uk-UA" b="1" dirty="0">
            <a:solidFill>
              <a:srgbClr val="FF0000"/>
            </a:solidFill>
          </a:endParaRPr>
        </a:p>
      </dgm:t>
    </dgm:pt>
    <dgm:pt modelId="{6A95E1FB-544A-4BFD-88F9-8AB801468437}" type="parTrans" cxnId="{E1FA304F-1303-4A3D-90B7-5D6F634DE15A}">
      <dgm:prSet/>
      <dgm:spPr/>
      <dgm:t>
        <a:bodyPr/>
        <a:lstStyle/>
        <a:p>
          <a:endParaRPr lang="ru-RU" b="1"/>
        </a:p>
      </dgm:t>
    </dgm:pt>
    <dgm:pt modelId="{B4486029-1C2F-4155-8B3F-0C8465EF76D2}" type="sibTrans" cxnId="{E1FA304F-1303-4A3D-90B7-5D6F634DE15A}">
      <dgm:prSet/>
      <dgm:spPr/>
      <dgm:t>
        <a:bodyPr/>
        <a:lstStyle/>
        <a:p>
          <a:endParaRPr lang="ru-RU" b="1"/>
        </a:p>
      </dgm:t>
    </dgm:pt>
    <dgm:pt modelId="{5F2D4EAD-6E07-4FF2-840D-90579781C505}">
      <dgm:prSet/>
      <dgm:spPr/>
      <dgm:t>
        <a:bodyPr/>
        <a:lstStyle/>
        <a:p>
          <a:pPr rtl="0"/>
          <a:r>
            <a:rPr lang="uk-UA" b="1" dirty="0" smtClean="0"/>
            <a:t>корми багаті на </a:t>
          </a:r>
          <a:r>
            <a:rPr lang="uk-UA" b="1" dirty="0" err="1" smtClean="0"/>
            <a:t>легкотопкий</a:t>
          </a:r>
          <a:r>
            <a:rPr lang="uk-UA" b="1" dirty="0" smtClean="0"/>
            <a:t> жир, та водянисті сприяють м’якості шпику, погіршенню кулінарних та смакових якостей свинини.</a:t>
          </a:r>
          <a:endParaRPr lang="ru-RU" b="1" dirty="0"/>
        </a:p>
      </dgm:t>
    </dgm:pt>
    <dgm:pt modelId="{251653FD-4664-48AC-B197-7F055A9327B4}" type="parTrans" cxnId="{4DFAC7D6-5491-4F3C-97ED-07A3CC11913B}">
      <dgm:prSet/>
      <dgm:spPr/>
      <dgm:t>
        <a:bodyPr/>
        <a:lstStyle/>
        <a:p>
          <a:endParaRPr lang="ru-RU" b="1"/>
        </a:p>
      </dgm:t>
    </dgm:pt>
    <dgm:pt modelId="{07C346C4-FE5A-4F71-BD32-4C83BB04FA97}" type="sibTrans" cxnId="{4DFAC7D6-5491-4F3C-97ED-07A3CC11913B}">
      <dgm:prSet/>
      <dgm:spPr/>
      <dgm:t>
        <a:bodyPr/>
        <a:lstStyle/>
        <a:p>
          <a:endParaRPr lang="ru-RU" b="1"/>
        </a:p>
      </dgm:t>
    </dgm:pt>
    <dgm:pt modelId="{BFAD1150-B980-4ECA-9CA7-059763AFB34E}" type="pres">
      <dgm:prSet presAssocID="{4C7BEC79-1707-4FA5-AB62-B2D12E63F1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95A6E9-344B-46A4-B54D-201EE89EE850}" type="pres">
      <dgm:prSet presAssocID="{C22E8FD7-5551-4BE7-8082-8933637CFC0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30626-107B-436C-BCDC-82A85E534E90}" type="pres">
      <dgm:prSet presAssocID="{304A6320-FB23-4C56-9EBD-102F29877FB1}" presName="spacer" presStyleCnt="0"/>
      <dgm:spPr/>
    </dgm:pt>
    <dgm:pt modelId="{FB0D29C8-DA66-4E33-847D-22465D70948E}" type="pres">
      <dgm:prSet presAssocID="{97A17F1E-1D96-473F-B4DC-414AFCE04A0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5723E-2D11-410E-9C7C-657BDCD7B41E}" type="pres">
      <dgm:prSet presAssocID="{77137710-1213-428A-B30B-1CD7B5072BC2}" presName="spacer" presStyleCnt="0"/>
      <dgm:spPr/>
    </dgm:pt>
    <dgm:pt modelId="{C035CCA4-ACCC-457B-8F5D-D8500F241C53}" type="pres">
      <dgm:prSet presAssocID="{CF424A71-2902-42DB-9087-22AD7E0A4AA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479E4-292B-4079-809E-1DC9168D88A0}" type="pres">
      <dgm:prSet presAssocID="{97D1B9F4-7E15-4560-B366-6933B5DCD501}" presName="spacer" presStyleCnt="0"/>
      <dgm:spPr/>
    </dgm:pt>
    <dgm:pt modelId="{B327E390-CC9A-4905-B791-FC5309D346B3}" type="pres">
      <dgm:prSet presAssocID="{87148A17-3C4F-489C-947D-B18EF74CBD0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0B513F-B098-4F6A-8569-7D91831473EA}" type="pres">
      <dgm:prSet presAssocID="{B4486029-1C2F-4155-8B3F-0C8465EF76D2}" presName="spacer" presStyleCnt="0"/>
      <dgm:spPr/>
    </dgm:pt>
    <dgm:pt modelId="{5B6F9A9F-C786-45BF-BCAC-ADA945F24D21}" type="pres">
      <dgm:prSet presAssocID="{5F2D4EAD-6E07-4FF2-840D-90579781C50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2AECEE-FF32-42F5-BAE0-551B402046C0}" type="presOf" srcId="{5F2D4EAD-6E07-4FF2-840D-90579781C505}" destId="{5B6F9A9F-C786-45BF-BCAC-ADA945F24D21}" srcOrd="0" destOrd="0" presId="urn:microsoft.com/office/officeart/2005/8/layout/vList2"/>
    <dgm:cxn modelId="{FFC1C6BF-666B-47CC-AC53-10C3612462DE}" type="presOf" srcId="{4C7BEC79-1707-4FA5-AB62-B2D12E63F171}" destId="{BFAD1150-B980-4ECA-9CA7-059763AFB34E}" srcOrd="0" destOrd="0" presId="urn:microsoft.com/office/officeart/2005/8/layout/vList2"/>
    <dgm:cxn modelId="{5F5FEDF4-E526-419B-89CD-858F9BC0ECAA}" srcId="{4C7BEC79-1707-4FA5-AB62-B2D12E63F171}" destId="{C22E8FD7-5551-4BE7-8082-8933637CFC0E}" srcOrd="0" destOrd="0" parTransId="{B30286EA-4634-48F8-9828-83FD360E7F84}" sibTransId="{304A6320-FB23-4C56-9EBD-102F29877FB1}"/>
    <dgm:cxn modelId="{02A115BD-ABE8-4082-B972-705A89035E10}" srcId="{4C7BEC79-1707-4FA5-AB62-B2D12E63F171}" destId="{97A17F1E-1D96-473F-B4DC-414AFCE04A07}" srcOrd="1" destOrd="0" parTransId="{CC58191B-729F-4F15-A42D-083CC9C48A21}" sibTransId="{77137710-1213-428A-B30B-1CD7B5072BC2}"/>
    <dgm:cxn modelId="{4DFAC7D6-5491-4F3C-97ED-07A3CC11913B}" srcId="{4C7BEC79-1707-4FA5-AB62-B2D12E63F171}" destId="{5F2D4EAD-6E07-4FF2-840D-90579781C505}" srcOrd="4" destOrd="0" parTransId="{251653FD-4664-48AC-B197-7F055A9327B4}" sibTransId="{07C346C4-FE5A-4F71-BD32-4C83BB04FA97}"/>
    <dgm:cxn modelId="{43004DB6-9AE0-471E-93E7-3BE785117AD2}" type="presOf" srcId="{87148A17-3C4F-489C-947D-B18EF74CBD0F}" destId="{B327E390-CC9A-4905-B791-FC5309D346B3}" srcOrd="0" destOrd="0" presId="urn:microsoft.com/office/officeart/2005/8/layout/vList2"/>
    <dgm:cxn modelId="{E1FA304F-1303-4A3D-90B7-5D6F634DE15A}" srcId="{4C7BEC79-1707-4FA5-AB62-B2D12E63F171}" destId="{87148A17-3C4F-489C-947D-B18EF74CBD0F}" srcOrd="3" destOrd="0" parTransId="{6A95E1FB-544A-4BFD-88F9-8AB801468437}" sibTransId="{B4486029-1C2F-4155-8B3F-0C8465EF76D2}"/>
    <dgm:cxn modelId="{4E3B9F4B-D168-4147-9A4C-5828BBE877A5}" srcId="{4C7BEC79-1707-4FA5-AB62-B2D12E63F171}" destId="{CF424A71-2902-42DB-9087-22AD7E0A4AAB}" srcOrd="2" destOrd="0" parTransId="{9D543803-75B3-455A-A492-6E8982E67E11}" sibTransId="{97D1B9F4-7E15-4560-B366-6933B5DCD501}"/>
    <dgm:cxn modelId="{DD3781A2-BE5B-451B-8262-5672375DF83A}" type="presOf" srcId="{CF424A71-2902-42DB-9087-22AD7E0A4AAB}" destId="{C035CCA4-ACCC-457B-8F5D-D8500F241C53}" srcOrd="0" destOrd="0" presId="urn:microsoft.com/office/officeart/2005/8/layout/vList2"/>
    <dgm:cxn modelId="{547ED789-E40C-49D0-A865-BA9BDC6FDCC9}" type="presOf" srcId="{C22E8FD7-5551-4BE7-8082-8933637CFC0E}" destId="{C895A6E9-344B-46A4-B54D-201EE89EE850}" srcOrd="0" destOrd="0" presId="urn:microsoft.com/office/officeart/2005/8/layout/vList2"/>
    <dgm:cxn modelId="{BE33A760-25A0-4F5F-AD86-85166473BE4A}" type="presOf" srcId="{97A17F1E-1D96-473F-B4DC-414AFCE04A07}" destId="{FB0D29C8-DA66-4E33-847D-22465D70948E}" srcOrd="0" destOrd="0" presId="urn:microsoft.com/office/officeart/2005/8/layout/vList2"/>
    <dgm:cxn modelId="{C0EC7A20-9997-4E64-AB4B-3950B84AF401}" type="presParOf" srcId="{BFAD1150-B980-4ECA-9CA7-059763AFB34E}" destId="{C895A6E9-344B-46A4-B54D-201EE89EE850}" srcOrd="0" destOrd="0" presId="urn:microsoft.com/office/officeart/2005/8/layout/vList2"/>
    <dgm:cxn modelId="{E064DCFF-4128-4F4D-A2B7-36F979C6F2B4}" type="presParOf" srcId="{BFAD1150-B980-4ECA-9CA7-059763AFB34E}" destId="{C6430626-107B-436C-BCDC-82A85E534E90}" srcOrd="1" destOrd="0" presId="urn:microsoft.com/office/officeart/2005/8/layout/vList2"/>
    <dgm:cxn modelId="{11A44D61-A1E0-4486-8A27-EACDA4E0F576}" type="presParOf" srcId="{BFAD1150-B980-4ECA-9CA7-059763AFB34E}" destId="{FB0D29C8-DA66-4E33-847D-22465D70948E}" srcOrd="2" destOrd="0" presId="urn:microsoft.com/office/officeart/2005/8/layout/vList2"/>
    <dgm:cxn modelId="{AE35E1E5-1BF2-4B18-965D-CD6DC8316155}" type="presParOf" srcId="{BFAD1150-B980-4ECA-9CA7-059763AFB34E}" destId="{6CB5723E-2D11-410E-9C7C-657BDCD7B41E}" srcOrd="3" destOrd="0" presId="urn:microsoft.com/office/officeart/2005/8/layout/vList2"/>
    <dgm:cxn modelId="{BB414C2D-C820-4AD3-81EC-82EC540D025C}" type="presParOf" srcId="{BFAD1150-B980-4ECA-9CA7-059763AFB34E}" destId="{C035CCA4-ACCC-457B-8F5D-D8500F241C53}" srcOrd="4" destOrd="0" presId="urn:microsoft.com/office/officeart/2005/8/layout/vList2"/>
    <dgm:cxn modelId="{5FD6A887-6EBD-4EBA-9953-D5C7D9523215}" type="presParOf" srcId="{BFAD1150-B980-4ECA-9CA7-059763AFB34E}" destId="{57D479E4-292B-4079-809E-1DC9168D88A0}" srcOrd="5" destOrd="0" presId="urn:microsoft.com/office/officeart/2005/8/layout/vList2"/>
    <dgm:cxn modelId="{45E24288-7F9D-426E-B320-9CB38D83DE58}" type="presParOf" srcId="{BFAD1150-B980-4ECA-9CA7-059763AFB34E}" destId="{B327E390-CC9A-4905-B791-FC5309D346B3}" srcOrd="6" destOrd="0" presId="urn:microsoft.com/office/officeart/2005/8/layout/vList2"/>
    <dgm:cxn modelId="{89F192FA-BC06-4EAA-A493-C520D732C45C}" type="presParOf" srcId="{BFAD1150-B980-4ECA-9CA7-059763AFB34E}" destId="{DD0B513F-B098-4F6A-8569-7D91831473EA}" srcOrd="7" destOrd="0" presId="urn:microsoft.com/office/officeart/2005/8/layout/vList2"/>
    <dgm:cxn modelId="{8507ECF3-9A42-4972-9720-B9C6FB48DD85}" type="presParOf" srcId="{BFAD1150-B980-4ECA-9CA7-059763AFB34E}" destId="{5B6F9A9F-C786-45BF-BCAC-ADA945F24D2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C6DB64-19D0-47B8-B13C-203BAE71BFC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4C20DEC-1922-4DFF-BC5E-B05390A7B71F}">
      <dgm:prSet/>
      <dgm:spPr/>
      <dgm:t>
        <a:bodyPr/>
        <a:lstStyle/>
        <a:p>
          <a:pPr rtl="0"/>
          <a:r>
            <a:rPr lang="uk-UA" b="1" i="0" baseline="0" dirty="0" smtClean="0"/>
            <a:t>До жирних кондицій відгодовують переважно підсвинків скороспілих порід і їх </a:t>
          </a:r>
          <a:r>
            <a:rPr lang="uk-UA" b="1" i="0" baseline="0" dirty="0" err="1" smtClean="0"/>
            <a:t>помісей</a:t>
          </a:r>
          <a:r>
            <a:rPr lang="uk-UA" b="1" i="0" baseline="0" dirty="0" smtClean="0"/>
            <a:t>, малопродуктивних маток після відлучення поросят, дорослих вибракуваних свиноматок і кнурів (кастрованих).</a:t>
          </a:r>
          <a:endParaRPr lang="ru-RU" b="1" i="0" baseline="0" dirty="0"/>
        </a:p>
      </dgm:t>
    </dgm:pt>
    <dgm:pt modelId="{FD302873-5379-4715-ACD6-A7D25FD5D094}" type="parTrans" cxnId="{04180328-A04A-4F8A-BC24-B347FBCDA69C}">
      <dgm:prSet/>
      <dgm:spPr/>
      <dgm:t>
        <a:bodyPr/>
        <a:lstStyle/>
        <a:p>
          <a:endParaRPr lang="ru-RU" b="1"/>
        </a:p>
      </dgm:t>
    </dgm:pt>
    <dgm:pt modelId="{4E7D71CA-1612-4D23-A891-F2037A3AF9F0}" type="sibTrans" cxnId="{04180328-A04A-4F8A-BC24-B347FBCDA69C}">
      <dgm:prSet/>
      <dgm:spPr/>
      <dgm:t>
        <a:bodyPr/>
        <a:lstStyle/>
        <a:p>
          <a:endParaRPr lang="ru-RU" b="1"/>
        </a:p>
      </dgm:t>
    </dgm:pt>
    <dgm:pt modelId="{5CD044C5-4EA9-48C3-B4AC-AB1D7B5584FA}">
      <dgm:prSet/>
      <dgm:spPr/>
      <dgm:t>
        <a:bodyPr/>
        <a:lstStyle/>
        <a:p>
          <a:pPr rtl="0"/>
          <a:r>
            <a:rPr lang="uk-UA" b="1" i="0" baseline="0" dirty="0" smtClean="0"/>
            <a:t>Молодняк скороспілих порід і їх </a:t>
          </a:r>
          <a:r>
            <a:rPr lang="uk-UA" b="1" i="0" baseline="0" dirty="0" err="1" smtClean="0"/>
            <a:t>помісей</a:t>
          </a:r>
          <a:r>
            <a:rPr lang="uk-UA" b="1" i="0" baseline="0" dirty="0" smtClean="0"/>
            <a:t> відгодовують до жирних кондиції починаючи з живої маси 40–45 кг у 4-місячному віці, з метою одержання свинини, призначеної для консервування, виготовлення окороків, грудинки, корейки, копчених ковбас. </a:t>
          </a:r>
          <a:endParaRPr lang="ru-RU" b="1" dirty="0"/>
        </a:p>
      </dgm:t>
    </dgm:pt>
    <dgm:pt modelId="{104C6407-8395-4023-A97A-F42419345185}" type="parTrans" cxnId="{65AE81B8-F87B-4FC8-837A-12CAE16DB604}">
      <dgm:prSet/>
      <dgm:spPr/>
      <dgm:t>
        <a:bodyPr/>
        <a:lstStyle/>
        <a:p>
          <a:endParaRPr lang="ru-RU" b="1"/>
        </a:p>
      </dgm:t>
    </dgm:pt>
    <dgm:pt modelId="{AFFDB9A3-DCEB-4B33-B2E2-056119DBF80E}" type="sibTrans" cxnId="{65AE81B8-F87B-4FC8-837A-12CAE16DB604}">
      <dgm:prSet/>
      <dgm:spPr/>
      <dgm:t>
        <a:bodyPr/>
        <a:lstStyle/>
        <a:p>
          <a:endParaRPr lang="ru-RU" b="1"/>
        </a:p>
      </dgm:t>
    </dgm:pt>
    <dgm:pt modelId="{45EBEA1F-70C3-4103-A097-E8B9026C6AFE}">
      <dgm:prSet/>
      <dgm:spPr/>
      <dgm:t>
        <a:bodyPr/>
        <a:lstStyle/>
        <a:p>
          <a:pPr rtl="0"/>
          <a:r>
            <a:rPr lang="uk-UA" b="1" i="0" baseline="0" dirty="0" smtClean="0"/>
            <a:t>Одержання такої свинини забезпечується відгодівлею підсвинків до живої маси 140–150 кг у віці 9–10 місяців і одержанням середньодобових приростів в межах 650–700 г у середньому за період відгодівлі при витратах 5,0–5,5 к. од. на 1 кг приросту.</a:t>
          </a:r>
          <a:endParaRPr lang="uk-UA" b="1" i="0" baseline="0" dirty="0"/>
        </a:p>
      </dgm:t>
    </dgm:pt>
    <dgm:pt modelId="{D112A4D1-D07E-4CF5-A21D-FB0A62182425}" type="parTrans" cxnId="{37B58EBA-97D3-4791-B677-D0B36C627282}">
      <dgm:prSet/>
      <dgm:spPr/>
      <dgm:t>
        <a:bodyPr/>
        <a:lstStyle/>
        <a:p>
          <a:endParaRPr lang="ru-RU" b="1"/>
        </a:p>
      </dgm:t>
    </dgm:pt>
    <dgm:pt modelId="{D47ACBCE-FFEE-4CBA-A5CB-E96800E149CC}" type="sibTrans" cxnId="{37B58EBA-97D3-4791-B677-D0B36C627282}">
      <dgm:prSet/>
      <dgm:spPr/>
      <dgm:t>
        <a:bodyPr/>
        <a:lstStyle/>
        <a:p>
          <a:endParaRPr lang="ru-RU" b="1"/>
        </a:p>
      </dgm:t>
    </dgm:pt>
    <dgm:pt modelId="{9B112CD7-D068-46BE-AEF8-AC6D672A0685}" type="pres">
      <dgm:prSet presAssocID="{87C6DB64-19D0-47B8-B13C-203BAE71BF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7EA4F-C779-4BD2-A963-1627B66EE802}" type="pres">
      <dgm:prSet presAssocID="{34C20DEC-1922-4DFF-BC5E-B05390A7B71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5C76E3-25FC-482A-821F-EF144C72B06D}" type="pres">
      <dgm:prSet presAssocID="{4E7D71CA-1612-4D23-A891-F2037A3AF9F0}" presName="spacer" presStyleCnt="0"/>
      <dgm:spPr/>
    </dgm:pt>
    <dgm:pt modelId="{859E19BA-0FBE-4B47-B0F2-78CF6B2D339B}" type="pres">
      <dgm:prSet presAssocID="{5CD044C5-4EA9-48C3-B4AC-AB1D7B5584F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AC687-CF89-4ADA-9F73-676502368595}" type="pres">
      <dgm:prSet presAssocID="{AFFDB9A3-DCEB-4B33-B2E2-056119DBF80E}" presName="spacer" presStyleCnt="0"/>
      <dgm:spPr/>
    </dgm:pt>
    <dgm:pt modelId="{35B11D75-108C-4BDA-B437-559324613A03}" type="pres">
      <dgm:prSet presAssocID="{45EBEA1F-70C3-4103-A097-E8B9026C6AF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B58EBA-97D3-4791-B677-D0B36C627282}" srcId="{87C6DB64-19D0-47B8-B13C-203BAE71BFC1}" destId="{45EBEA1F-70C3-4103-A097-E8B9026C6AFE}" srcOrd="2" destOrd="0" parTransId="{D112A4D1-D07E-4CF5-A21D-FB0A62182425}" sibTransId="{D47ACBCE-FFEE-4CBA-A5CB-E96800E149CC}"/>
    <dgm:cxn modelId="{04180328-A04A-4F8A-BC24-B347FBCDA69C}" srcId="{87C6DB64-19D0-47B8-B13C-203BAE71BFC1}" destId="{34C20DEC-1922-4DFF-BC5E-B05390A7B71F}" srcOrd="0" destOrd="0" parTransId="{FD302873-5379-4715-ACD6-A7D25FD5D094}" sibTransId="{4E7D71CA-1612-4D23-A891-F2037A3AF9F0}"/>
    <dgm:cxn modelId="{E319A95C-4F10-4570-8C9E-C60AA2F678CC}" type="presOf" srcId="{45EBEA1F-70C3-4103-A097-E8B9026C6AFE}" destId="{35B11D75-108C-4BDA-B437-559324613A03}" srcOrd="0" destOrd="0" presId="urn:microsoft.com/office/officeart/2005/8/layout/vList2"/>
    <dgm:cxn modelId="{65AE81B8-F87B-4FC8-837A-12CAE16DB604}" srcId="{87C6DB64-19D0-47B8-B13C-203BAE71BFC1}" destId="{5CD044C5-4EA9-48C3-B4AC-AB1D7B5584FA}" srcOrd="1" destOrd="0" parTransId="{104C6407-8395-4023-A97A-F42419345185}" sibTransId="{AFFDB9A3-DCEB-4B33-B2E2-056119DBF80E}"/>
    <dgm:cxn modelId="{9EB7983D-75AE-4BDC-B70A-CC1445DDC7C4}" type="presOf" srcId="{34C20DEC-1922-4DFF-BC5E-B05390A7B71F}" destId="{A1E7EA4F-C779-4BD2-A963-1627B66EE802}" srcOrd="0" destOrd="0" presId="urn:microsoft.com/office/officeart/2005/8/layout/vList2"/>
    <dgm:cxn modelId="{400A06CC-904D-4973-983F-FDCD48836183}" type="presOf" srcId="{87C6DB64-19D0-47B8-B13C-203BAE71BFC1}" destId="{9B112CD7-D068-46BE-AEF8-AC6D672A0685}" srcOrd="0" destOrd="0" presId="urn:microsoft.com/office/officeart/2005/8/layout/vList2"/>
    <dgm:cxn modelId="{1E221384-C138-43EE-B426-529C97F81368}" type="presOf" srcId="{5CD044C5-4EA9-48C3-B4AC-AB1D7B5584FA}" destId="{859E19BA-0FBE-4B47-B0F2-78CF6B2D339B}" srcOrd="0" destOrd="0" presId="urn:microsoft.com/office/officeart/2005/8/layout/vList2"/>
    <dgm:cxn modelId="{D692B21C-1EE2-4A0A-A22B-B552E99231DF}" type="presParOf" srcId="{9B112CD7-D068-46BE-AEF8-AC6D672A0685}" destId="{A1E7EA4F-C779-4BD2-A963-1627B66EE802}" srcOrd="0" destOrd="0" presId="urn:microsoft.com/office/officeart/2005/8/layout/vList2"/>
    <dgm:cxn modelId="{4BBD78C0-04F2-4606-8A5B-0B3267D0FC13}" type="presParOf" srcId="{9B112CD7-D068-46BE-AEF8-AC6D672A0685}" destId="{7E5C76E3-25FC-482A-821F-EF144C72B06D}" srcOrd="1" destOrd="0" presId="urn:microsoft.com/office/officeart/2005/8/layout/vList2"/>
    <dgm:cxn modelId="{A6972F2A-35D2-4F5B-B038-AB40A5FFB570}" type="presParOf" srcId="{9B112CD7-D068-46BE-AEF8-AC6D672A0685}" destId="{859E19BA-0FBE-4B47-B0F2-78CF6B2D339B}" srcOrd="2" destOrd="0" presId="urn:microsoft.com/office/officeart/2005/8/layout/vList2"/>
    <dgm:cxn modelId="{2BE28934-5916-45CB-A391-9B24B31435C5}" type="presParOf" srcId="{9B112CD7-D068-46BE-AEF8-AC6D672A0685}" destId="{8F9AC687-CF89-4ADA-9F73-676502368595}" srcOrd="3" destOrd="0" presId="urn:microsoft.com/office/officeart/2005/8/layout/vList2"/>
    <dgm:cxn modelId="{6EBF7DB6-59E3-48BF-9B3B-5B502B0E04D8}" type="presParOf" srcId="{9B112CD7-D068-46BE-AEF8-AC6D672A0685}" destId="{35B11D75-108C-4BDA-B437-559324613A0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E27A46-1541-4029-B20E-B4A6AA90964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8292FE2-1882-4FCA-9DF5-1E6138F4CF1B}">
      <dgm:prSet/>
      <dgm:spPr/>
      <dgm:t>
        <a:bodyPr/>
        <a:lstStyle/>
        <a:p>
          <a:pPr rtl="0"/>
          <a:r>
            <a:rPr lang="uk-UA" b="1" i="0" baseline="0" dirty="0" smtClean="0"/>
            <a:t>При відгодівлі свиней до жирних кондицій (сальна відгодівля) використовують переважно дешеві, вуглеводисті корми.</a:t>
          </a:r>
          <a:endParaRPr lang="ru-RU" b="1" dirty="0"/>
        </a:p>
      </dgm:t>
    </dgm:pt>
    <dgm:pt modelId="{EB111E2C-A3E9-459A-9C6D-BB6C433EA552}" type="parTrans" cxnId="{463EA9FC-BB15-4877-BFBB-CCF37929549B}">
      <dgm:prSet/>
      <dgm:spPr/>
      <dgm:t>
        <a:bodyPr/>
        <a:lstStyle/>
        <a:p>
          <a:endParaRPr lang="ru-RU" b="1"/>
        </a:p>
      </dgm:t>
    </dgm:pt>
    <dgm:pt modelId="{19583E06-A46C-4F7E-9CF6-636656F9014D}" type="sibTrans" cxnId="{463EA9FC-BB15-4877-BFBB-CCF37929549B}">
      <dgm:prSet/>
      <dgm:spPr/>
      <dgm:t>
        <a:bodyPr/>
        <a:lstStyle/>
        <a:p>
          <a:endParaRPr lang="ru-RU" b="1"/>
        </a:p>
      </dgm:t>
    </dgm:pt>
    <dgm:pt modelId="{B556B16E-5A72-4884-B558-311720FCA6F7}">
      <dgm:prSet/>
      <dgm:spPr/>
      <dgm:t>
        <a:bodyPr/>
        <a:lstStyle/>
        <a:p>
          <a:pPr rtl="0"/>
          <a:r>
            <a:rPr lang="uk-UA" b="1" i="0" baseline="0" dirty="0" smtClean="0"/>
            <a:t>Орієнтовно з розрахунку на 1 кг приросту живої маси при такій відгодівлі витрачається 7–8 к. од. і 60–80 г перетравного протеїну на 1 к. од.</a:t>
          </a:r>
          <a:endParaRPr lang="uk-UA" b="1" i="0" baseline="0" dirty="0"/>
        </a:p>
      </dgm:t>
    </dgm:pt>
    <dgm:pt modelId="{76B9F489-50E3-4E59-B109-BEF2EF2754F0}" type="parTrans" cxnId="{C514D96E-3A2C-476F-AA04-96CF7D52AE7A}">
      <dgm:prSet/>
      <dgm:spPr/>
      <dgm:t>
        <a:bodyPr/>
        <a:lstStyle/>
        <a:p>
          <a:endParaRPr lang="ru-RU" b="1"/>
        </a:p>
      </dgm:t>
    </dgm:pt>
    <dgm:pt modelId="{58030D06-4EA3-4C9A-A76A-D0753FC9CB4E}" type="sibTrans" cxnId="{C514D96E-3A2C-476F-AA04-96CF7D52AE7A}">
      <dgm:prSet/>
      <dgm:spPr/>
      <dgm:t>
        <a:bodyPr/>
        <a:lstStyle/>
        <a:p>
          <a:endParaRPr lang="ru-RU" b="1"/>
        </a:p>
      </dgm:t>
    </dgm:pt>
    <dgm:pt modelId="{043320EC-1D21-43BA-87D1-5F63E9A6705E}">
      <dgm:prSet/>
      <dgm:spPr/>
      <dgm:t>
        <a:bodyPr/>
        <a:lstStyle/>
        <a:p>
          <a:pPr rtl="0"/>
          <a:r>
            <a:rPr lang="uk-UA" b="1" i="0" baseline="0" dirty="0" smtClean="0"/>
            <a:t>Для сальної відгодівлі </a:t>
          </a:r>
          <a:r>
            <a:rPr lang="uk-UA" b="1" i="0" baseline="0" dirty="0" err="1" smtClean="0"/>
            <a:t>вибракованих</a:t>
          </a:r>
          <a:r>
            <a:rPr lang="uk-UA" b="1" i="0" baseline="0" dirty="0" smtClean="0"/>
            <a:t> свиноматок і кнурів можна використовувати на її початку, коли вони мають добрий апетит, дешеві корми (траву, силос, коренеплоди, відходи виробництва та ін.). </a:t>
          </a:r>
          <a:endParaRPr lang="uk-UA" b="1" i="0" baseline="0" dirty="0"/>
        </a:p>
      </dgm:t>
    </dgm:pt>
    <dgm:pt modelId="{317E091C-03B7-4869-A7A9-254CDE81B713}" type="parTrans" cxnId="{3DB2CE00-EF5E-4390-AC40-FF5F40118598}">
      <dgm:prSet/>
      <dgm:spPr/>
      <dgm:t>
        <a:bodyPr/>
        <a:lstStyle/>
        <a:p>
          <a:endParaRPr lang="ru-RU" b="1"/>
        </a:p>
      </dgm:t>
    </dgm:pt>
    <dgm:pt modelId="{9C09E11C-A547-44E8-BF4D-A5C04F92847C}" type="sibTrans" cxnId="{3DB2CE00-EF5E-4390-AC40-FF5F40118598}">
      <dgm:prSet/>
      <dgm:spPr/>
      <dgm:t>
        <a:bodyPr/>
        <a:lstStyle/>
        <a:p>
          <a:endParaRPr lang="ru-RU" b="1"/>
        </a:p>
      </dgm:t>
    </dgm:pt>
    <dgm:pt modelId="{58D8111C-39AB-4544-A5F1-4026A6212703}" type="pres">
      <dgm:prSet presAssocID="{91E27A46-1541-4029-B20E-B4A6AA9096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6A0C79-6ACE-4E71-B370-41D8CB0C5D6F}" type="pres">
      <dgm:prSet presAssocID="{F8292FE2-1882-4FCA-9DF5-1E6138F4CF1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0BF38F-ECBE-4F11-A055-97C37B69ED4D}" type="pres">
      <dgm:prSet presAssocID="{19583E06-A46C-4F7E-9CF6-636656F9014D}" presName="spacer" presStyleCnt="0"/>
      <dgm:spPr/>
    </dgm:pt>
    <dgm:pt modelId="{C31D1940-8230-4AC1-8398-D1E50E34F324}" type="pres">
      <dgm:prSet presAssocID="{B556B16E-5A72-4884-B558-311720FCA6F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20241-371C-4229-AF31-2570ABCFFF65}" type="pres">
      <dgm:prSet presAssocID="{58030D06-4EA3-4C9A-A76A-D0753FC9CB4E}" presName="spacer" presStyleCnt="0"/>
      <dgm:spPr/>
    </dgm:pt>
    <dgm:pt modelId="{ED51E816-281A-4284-99BC-B1A29D88EC1E}" type="pres">
      <dgm:prSet presAssocID="{043320EC-1D21-43BA-87D1-5F63E9A6705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B2CE00-EF5E-4390-AC40-FF5F40118598}" srcId="{91E27A46-1541-4029-B20E-B4A6AA90964A}" destId="{043320EC-1D21-43BA-87D1-5F63E9A6705E}" srcOrd="2" destOrd="0" parTransId="{317E091C-03B7-4869-A7A9-254CDE81B713}" sibTransId="{9C09E11C-A547-44E8-BF4D-A5C04F92847C}"/>
    <dgm:cxn modelId="{C514D96E-3A2C-476F-AA04-96CF7D52AE7A}" srcId="{91E27A46-1541-4029-B20E-B4A6AA90964A}" destId="{B556B16E-5A72-4884-B558-311720FCA6F7}" srcOrd="1" destOrd="0" parTransId="{76B9F489-50E3-4E59-B109-BEF2EF2754F0}" sibTransId="{58030D06-4EA3-4C9A-A76A-D0753FC9CB4E}"/>
    <dgm:cxn modelId="{DE905395-2CBC-47C7-8E56-91405592B051}" type="presOf" srcId="{F8292FE2-1882-4FCA-9DF5-1E6138F4CF1B}" destId="{3B6A0C79-6ACE-4E71-B370-41D8CB0C5D6F}" srcOrd="0" destOrd="0" presId="urn:microsoft.com/office/officeart/2005/8/layout/vList2"/>
    <dgm:cxn modelId="{463EA9FC-BB15-4877-BFBB-CCF37929549B}" srcId="{91E27A46-1541-4029-B20E-B4A6AA90964A}" destId="{F8292FE2-1882-4FCA-9DF5-1E6138F4CF1B}" srcOrd="0" destOrd="0" parTransId="{EB111E2C-A3E9-459A-9C6D-BB6C433EA552}" sibTransId="{19583E06-A46C-4F7E-9CF6-636656F9014D}"/>
    <dgm:cxn modelId="{7917973F-6997-46C7-B135-E42CD1F0629F}" type="presOf" srcId="{B556B16E-5A72-4884-B558-311720FCA6F7}" destId="{C31D1940-8230-4AC1-8398-D1E50E34F324}" srcOrd="0" destOrd="0" presId="urn:microsoft.com/office/officeart/2005/8/layout/vList2"/>
    <dgm:cxn modelId="{257B4250-C472-4645-A193-A5E7A1EF5949}" type="presOf" srcId="{043320EC-1D21-43BA-87D1-5F63E9A6705E}" destId="{ED51E816-281A-4284-99BC-B1A29D88EC1E}" srcOrd="0" destOrd="0" presId="urn:microsoft.com/office/officeart/2005/8/layout/vList2"/>
    <dgm:cxn modelId="{8840FCA3-4249-4F0E-84E6-3CDF977D2DB9}" type="presOf" srcId="{91E27A46-1541-4029-B20E-B4A6AA90964A}" destId="{58D8111C-39AB-4544-A5F1-4026A6212703}" srcOrd="0" destOrd="0" presId="urn:microsoft.com/office/officeart/2005/8/layout/vList2"/>
    <dgm:cxn modelId="{1AA66D3E-8CC2-4E2A-9956-827CF496BC20}" type="presParOf" srcId="{58D8111C-39AB-4544-A5F1-4026A6212703}" destId="{3B6A0C79-6ACE-4E71-B370-41D8CB0C5D6F}" srcOrd="0" destOrd="0" presId="urn:microsoft.com/office/officeart/2005/8/layout/vList2"/>
    <dgm:cxn modelId="{3B719BB5-CC77-46D9-9B2A-F0EDFA248A6B}" type="presParOf" srcId="{58D8111C-39AB-4544-A5F1-4026A6212703}" destId="{0E0BF38F-ECBE-4F11-A055-97C37B69ED4D}" srcOrd="1" destOrd="0" presId="urn:microsoft.com/office/officeart/2005/8/layout/vList2"/>
    <dgm:cxn modelId="{C4998912-770A-48F0-8199-6EC1D84D6F87}" type="presParOf" srcId="{58D8111C-39AB-4544-A5F1-4026A6212703}" destId="{C31D1940-8230-4AC1-8398-D1E50E34F324}" srcOrd="2" destOrd="0" presId="urn:microsoft.com/office/officeart/2005/8/layout/vList2"/>
    <dgm:cxn modelId="{366C4A79-2D2C-4152-BC4E-AF28E874B6C5}" type="presParOf" srcId="{58D8111C-39AB-4544-A5F1-4026A6212703}" destId="{36820241-371C-4229-AF31-2570ABCFFF65}" srcOrd="3" destOrd="0" presId="urn:microsoft.com/office/officeart/2005/8/layout/vList2"/>
    <dgm:cxn modelId="{38B453A0-547B-47FA-A1CF-9B5C4A822621}" type="presParOf" srcId="{58D8111C-39AB-4544-A5F1-4026A6212703}" destId="{ED51E816-281A-4284-99BC-B1A29D88EC1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CE7F3E-D849-4F71-AB76-D89269239A4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4FC167A-65DB-46DC-832F-4F2B254B4013}">
      <dgm:prSet/>
      <dgm:spPr/>
      <dgm:t>
        <a:bodyPr/>
        <a:lstStyle/>
        <a:p>
          <a:pPr rtl="0"/>
          <a:r>
            <a:rPr lang="uk-UA" b="0" i="0" baseline="0" dirty="0" smtClean="0"/>
            <a:t>Повноцінність годівлі свиней при </a:t>
          </a:r>
          <a:r>
            <a:rPr lang="uk-UA" b="1" i="0" baseline="0" dirty="0" smtClean="0">
              <a:solidFill>
                <a:srgbClr val="FF0000"/>
              </a:solidFill>
            </a:rPr>
            <a:t>інтенсивній м'ясній (беконній) та відгодівлі до жирних кондицій контролюють</a:t>
          </a:r>
          <a:r>
            <a:rPr lang="uk-UA" b="0" i="0" baseline="0" dirty="0" smtClean="0"/>
            <a:t> за середньодобовими приростами живої маси, витратами корму на одиницю приросту та якістю свинини.</a:t>
          </a:r>
          <a:endParaRPr lang="uk-UA" b="0" i="0" baseline="0" dirty="0"/>
        </a:p>
      </dgm:t>
    </dgm:pt>
    <dgm:pt modelId="{4B7CB83F-292E-4EB4-AC40-47BE5FFEF0F6}" type="parTrans" cxnId="{31BAFF45-9B38-49D7-90FB-80FC4A538603}">
      <dgm:prSet/>
      <dgm:spPr/>
      <dgm:t>
        <a:bodyPr/>
        <a:lstStyle/>
        <a:p>
          <a:endParaRPr lang="ru-RU"/>
        </a:p>
      </dgm:t>
    </dgm:pt>
    <dgm:pt modelId="{A07D05F1-CB11-4126-85A8-F64FB8D51F57}" type="sibTrans" cxnId="{31BAFF45-9B38-49D7-90FB-80FC4A538603}">
      <dgm:prSet/>
      <dgm:spPr/>
      <dgm:t>
        <a:bodyPr/>
        <a:lstStyle/>
        <a:p>
          <a:endParaRPr lang="ru-RU"/>
        </a:p>
      </dgm:t>
    </dgm:pt>
    <dgm:pt modelId="{72A481D0-8238-4E21-A3FD-E3AA76ABFC34}" type="pres">
      <dgm:prSet presAssocID="{97CE7F3E-D849-4F71-AB76-D89269239A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54B016-0448-484B-B7A2-43FFD3A968CC}" type="pres">
      <dgm:prSet presAssocID="{C4FC167A-65DB-46DC-832F-4F2B254B401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90C7A7-2FBD-42E9-93CF-743555013985}" type="presOf" srcId="{C4FC167A-65DB-46DC-832F-4F2B254B4013}" destId="{0654B016-0448-484B-B7A2-43FFD3A968CC}" srcOrd="0" destOrd="0" presId="urn:microsoft.com/office/officeart/2005/8/layout/vList2"/>
    <dgm:cxn modelId="{31BAFF45-9B38-49D7-90FB-80FC4A538603}" srcId="{97CE7F3E-D849-4F71-AB76-D89269239A4B}" destId="{C4FC167A-65DB-46DC-832F-4F2B254B4013}" srcOrd="0" destOrd="0" parTransId="{4B7CB83F-292E-4EB4-AC40-47BE5FFEF0F6}" sibTransId="{A07D05F1-CB11-4126-85A8-F64FB8D51F57}"/>
    <dgm:cxn modelId="{3E5811D3-E309-40EC-B936-1D520857B398}" type="presOf" srcId="{97CE7F3E-D849-4F71-AB76-D89269239A4B}" destId="{72A481D0-8238-4E21-A3FD-E3AA76ABFC34}" srcOrd="0" destOrd="0" presId="urn:microsoft.com/office/officeart/2005/8/layout/vList2"/>
    <dgm:cxn modelId="{64FE8588-DB7B-47BB-9A39-372AEC10625E}" type="presParOf" srcId="{72A481D0-8238-4E21-A3FD-E3AA76ABFC34}" destId="{0654B016-0448-484B-B7A2-43FFD3A968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95A6E9-344B-46A4-B54D-201EE89EE850}">
      <dsp:nvSpPr>
        <dsp:cNvPr id="0" name=""/>
        <dsp:cNvSpPr/>
      </dsp:nvSpPr>
      <dsp:spPr>
        <a:xfrm>
          <a:off x="0" y="89560"/>
          <a:ext cx="9144000" cy="9547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FF0000"/>
              </a:solidFill>
            </a:rPr>
            <a:t>До свиней при беконній відгодівлі ставляться більш високі вимоги: </a:t>
          </a:r>
          <a:endParaRPr lang="uk-UA" sz="2400" b="1" kern="1200" dirty="0">
            <a:solidFill>
              <a:srgbClr val="FF0000"/>
            </a:solidFill>
          </a:endParaRPr>
        </a:p>
      </dsp:txBody>
      <dsp:txXfrm>
        <a:off x="0" y="89560"/>
        <a:ext cx="9144000" cy="954719"/>
      </dsp:txXfrm>
    </dsp:sp>
    <dsp:sp modelId="{FB0D29C8-DA66-4E33-847D-22465D70948E}">
      <dsp:nvSpPr>
        <dsp:cNvPr id="0" name=""/>
        <dsp:cNvSpPr/>
      </dsp:nvSpPr>
      <dsp:spPr>
        <a:xfrm>
          <a:off x="0" y="1113400"/>
          <a:ext cx="9144000" cy="9547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жива маса у 8-місячному віці повинна бути 80–105 кг, </a:t>
          </a:r>
          <a:endParaRPr lang="uk-UA" sz="2400" b="1" kern="1200" dirty="0"/>
        </a:p>
      </dsp:txBody>
      <dsp:txXfrm>
        <a:off x="0" y="1113400"/>
        <a:ext cx="9144000" cy="954719"/>
      </dsp:txXfrm>
    </dsp:sp>
    <dsp:sp modelId="{C035CCA4-ACCC-457B-8F5D-D8500F241C53}">
      <dsp:nvSpPr>
        <dsp:cNvPr id="0" name=""/>
        <dsp:cNvSpPr/>
      </dsp:nvSpPr>
      <dsp:spPr>
        <a:xfrm>
          <a:off x="0" y="2137240"/>
          <a:ext cx="9144000" cy="9547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товщина шпику над остистими відростками 6–7-го грудних хребців не враховуючи товщини шкіри, не більшою 3,0–3,5 см. </a:t>
          </a:r>
          <a:endParaRPr lang="uk-UA" sz="2400" b="1" kern="1200" dirty="0"/>
        </a:p>
      </dsp:txBody>
      <dsp:txXfrm>
        <a:off x="0" y="2137240"/>
        <a:ext cx="9144000" cy="954719"/>
      </dsp:txXfrm>
    </dsp:sp>
    <dsp:sp modelId="{B327E390-CC9A-4905-B791-FC5309D346B3}">
      <dsp:nvSpPr>
        <dsp:cNvPr id="0" name=""/>
        <dsp:cNvSpPr/>
      </dsp:nvSpPr>
      <dsp:spPr>
        <a:xfrm>
          <a:off x="0" y="3161080"/>
          <a:ext cx="9144000" cy="9547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FF0000"/>
              </a:solidFill>
            </a:rPr>
            <a:t>Крім цього при беконній відгодівлі слід враховувати хімічний склад кормів: </a:t>
          </a:r>
          <a:endParaRPr lang="uk-UA" sz="2400" b="1" kern="1200" dirty="0">
            <a:solidFill>
              <a:srgbClr val="FF0000"/>
            </a:solidFill>
          </a:endParaRPr>
        </a:p>
      </dsp:txBody>
      <dsp:txXfrm>
        <a:off x="0" y="3161080"/>
        <a:ext cx="9144000" cy="954719"/>
      </dsp:txXfrm>
    </dsp:sp>
    <dsp:sp modelId="{5B6F9A9F-C786-45BF-BCAC-ADA945F24D21}">
      <dsp:nvSpPr>
        <dsp:cNvPr id="0" name=""/>
        <dsp:cNvSpPr/>
      </dsp:nvSpPr>
      <dsp:spPr>
        <a:xfrm>
          <a:off x="0" y="4184920"/>
          <a:ext cx="9144000" cy="9547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корми багаті на </a:t>
          </a:r>
          <a:r>
            <a:rPr lang="uk-UA" sz="2400" b="1" kern="1200" dirty="0" err="1" smtClean="0"/>
            <a:t>легкотопкий</a:t>
          </a:r>
          <a:r>
            <a:rPr lang="uk-UA" sz="2400" b="1" kern="1200" dirty="0" smtClean="0"/>
            <a:t> жир, та водянисті сприяють м’якості шпику, погіршенню кулінарних та смакових якостей свинини.</a:t>
          </a:r>
          <a:endParaRPr lang="ru-RU" sz="2400" b="1" kern="1200" dirty="0"/>
        </a:p>
      </dsp:txBody>
      <dsp:txXfrm>
        <a:off x="0" y="4184920"/>
        <a:ext cx="9144000" cy="9547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E7EA4F-C779-4BD2-A963-1627B66EE802}">
      <dsp:nvSpPr>
        <dsp:cNvPr id="0" name=""/>
        <dsp:cNvSpPr/>
      </dsp:nvSpPr>
      <dsp:spPr>
        <a:xfrm>
          <a:off x="0" y="92945"/>
          <a:ext cx="9144000" cy="15500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0" kern="1200" baseline="0" dirty="0" smtClean="0"/>
            <a:t>До жирних кондицій відгодовують переважно підсвинків скороспілих порід і їх </a:t>
          </a:r>
          <a:r>
            <a:rPr lang="uk-UA" sz="2200" b="1" i="0" kern="1200" baseline="0" dirty="0" err="1" smtClean="0"/>
            <a:t>помісей</a:t>
          </a:r>
          <a:r>
            <a:rPr lang="uk-UA" sz="2200" b="1" i="0" kern="1200" baseline="0" dirty="0" smtClean="0"/>
            <a:t>, малопродуктивних маток після відлучення поросят, дорослих вибракуваних свиноматок і кнурів (кастрованих).</a:t>
          </a:r>
          <a:endParaRPr lang="ru-RU" sz="2200" b="1" i="0" kern="1200" baseline="0" dirty="0"/>
        </a:p>
      </dsp:txBody>
      <dsp:txXfrm>
        <a:off x="0" y="92945"/>
        <a:ext cx="9144000" cy="1550030"/>
      </dsp:txXfrm>
    </dsp:sp>
    <dsp:sp modelId="{859E19BA-0FBE-4B47-B0F2-78CF6B2D339B}">
      <dsp:nvSpPr>
        <dsp:cNvPr id="0" name=""/>
        <dsp:cNvSpPr/>
      </dsp:nvSpPr>
      <dsp:spPr>
        <a:xfrm>
          <a:off x="0" y="1706335"/>
          <a:ext cx="9144000" cy="15500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0" kern="1200" baseline="0" dirty="0" smtClean="0"/>
            <a:t>Молодняк скороспілих порід і їх </a:t>
          </a:r>
          <a:r>
            <a:rPr lang="uk-UA" sz="2200" b="1" i="0" kern="1200" baseline="0" dirty="0" err="1" smtClean="0"/>
            <a:t>помісей</a:t>
          </a:r>
          <a:r>
            <a:rPr lang="uk-UA" sz="2200" b="1" i="0" kern="1200" baseline="0" dirty="0" smtClean="0"/>
            <a:t> відгодовують до жирних кондиції починаючи з живої маси 40–45 кг у 4-місячному віці, з метою одержання свинини, призначеної для консервування, виготовлення окороків, грудинки, корейки, копчених ковбас. </a:t>
          </a:r>
          <a:endParaRPr lang="ru-RU" sz="2200" b="1" kern="1200" dirty="0"/>
        </a:p>
      </dsp:txBody>
      <dsp:txXfrm>
        <a:off x="0" y="1706335"/>
        <a:ext cx="9144000" cy="1550030"/>
      </dsp:txXfrm>
    </dsp:sp>
    <dsp:sp modelId="{35B11D75-108C-4BDA-B437-559324613A03}">
      <dsp:nvSpPr>
        <dsp:cNvPr id="0" name=""/>
        <dsp:cNvSpPr/>
      </dsp:nvSpPr>
      <dsp:spPr>
        <a:xfrm>
          <a:off x="0" y="3319726"/>
          <a:ext cx="9144000" cy="15500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0" kern="1200" baseline="0" dirty="0" smtClean="0"/>
            <a:t>Одержання такої свинини забезпечується відгодівлею підсвинків до живої маси 140–150 кг у віці 9–10 місяців і одержанням середньодобових приростів в межах 650–700 г у середньому за період відгодівлі при витратах 5,0–5,5 к. од. на 1 кг приросту.</a:t>
          </a:r>
          <a:endParaRPr lang="uk-UA" sz="2200" b="1" i="0" kern="1200" baseline="0" dirty="0"/>
        </a:p>
      </dsp:txBody>
      <dsp:txXfrm>
        <a:off x="0" y="3319726"/>
        <a:ext cx="9144000" cy="155003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6A0C79-6ACE-4E71-B370-41D8CB0C5D6F}">
      <dsp:nvSpPr>
        <dsp:cNvPr id="0" name=""/>
        <dsp:cNvSpPr/>
      </dsp:nvSpPr>
      <dsp:spPr>
        <a:xfrm>
          <a:off x="0" y="358851"/>
          <a:ext cx="9144000" cy="12306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0" kern="1200" baseline="0" dirty="0" smtClean="0"/>
            <a:t>При відгодівлі свиней до жирних кондицій (сальна відгодівля) використовують переважно дешеві, вуглеводисті корми.</a:t>
          </a:r>
          <a:endParaRPr lang="ru-RU" sz="2200" b="1" kern="1200" dirty="0"/>
        </a:p>
      </dsp:txBody>
      <dsp:txXfrm>
        <a:off x="0" y="358851"/>
        <a:ext cx="9144000" cy="1230693"/>
      </dsp:txXfrm>
    </dsp:sp>
    <dsp:sp modelId="{C31D1940-8230-4AC1-8398-D1E50E34F324}">
      <dsp:nvSpPr>
        <dsp:cNvPr id="0" name=""/>
        <dsp:cNvSpPr/>
      </dsp:nvSpPr>
      <dsp:spPr>
        <a:xfrm>
          <a:off x="0" y="1652905"/>
          <a:ext cx="9144000" cy="12306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0" kern="1200" baseline="0" dirty="0" smtClean="0"/>
            <a:t>Орієнтовно з розрахунку на 1 кг приросту живої маси при такій відгодівлі витрачається 7–8 к. од. і 60–80 г перетравного протеїну на 1 к. од.</a:t>
          </a:r>
          <a:endParaRPr lang="uk-UA" sz="2200" b="1" i="0" kern="1200" baseline="0" dirty="0"/>
        </a:p>
      </dsp:txBody>
      <dsp:txXfrm>
        <a:off x="0" y="1652905"/>
        <a:ext cx="9144000" cy="1230693"/>
      </dsp:txXfrm>
    </dsp:sp>
    <dsp:sp modelId="{ED51E816-281A-4284-99BC-B1A29D88EC1E}">
      <dsp:nvSpPr>
        <dsp:cNvPr id="0" name=""/>
        <dsp:cNvSpPr/>
      </dsp:nvSpPr>
      <dsp:spPr>
        <a:xfrm>
          <a:off x="0" y="2946958"/>
          <a:ext cx="9144000" cy="12306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0" kern="1200" baseline="0" dirty="0" smtClean="0"/>
            <a:t>Для сальної відгодівлі </a:t>
          </a:r>
          <a:r>
            <a:rPr lang="uk-UA" sz="2200" b="1" i="0" kern="1200" baseline="0" dirty="0" err="1" smtClean="0"/>
            <a:t>вибракованих</a:t>
          </a:r>
          <a:r>
            <a:rPr lang="uk-UA" sz="2200" b="1" i="0" kern="1200" baseline="0" dirty="0" smtClean="0"/>
            <a:t> свиноматок і кнурів можна використовувати на її початку, коли вони мають добрий апетит, дешеві корми (траву, силос, коренеплоди, відходи виробництва та ін.). </a:t>
          </a:r>
          <a:endParaRPr lang="uk-UA" sz="2200" b="1" i="0" kern="1200" baseline="0" dirty="0"/>
        </a:p>
      </dsp:txBody>
      <dsp:txXfrm>
        <a:off x="0" y="2946958"/>
        <a:ext cx="9144000" cy="123069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54B016-0448-484B-B7A2-43FFD3A968CC}">
      <dsp:nvSpPr>
        <dsp:cNvPr id="0" name=""/>
        <dsp:cNvSpPr/>
      </dsp:nvSpPr>
      <dsp:spPr>
        <a:xfrm>
          <a:off x="0" y="99544"/>
          <a:ext cx="9144000" cy="28571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0" i="0" kern="1200" baseline="0" dirty="0" smtClean="0"/>
            <a:t>Повноцінність годівлі свиней при </a:t>
          </a:r>
          <a:r>
            <a:rPr lang="uk-UA" sz="3300" b="1" i="0" kern="1200" baseline="0" dirty="0" smtClean="0">
              <a:solidFill>
                <a:srgbClr val="FF0000"/>
              </a:solidFill>
            </a:rPr>
            <a:t>інтенсивній м'ясній (беконній) та відгодівлі до жирних кондицій контролюють</a:t>
          </a:r>
          <a:r>
            <a:rPr lang="uk-UA" sz="3300" b="0" i="0" kern="1200" baseline="0" dirty="0" smtClean="0"/>
            <a:t> за середньодобовими приростами живої маси, витратами корму на одиницю приросту та якістю свинини.</a:t>
          </a:r>
          <a:endParaRPr lang="uk-UA" sz="3300" b="0" i="0" kern="1200" baseline="0" dirty="0"/>
        </a:p>
      </dsp:txBody>
      <dsp:txXfrm>
        <a:off x="0" y="99544"/>
        <a:ext cx="9144000" cy="2857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BFD4-6BE5-4E96-9878-69D3D3792F2F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BE23-6DEA-4E9D-9515-4265A226F0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394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BFD4-6BE5-4E96-9878-69D3D3792F2F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BE23-6DEA-4E9D-9515-4265A226F0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6971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BFD4-6BE5-4E96-9878-69D3D3792F2F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BE23-6DEA-4E9D-9515-4265A226F0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3020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BFD4-6BE5-4E96-9878-69D3D3792F2F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BE23-6DEA-4E9D-9515-4265A226F0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622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BFD4-6BE5-4E96-9878-69D3D3792F2F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BE23-6DEA-4E9D-9515-4265A226F0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4461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BFD4-6BE5-4E96-9878-69D3D3792F2F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BE23-6DEA-4E9D-9515-4265A226F0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0960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BFD4-6BE5-4E96-9878-69D3D3792F2F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BE23-6DEA-4E9D-9515-4265A226F0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679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BFD4-6BE5-4E96-9878-69D3D3792F2F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BE23-6DEA-4E9D-9515-4265A226F0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723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BFD4-6BE5-4E96-9878-69D3D3792F2F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BE23-6DEA-4E9D-9515-4265A226F0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653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BFD4-6BE5-4E96-9878-69D3D3792F2F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BE23-6DEA-4E9D-9515-4265A226F0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9315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BFD4-6BE5-4E96-9878-69D3D3792F2F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BE23-6DEA-4E9D-9515-4265A226F0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5628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6BFD4-6BE5-4E96-9878-69D3D3792F2F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CBE23-6DEA-4E9D-9515-4265A226F0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939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book.com.ua/index.php?route=product/manufacturer/info&amp;manufacturer_id=66" TargetMode="External"/><Relationship Id="rId2" Type="http://schemas.openxmlformats.org/officeDocument/2006/relationships/hyperlink" Target="https://profbook.com.ua/index.php?route=product/manufacturer/info&amp;manufacturer_id=9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692696"/>
            <a:ext cx="619268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dirty="0" smtClean="0">
                <a:solidFill>
                  <a:srgbClr val="FF0000"/>
                </a:solidFill>
              </a:rPr>
              <a:t>Лекція 12</a:t>
            </a:r>
            <a:endParaRPr lang="en-US" sz="5400" dirty="0" smtClean="0">
              <a:solidFill>
                <a:srgbClr val="FF0000"/>
              </a:solidFill>
            </a:endParaRPr>
          </a:p>
          <a:p>
            <a:pPr algn="ctr"/>
            <a:r>
              <a:rPr lang="ru-RU" sz="6000" b="1" dirty="0" err="1" smtClean="0">
                <a:solidFill>
                  <a:srgbClr val="FF0000"/>
                </a:solidFill>
              </a:rPr>
              <a:t>Відгодівля</a:t>
            </a:r>
            <a:r>
              <a:rPr lang="ru-RU" sz="6000" b="1" dirty="0" smtClean="0">
                <a:solidFill>
                  <a:srgbClr val="FF0000"/>
                </a:solidFill>
              </a:rPr>
              <a:t> свиней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&amp;Scy;&amp;vcy;&amp;icy;&amp;ncy;&amp;softcy;&amp;icy; &amp;kcy;&amp;acy;&amp;kcy; &amp;bcy;&amp;icy;&amp;zcy;&amp;ncy;&amp;iecy;&amp;scy;. C&amp;kcy;&amp;ocy;&amp;lcy;&amp;softcy;&amp;kcy;&amp;ocy; &amp;mcy;&amp;ocy;&amp;zhcy;&amp;ncy;&amp;ocy; &amp;zcy;&amp;acy;&amp;rcy;&amp;acy;&amp;bcy;&amp;ocy;&amp;tcy;&amp;acy;&amp;tcy;&amp;softcy; &amp;ncy;&amp;acy; &amp;scy;&amp;vcy;&amp;icy;&amp;ncy;&amp;softcy;&amp;yacy;&amp;khcy; &amp;vcy; &amp;Ucy;&amp;kcy;&amp;rcy;&amp;acy;&amp;icy;&amp;ncy;&amp;iecy;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564904"/>
            <a:ext cx="3990975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39160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cf.ppt-online.org/files/slide/o/O8kS2u4a7idxsXoyNbULMR6HFCYlQn9Eqt3Jpc/slide-16.jpg"/>
          <p:cNvPicPr>
            <a:picLocks noChangeAspect="1" noChangeArrowheads="1"/>
          </p:cNvPicPr>
          <p:nvPr/>
        </p:nvPicPr>
        <p:blipFill>
          <a:blip r:embed="rId2" cstate="print"/>
          <a:srcRect b="30019"/>
          <a:stretch>
            <a:fillRect/>
          </a:stretch>
        </p:blipFill>
        <p:spPr bwMode="auto">
          <a:xfrm>
            <a:off x="0" y="0"/>
            <a:ext cx="9144000" cy="5433158"/>
          </a:xfrm>
          <a:prstGeom prst="rect">
            <a:avLst/>
          </a:prstGeom>
          <a:noFill/>
        </p:spPr>
      </p:pic>
      <p:pic>
        <p:nvPicPr>
          <p:cNvPr id="54276" name="Picture 4" descr="&amp;Rcy;&amp;iukcy;&amp;dcy;&amp;kcy;&amp;acy; &amp;gcy;&amp;ocy;&amp;dcy;&amp;iukcy;&amp;vcy;&amp;lcy;&amp;yacy; &amp;ocy;&amp;scy;&amp;ocy;&amp;bcy;&amp;lcy;&amp;icy;&amp;vcy;&amp;acy; &amp;iecy;&amp;fcy;&amp;iecy;&amp;kcy;&amp;tcy;&amp;icy;&amp;vcy;&amp;ncy;&amp;acy; &amp;ucy; &amp;vcy;&amp;iukcy;&amp;dcy;&amp;gcy;&amp;ocy;&amp;dcy;&amp;iukcy;&amp;vcy;&amp;lcy;&amp;iukcy; &amp;scy;&amp;vcy;&amp;icy;&amp;ncy;&amp;iecy;&amp;jcy; - AgroTim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239299"/>
            <a:ext cx="4427984" cy="2618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cf.ppt-online.org/files/slide/o/O8kS2u4a7idxsXoyNbULMR6HFCYlQn9Eqt3Jpc/slide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5" y="17240"/>
            <a:ext cx="9132905" cy="6840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cf.ppt-online.org/files/slide/o/O8kS2u4a7idxsXoyNbULMR6HFCYlQn9Eqt3Jpc/slide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40633" cy="6696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cf.ppt-online.org/files/slide/o/O8kS2u4a7idxsXoyNbULMR6HFCYlQn9Eqt3Jpc/slide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398"/>
            <a:ext cx="9142040" cy="6847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cf.ppt-online.org/files/slide/o/O8kS2u4a7idxsXoyNbULMR6HFCYlQn9Eqt3Jpc/slide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cf.ppt-online.org/files/slide/o/O8kS2u4a7idxsXoyNbULMR6HFCYlQn9Eqt3Jpc/slide-44.jpg"/>
          <p:cNvPicPr>
            <a:picLocks noChangeAspect="1" noChangeArrowheads="1"/>
          </p:cNvPicPr>
          <p:nvPr/>
        </p:nvPicPr>
        <p:blipFill>
          <a:blip r:embed="rId2" cstate="print"/>
          <a:srcRect t="8057"/>
          <a:stretch>
            <a:fillRect/>
          </a:stretch>
        </p:blipFill>
        <p:spPr bwMode="auto">
          <a:xfrm>
            <a:off x="0" y="548680"/>
            <a:ext cx="9161518" cy="63093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67944" y="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3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cf.ppt-online.org/files/slide/o/O8kS2u4a7idxsXoyNbULMR6HFCYlQn9Eqt3Jpc/slide-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68" y="0"/>
            <a:ext cx="9153768" cy="6856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cf.ppt-online.org/files/slide/o/O8kS2u4a7idxsXoyNbULMR6HFCYlQn9Eqt3Jpc/slide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769" cy="6768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cf.ppt-online.org/files/slide/o/O8kS2u4a7idxsXoyNbULMR6HFCYlQn9Eqt3Jpc/slide-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248"/>
            <a:ext cx="9036769" cy="6768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555632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6213" lvl="5" indent="8890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uk-UA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ПЛАН:</a:t>
            </a:r>
          </a:p>
          <a:p>
            <a:pPr marL="176213" lvl="8" indent="88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Годівля молодняку свиней.</a:t>
            </a:r>
          </a:p>
          <a:p>
            <a:pPr marL="176213" lvl="8" indent="88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Годівля кнурів</a:t>
            </a:r>
          </a:p>
          <a:p>
            <a:pPr marL="176213" lvl="8" indent="88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Відгодівля свиней.</a:t>
            </a:r>
          </a:p>
          <a:p>
            <a:pPr marL="176213" lvl="8" indent="88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cf.ppt-online.org/files/slide/o/O8kS2u4a7idxsXoyNbULMR6HFCYlQn9Eqt3Jpc/slide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5" y="17240"/>
            <a:ext cx="9132905" cy="6840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260648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Негативно впливають на якість свинини: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макуха,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рибні відходи і рибне борошно з високим вмістом жиру,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меляса,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овес,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Соя,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кукурудза (більше 30 % від енергетичної поживності раціону).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Ці корми згодовують в обмежених кількостях, або виключають з раціону за 30–40 днів до закінчення відгодівлі.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R="0" lvl="0" indent="5302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indent="5302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Коренеплоди та інші соковиті корми подрібнюють до часток розміром 5–10 мм чи до пастоподібного стану, згодовують у суміші із подрібненими концентрованими кормами або комбікормами-концентратами два рази на добу. Свині повинні мати вільний доступ до води.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cf.ppt-online.org/files/slide/o/O8kS2u4a7idxsXoyNbULMR6HFCYlQn9Eqt3Jpc/slide-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333"/>
            <a:ext cx="9070032" cy="6793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338506"/>
          <a:ext cx="9144000" cy="4962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cf.ppt-online.org/files/slide/o/O8kS2u4a7idxsXoyNbULMR6HFCYlQn9Eqt3Jpc/slide-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404664"/>
          <a:ext cx="91440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cf.ppt-online.org/files/slide/o/O8kS2u4a7idxsXoyNbULMR6HFCYlQn9Eqt3Jpc/slide-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6776"/>
            <a:ext cx="9325177" cy="698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332656"/>
          <a:ext cx="9144000" cy="3056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8131" name="AutoShape 3" descr="&amp;CHcy;&amp;ocy;&amp;mcy;&amp;ucy; ″&amp;dcy;&amp;iecy;&amp;shcy;&amp;iecy;&amp;vcy;&amp;ocy;&amp;gcy;&amp;ocy;″ &amp;mcy;'&amp;yacy;&amp;scy;&amp;acy; &amp;vcy; &amp;Ncy;&amp;iukcy;&amp;mcy;&amp;iecy;&amp;chcy;&amp;chcy;&amp;icy;&amp;ncy;&amp;iukcy; &amp;scy;&amp;tcy;&amp;acy;&amp;jukcy; &amp;mcy;&amp;iecy;&amp;ncy;&amp;shcy;&amp;iecy; (&amp;vcy;&amp;iukcy;&amp;dcy;&amp;iecy;&amp;ocy;) | &amp;Pcy;&amp;ocy;&amp;dcy;&amp;iukcy;&amp;yicy; &amp;iecy;&amp;kcy;&amp;ocy;&amp;ncy;&amp;ocy;&amp;mcy;&amp;iukcy;&amp;kcy;&amp;icy;:  &amp;ocy;&amp;tscy;&amp;iukcy;&amp;ncy;&amp;kcy;&amp;icy;, &amp;pcy;&amp;rcy;&amp;ocy;&amp;gcy;&amp;ncy;&amp;ocy;&amp;zcy;&amp;icy;, &amp;kcy;&amp;ocy;&amp;mcy;&amp;iecy;&amp;ncy;&amp;tcy;&amp;acy;&amp;rcy;&amp;iukcy; &amp;zcy; &amp;Ncy;&amp;iukcy;&amp;mcy;&amp;iecy;&amp;chcy;&amp;chcy;&amp;icy;&amp;ncy;&amp;icy; &amp;tcy;&amp;acy; &amp;Jukcy;&amp;vcy;&amp;rcy;&amp;ocy;&amp;pcy;&amp;icy; | DW | 01.11.20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3" name="Picture 5" descr="&amp;IEcy;&amp;fcy;&amp;iecy;&amp;kcy;&amp;tcy;&amp;icy;&amp;vcy;&amp;ncy;&amp;acy; &amp;vcy;&amp;iukcy;&amp;dcy;&amp;gcy;&amp;ocy;&amp;dcy;&amp;iukcy;&amp;vcy;&amp;lcy;&amp;yacy; &amp;scy;&amp;vcy;&amp;icy;&amp;ncy;&amp;iecy;&amp;jcy; &amp;tcy;&amp;acy; &amp;pcy;&amp;ocy;&amp;rcy;&amp;ocy;&amp;scy;&amp;yacy;&amp;tcy; &amp;vcy; &amp;dcy;&amp;ocy;&amp;mcy;&amp;acy;&amp;shcy;&amp;ncy;&amp;iukcy;&amp;khcy; &amp;ucy;&amp;mcy;&amp;ocy;&amp;vcy;&amp;acy;&amp;kh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3356992"/>
            <a:ext cx="5251512" cy="350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2276872"/>
            <a:ext cx="3791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ДЯКУЮ ЗА УВАГУ!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5360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1420813" algn="l"/>
              </a:tabLst>
            </a:pPr>
            <a:r>
              <a:rPr lang="uk-UA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РЕКОМЕНДОВАНА ЛІТЕРАТУРА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54013" algn="just">
              <a:buFont typeface="+mj-lt"/>
              <a:buAutoNum type="arabicPeriod"/>
            </a:pPr>
            <a:r>
              <a:rPr lang="uk-UA" b="1" dirty="0" err="1" smtClean="0"/>
              <a:t>Ібатуллін</a:t>
            </a:r>
            <a:r>
              <a:rPr lang="uk-UA" b="1" dirty="0" smtClean="0"/>
              <a:t> І.І., </a:t>
            </a:r>
            <a:r>
              <a:rPr lang="uk-UA" b="1" dirty="0" err="1" smtClean="0"/>
              <a:t>Жукорський</a:t>
            </a:r>
            <a:r>
              <a:rPr lang="uk-UA" b="1" dirty="0" smtClean="0"/>
              <a:t> О.М. Довідник з повноцінної годівлі сільськогосподарських тварин. Аграрна наука, 2016. 336 с.</a:t>
            </a:r>
            <a:endParaRPr lang="ru-RU" dirty="0" smtClean="0"/>
          </a:p>
          <a:p>
            <a:pPr lvl="0" indent="354013" algn="just">
              <a:buFont typeface="+mj-lt"/>
              <a:buAutoNum type="arabicPeriod"/>
            </a:pPr>
            <a:r>
              <a:rPr lang="uk-UA" b="1" dirty="0" smtClean="0"/>
              <a:t>Єгоров Б.В., </a:t>
            </a:r>
            <a:r>
              <a:rPr lang="uk-UA" b="1" dirty="0" err="1" smtClean="0"/>
              <a:t>Шаповаленко</a:t>
            </a:r>
            <a:r>
              <a:rPr lang="uk-UA" b="1" dirty="0" smtClean="0"/>
              <a:t> О.І. Технологія виробництва </a:t>
            </a:r>
            <a:r>
              <a:rPr lang="uk-UA" b="1" dirty="0" err="1" smtClean="0"/>
              <a:t>преміксів</a:t>
            </a:r>
            <a:r>
              <a:rPr lang="uk-UA" b="1" dirty="0" smtClean="0"/>
              <a:t>. Видавництво </a:t>
            </a:r>
            <a:r>
              <a:rPr lang="uk-UA" b="1" u="sng" dirty="0" smtClean="0">
                <a:hlinkClick r:id="rId2"/>
              </a:rPr>
              <a:t>ЦУЛ</a:t>
            </a:r>
            <a:r>
              <a:rPr lang="uk-UA" b="1" dirty="0" smtClean="0"/>
              <a:t>. 2017. 288 с. </a:t>
            </a:r>
            <a:endParaRPr lang="ru-RU" dirty="0" smtClean="0"/>
          </a:p>
          <a:p>
            <a:pPr lvl="0" indent="354013" algn="just">
              <a:buFont typeface="+mj-lt"/>
              <a:buAutoNum type="arabicPeriod"/>
            </a:pPr>
            <a:r>
              <a:rPr lang="uk-UA" b="1" dirty="0" err="1" smtClean="0"/>
              <a:t>Захаренко</a:t>
            </a:r>
            <a:r>
              <a:rPr lang="uk-UA" b="1" dirty="0" smtClean="0"/>
              <a:t> М.О. Комплексні сполуки мікроелементів у свинарстві. ЦУЛ. 2017. 334 с. </a:t>
            </a:r>
            <a:endParaRPr lang="ru-RU" dirty="0" smtClean="0"/>
          </a:p>
          <a:p>
            <a:pPr lvl="0" indent="354013" algn="just">
              <a:buFont typeface="+mj-lt"/>
              <a:buAutoNum type="arabicPeriod"/>
            </a:pPr>
            <a:r>
              <a:rPr lang="uk-UA" b="1" dirty="0" err="1" smtClean="0"/>
              <a:t>Разанова</a:t>
            </a:r>
            <a:r>
              <a:rPr lang="uk-UA" b="1" dirty="0" smtClean="0"/>
              <a:t> О.П., Чудак Р. А. Ефективність використання у тваринництві біологічно-активних добавок на основі </a:t>
            </a:r>
            <a:r>
              <a:rPr lang="uk-UA" b="1" dirty="0" err="1" smtClean="0"/>
              <a:t>підмору</a:t>
            </a:r>
            <a:r>
              <a:rPr lang="uk-UA" b="1" dirty="0" smtClean="0"/>
              <a:t> бджіл: Монографія. Вінниця. 2018. 137с.</a:t>
            </a:r>
            <a:endParaRPr lang="en-US" b="1" dirty="0" smtClean="0"/>
          </a:p>
          <a:p>
            <a:pPr lvl="0" indent="354013" algn="just">
              <a:buFont typeface="+mj-lt"/>
              <a:buAutoNum type="arabicPeriod"/>
            </a:pPr>
            <a:r>
              <a:rPr lang="uk-UA" b="1" dirty="0" smtClean="0"/>
              <a:t>Чудак Р.А. Побережець Ю.М. Вознюк О.І.Ефективність вирощування гібридних свиней за використання кормів різного виробництва. Збірник  наукових праць «Аграрна наука та харчові технології».  ВНАУ, 2017.  Вип. 5(99).  С. 11-16.</a:t>
            </a:r>
          </a:p>
          <a:p>
            <a:pPr lvl="0" indent="354013" algn="just">
              <a:buFont typeface="+mj-lt"/>
              <a:buAutoNum type="arabicPeriod"/>
            </a:pPr>
            <a:r>
              <a:rPr lang="uk-UA" b="1" dirty="0" smtClean="0"/>
              <a:t>Чудак Р.А., </a:t>
            </a:r>
            <a:r>
              <a:rPr lang="uk-UA" b="1" dirty="0" err="1" smtClean="0"/>
              <a:t>Бабков</a:t>
            </a:r>
            <a:r>
              <a:rPr lang="uk-UA" b="1" dirty="0" smtClean="0"/>
              <a:t> Я.І.  Якісні показники м’яса свиней за дії добавки «Бетаїн». Збірник  наукових праць «Аграрна наука та харчові технології».  Вінниця, 2017.  Вип. 2(96).  С. 118 – 124.</a:t>
            </a:r>
            <a:endParaRPr lang="ru-RU" b="1" dirty="0" smtClean="0"/>
          </a:p>
          <a:p>
            <a:pPr lvl="0" indent="354013" algn="just">
              <a:buFont typeface="+mj-lt"/>
              <a:buAutoNum type="arabicPeriod"/>
            </a:pPr>
            <a:r>
              <a:rPr lang="ru-RU" b="1" dirty="0" smtClean="0"/>
              <a:t>Чудак Р.А. </a:t>
            </a:r>
            <a:r>
              <a:rPr lang="ru-RU" b="1" dirty="0" err="1" smtClean="0"/>
              <a:t>Методичні</a:t>
            </a:r>
            <a:r>
              <a:rPr lang="ru-RU" b="1" dirty="0" smtClean="0"/>
              <a:t> </a:t>
            </a:r>
            <a:r>
              <a:rPr lang="ru-RU" b="1" dirty="0" err="1" smtClean="0"/>
              <a:t>вказівки</a:t>
            </a:r>
            <a:r>
              <a:rPr lang="ru-RU" b="1" dirty="0" smtClean="0"/>
              <a:t> для </a:t>
            </a:r>
            <a:r>
              <a:rPr lang="ru-RU" b="1" dirty="0" err="1" smtClean="0"/>
              <a:t>практичних</a:t>
            </a:r>
            <a:r>
              <a:rPr lang="ru-RU" b="1" dirty="0" smtClean="0"/>
              <a:t> </a:t>
            </a:r>
            <a:r>
              <a:rPr lang="ru-RU" b="1" dirty="0" err="1" smtClean="0"/>
              <a:t>робіт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дисципліни</a:t>
            </a:r>
            <a:r>
              <a:rPr lang="ru-RU" b="1" dirty="0" smtClean="0"/>
              <a:t> </a:t>
            </a:r>
            <a:r>
              <a:rPr lang="uk-UA" b="1" dirty="0" smtClean="0"/>
              <a:t>«</a:t>
            </a:r>
            <a:r>
              <a:rPr lang="ru-RU" b="1" dirty="0" err="1" smtClean="0"/>
              <a:t>Інноваційні</a:t>
            </a:r>
            <a:r>
              <a:rPr lang="ru-RU" b="1" dirty="0" smtClean="0"/>
              <a:t> </a:t>
            </a:r>
            <a:r>
              <a:rPr lang="ru-RU" b="1" dirty="0" err="1" smtClean="0"/>
              <a:t>технології</a:t>
            </a:r>
            <a:r>
              <a:rPr lang="ru-RU" b="1" dirty="0" smtClean="0"/>
              <a:t> у </a:t>
            </a:r>
            <a:r>
              <a:rPr lang="ru-RU" b="1" dirty="0" err="1" smtClean="0"/>
              <a:t>годівлі</a:t>
            </a:r>
            <a:r>
              <a:rPr lang="ru-RU" b="1" dirty="0" smtClean="0"/>
              <a:t> </a:t>
            </a:r>
            <a:r>
              <a:rPr lang="ru-RU" b="1" dirty="0" err="1" smtClean="0"/>
              <a:t>сільськогосподарських</a:t>
            </a:r>
            <a:r>
              <a:rPr lang="ru-RU" b="1" dirty="0" smtClean="0"/>
              <a:t> </a:t>
            </a:r>
            <a:r>
              <a:rPr lang="ru-RU" b="1" dirty="0" err="1" smtClean="0"/>
              <a:t>тварин</a:t>
            </a:r>
            <a:r>
              <a:rPr lang="uk-UA" b="1" dirty="0" smtClean="0"/>
              <a:t>» </a:t>
            </a:r>
            <a:r>
              <a:rPr lang="ru-RU" b="1" dirty="0" err="1" smtClean="0"/>
              <a:t>освітньо-науковий</a:t>
            </a:r>
            <a:r>
              <a:rPr lang="ru-RU" b="1" dirty="0" smtClean="0"/>
              <a:t> </a:t>
            </a:r>
            <a:r>
              <a:rPr lang="ru-RU" b="1" dirty="0" err="1" smtClean="0"/>
              <a:t>ступінь</a:t>
            </a:r>
            <a:r>
              <a:rPr lang="ru-RU" b="1" dirty="0" smtClean="0"/>
              <a:t> – доктор </a:t>
            </a:r>
            <a:r>
              <a:rPr lang="ru-RU" b="1" dirty="0" err="1" smtClean="0"/>
              <a:t>філософії</a:t>
            </a:r>
            <a:r>
              <a:rPr lang="ru-RU" b="1" dirty="0" smtClean="0"/>
              <a:t>; </a:t>
            </a:r>
            <a:r>
              <a:rPr lang="ru-RU" b="1" dirty="0" err="1" smtClean="0"/>
              <a:t>спеціальність</a:t>
            </a:r>
            <a:r>
              <a:rPr lang="ru-RU" b="1" dirty="0" smtClean="0"/>
              <a:t> </a:t>
            </a:r>
            <a:r>
              <a:rPr lang="uk-UA" b="1" dirty="0" smtClean="0"/>
              <a:t>204 - </a:t>
            </a:r>
            <a:r>
              <a:rPr lang="ru-RU" b="1" dirty="0" err="1" smtClean="0"/>
              <a:t>технології</a:t>
            </a:r>
            <a:r>
              <a:rPr lang="ru-RU" b="1" dirty="0" smtClean="0"/>
              <a:t> </a:t>
            </a:r>
            <a:r>
              <a:rPr lang="ru-RU" b="1" dirty="0" err="1" smtClean="0"/>
              <a:t>ивиробництва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переробки</a:t>
            </a:r>
            <a:r>
              <a:rPr lang="ru-RU" b="1" dirty="0" smtClean="0"/>
              <a:t> </a:t>
            </a:r>
            <a:r>
              <a:rPr lang="ru-RU" b="1" dirty="0" err="1" smtClean="0"/>
              <a:t>продукції</a:t>
            </a:r>
            <a:r>
              <a:rPr lang="ru-RU" b="1" dirty="0" smtClean="0"/>
              <a:t> </a:t>
            </a:r>
            <a:r>
              <a:rPr lang="ru-RU" b="1" dirty="0" err="1" smtClean="0"/>
              <a:t>тваринництва</a:t>
            </a:r>
            <a:r>
              <a:rPr lang="ru-RU" b="1" dirty="0" smtClean="0"/>
              <a:t>. </a:t>
            </a:r>
            <a:r>
              <a:rPr lang="ru-RU" b="1" dirty="0" err="1" smtClean="0"/>
              <a:t>Вінниця</a:t>
            </a:r>
            <a:r>
              <a:rPr lang="ru-RU" b="1" dirty="0" smtClean="0"/>
              <a:t>: ВЦ ВНАУ, 2020. 64с. </a:t>
            </a:r>
            <a:endParaRPr lang="ru-RU" dirty="0" smtClean="0"/>
          </a:p>
          <a:p>
            <a:pPr lvl="0" indent="354013" algn="just">
              <a:buFont typeface="+mj-lt"/>
              <a:buAutoNum type="arabicPeriod"/>
            </a:pPr>
            <a:r>
              <a:rPr lang="uk-UA" b="1" dirty="0" err="1" smtClean="0"/>
              <a:t>Michael</a:t>
            </a:r>
            <a:r>
              <a:rPr lang="uk-UA" b="1" dirty="0" smtClean="0"/>
              <a:t> R </a:t>
            </a:r>
            <a:r>
              <a:rPr lang="uk-UA" b="1" dirty="0" err="1" smtClean="0"/>
              <a:t>Bedford</a:t>
            </a:r>
            <a:r>
              <a:rPr lang="uk-UA" b="1" dirty="0" smtClean="0"/>
              <a:t> (2016). </a:t>
            </a:r>
            <a:r>
              <a:rPr lang="en-US" b="1" dirty="0" smtClean="0"/>
              <a:t>Nutrition Experiments in Pigs and Poultry</a:t>
            </a:r>
            <a:r>
              <a:rPr lang="uk-UA" b="1" dirty="0" smtClean="0"/>
              <a:t>. </a:t>
            </a:r>
            <a:r>
              <a:rPr lang="uk-UA" b="1" u="sng" dirty="0" smtClean="0">
                <a:hlinkClick r:id="rId3"/>
              </a:rPr>
              <a:t>CABI </a:t>
            </a:r>
            <a:r>
              <a:rPr lang="uk-UA" b="1" u="sng" dirty="0" err="1" smtClean="0">
                <a:hlinkClick r:id="rId3"/>
              </a:rPr>
              <a:t>Publishing</a:t>
            </a:r>
            <a:r>
              <a:rPr lang="uk-UA" b="1" dirty="0" smtClean="0"/>
              <a:t>. 180 р. </a:t>
            </a:r>
            <a:endParaRPr lang="ru-RU" dirty="0" smtClean="0"/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420813" algn="l"/>
              </a:tabLst>
            </a:pPr>
            <a:endParaRPr lang="uk-U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cf.ppt-online.org/files/slide/o/O8kS2u4a7idxsXoyNbULMR6HFCYlQn9Eqt3Jpc/slide-38.jpg"/>
          <p:cNvPicPr>
            <a:picLocks noChangeAspect="1" noChangeArrowheads="1"/>
          </p:cNvPicPr>
          <p:nvPr/>
        </p:nvPicPr>
        <p:blipFill>
          <a:blip r:embed="rId2" cstate="print"/>
          <a:srcRect t="9939"/>
          <a:stretch>
            <a:fillRect/>
          </a:stretch>
        </p:blipFill>
        <p:spPr bwMode="auto">
          <a:xfrm>
            <a:off x="0" y="836712"/>
            <a:ext cx="8926016" cy="60212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39952" y="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1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cf.ppt-online.org/files/slide/o/O8kS2u4a7idxsXoyNbULMR6HFCYlQn9Eqt3Jpc/slide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040" cy="6847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cf.ppt-online.org/files/slide/o/O8kS2u4a7idxsXoyNbULMR6HFCYlQn9Eqt3Jpc/slide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2270" cy="6817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cf.ppt-online.org/files/slide/o/O8kS2u4a7idxsXoyNbULMR6HFCYlQn9Eqt3Jpc/slide-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8208"/>
            <a:ext cx="9353790" cy="7006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cf.ppt-online.org/files/slide/o/O8kS2u4a7idxsXoyNbULMR6HFCYlQn9Eqt3Jpc/slide-14.jpg"/>
          <p:cNvPicPr>
            <a:picLocks noChangeAspect="1" noChangeArrowheads="1"/>
          </p:cNvPicPr>
          <p:nvPr/>
        </p:nvPicPr>
        <p:blipFill>
          <a:blip r:embed="rId2" cstate="print"/>
          <a:srcRect t="8484"/>
          <a:stretch>
            <a:fillRect/>
          </a:stretch>
        </p:blipFill>
        <p:spPr bwMode="auto">
          <a:xfrm>
            <a:off x="0" y="836712"/>
            <a:ext cx="9065383" cy="62141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51920" y="26064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2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cf.ppt-online.org/files/slide/o/O8kS2u4a7idxsXoyNbULMR6HFCYlQn9Eqt3Jpc/slide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0" y="0"/>
            <a:ext cx="9142040" cy="6847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476</Words>
  <Application>Microsoft Office PowerPoint</Application>
  <PresentationFormat>Экран (4:3)</PresentationFormat>
  <Paragraphs>41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</dc:creator>
  <cp:lastModifiedBy>Ulia</cp:lastModifiedBy>
  <cp:revision>9</cp:revision>
  <dcterms:created xsi:type="dcterms:W3CDTF">2021-04-20T08:15:51Z</dcterms:created>
  <dcterms:modified xsi:type="dcterms:W3CDTF">2021-05-28T14:12:25Z</dcterms:modified>
</cp:coreProperties>
</file>