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302" r:id="rId42"/>
    <p:sldId id="303" r:id="rId43"/>
    <p:sldId id="295" r:id="rId44"/>
    <p:sldId id="296" r:id="rId45"/>
    <p:sldId id="297" r:id="rId46"/>
    <p:sldId id="298" r:id="rId47"/>
    <p:sldId id="299" r:id="rId48"/>
    <p:sldId id="300" r:id="rId49"/>
    <p:sldId id="301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AA131A-8001-43EC-948B-4EA025C31C3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C4C12DB-A085-4240-A7D3-92375369FEB4}">
      <dgm:prSet/>
      <dgm:spPr/>
      <dgm:t>
        <a:bodyPr/>
        <a:lstStyle/>
        <a:p>
          <a:pPr rtl="0"/>
          <a:r>
            <a:rPr lang="uk-UA" b="1" i="0" baseline="0" dirty="0" smtClean="0"/>
            <a:t>Фронт годівлі курей при клітковому утриманні повинен становити не менше 7 см на одну голову, а при утриманні на підлозі та годівлі вологими сумішками – не менше 10 см, а фронт напування – 2 см. Потреба у воді на 1 голову становить 200–250 </a:t>
          </a:r>
          <a:r>
            <a:rPr lang="uk-UA" b="1" i="0" baseline="0" dirty="0" err="1" smtClean="0"/>
            <a:t>мл</a:t>
          </a:r>
          <a:r>
            <a:rPr lang="uk-UA" b="1" i="0" baseline="0" dirty="0" smtClean="0"/>
            <a:t> на добу.</a:t>
          </a:r>
          <a:endParaRPr lang="en-US" b="1" i="0" baseline="0" dirty="0"/>
        </a:p>
      </dgm:t>
    </dgm:pt>
    <dgm:pt modelId="{BC2FAB0F-7231-43E8-8DE9-326B3AEEF379}" type="parTrans" cxnId="{82B0B0BC-0E61-466A-A094-99774CFD555E}">
      <dgm:prSet/>
      <dgm:spPr/>
      <dgm:t>
        <a:bodyPr/>
        <a:lstStyle/>
        <a:p>
          <a:endParaRPr lang="ru-RU" b="1"/>
        </a:p>
      </dgm:t>
    </dgm:pt>
    <dgm:pt modelId="{F6A5CAF6-EE53-451B-8AC8-695DAC6A9CE7}" type="sibTrans" cxnId="{82B0B0BC-0E61-466A-A094-99774CFD555E}">
      <dgm:prSet/>
      <dgm:spPr/>
      <dgm:t>
        <a:bodyPr/>
        <a:lstStyle/>
        <a:p>
          <a:endParaRPr lang="ru-RU" b="1"/>
        </a:p>
      </dgm:t>
    </dgm:pt>
    <dgm:pt modelId="{D96F7E85-8027-4B28-9912-166F64847808}">
      <dgm:prSet/>
      <dgm:spPr/>
      <dgm:t>
        <a:bodyPr/>
        <a:lstStyle/>
        <a:p>
          <a:pPr rtl="0"/>
          <a:r>
            <a:rPr lang="uk-UA" b="1" dirty="0" smtClean="0"/>
            <a:t>Потреба у протеїні племінних курей повинна забезпечуватись, переважно за рахунок кормів рослинного походження. Рівень протеїну тваринного походження, від загальної кількості протеїну в раціоні, не повинен перевищувати 20–25 %, так як високі рівні такого протеїну негативно впливають на інкубаційні якості.</a:t>
          </a:r>
          <a:endParaRPr lang="uk-UA" b="1" i="0" baseline="0" dirty="0"/>
        </a:p>
      </dgm:t>
    </dgm:pt>
    <dgm:pt modelId="{5E124587-6DC6-468F-BE2A-A8FDAE83C926}" type="parTrans" cxnId="{04F09A65-70EA-41BF-8C8B-E3D7354DCC8B}">
      <dgm:prSet/>
      <dgm:spPr/>
      <dgm:t>
        <a:bodyPr/>
        <a:lstStyle/>
        <a:p>
          <a:endParaRPr lang="ru-RU" b="1"/>
        </a:p>
      </dgm:t>
    </dgm:pt>
    <dgm:pt modelId="{03A3083A-4137-4FA9-A071-2E1B7FA5A174}" type="sibTrans" cxnId="{04F09A65-70EA-41BF-8C8B-E3D7354DCC8B}">
      <dgm:prSet/>
      <dgm:spPr/>
      <dgm:t>
        <a:bodyPr/>
        <a:lstStyle/>
        <a:p>
          <a:endParaRPr lang="ru-RU" b="1"/>
        </a:p>
      </dgm:t>
    </dgm:pt>
    <dgm:pt modelId="{AA69027A-81EC-48BE-A539-3D0C9EDEE844}" type="pres">
      <dgm:prSet presAssocID="{96AA131A-8001-43EC-948B-4EA025C31C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24E496-369F-44E7-BD23-5B475832147C}" type="pres">
      <dgm:prSet presAssocID="{1C4C12DB-A085-4240-A7D3-92375369FEB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4F4199-6FBA-4479-8CD4-C081B1833C73}" type="pres">
      <dgm:prSet presAssocID="{F6A5CAF6-EE53-451B-8AC8-695DAC6A9CE7}" presName="spacer" presStyleCnt="0"/>
      <dgm:spPr/>
    </dgm:pt>
    <dgm:pt modelId="{5F84F1CC-156E-4FC6-AFAC-6CB661D6D17D}" type="pres">
      <dgm:prSet presAssocID="{D96F7E85-8027-4B28-9912-166F6484780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C66CE1-DA13-477D-8016-9864F22303E7}" type="presOf" srcId="{1C4C12DB-A085-4240-A7D3-92375369FEB4}" destId="{7124E496-369F-44E7-BD23-5B475832147C}" srcOrd="0" destOrd="0" presId="urn:microsoft.com/office/officeart/2005/8/layout/vList2"/>
    <dgm:cxn modelId="{82B0B0BC-0E61-466A-A094-99774CFD555E}" srcId="{96AA131A-8001-43EC-948B-4EA025C31C3F}" destId="{1C4C12DB-A085-4240-A7D3-92375369FEB4}" srcOrd="0" destOrd="0" parTransId="{BC2FAB0F-7231-43E8-8DE9-326B3AEEF379}" sibTransId="{F6A5CAF6-EE53-451B-8AC8-695DAC6A9CE7}"/>
    <dgm:cxn modelId="{04F09A65-70EA-41BF-8C8B-E3D7354DCC8B}" srcId="{96AA131A-8001-43EC-948B-4EA025C31C3F}" destId="{D96F7E85-8027-4B28-9912-166F64847808}" srcOrd="1" destOrd="0" parTransId="{5E124587-6DC6-468F-BE2A-A8FDAE83C926}" sibTransId="{03A3083A-4137-4FA9-A071-2E1B7FA5A174}"/>
    <dgm:cxn modelId="{66B79E65-3492-47AC-B076-A91AD0D51011}" type="presOf" srcId="{D96F7E85-8027-4B28-9912-166F64847808}" destId="{5F84F1CC-156E-4FC6-AFAC-6CB661D6D17D}" srcOrd="0" destOrd="0" presId="urn:microsoft.com/office/officeart/2005/8/layout/vList2"/>
    <dgm:cxn modelId="{6AC3ECA9-0893-487E-A735-572A467CF981}" type="presOf" srcId="{96AA131A-8001-43EC-948B-4EA025C31C3F}" destId="{AA69027A-81EC-48BE-A539-3D0C9EDEE844}" srcOrd="0" destOrd="0" presId="urn:microsoft.com/office/officeart/2005/8/layout/vList2"/>
    <dgm:cxn modelId="{AF159FB3-40FE-4E4A-AC4B-E536C5066856}" type="presParOf" srcId="{AA69027A-81EC-48BE-A539-3D0C9EDEE844}" destId="{7124E496-369F-44E7-BD23-5B475832147C}" srcOrd="0" destOrd="0" presId="urn:microsoft.com/office/officeart/2005/8/layout/vList2"/>
    <dgm:cxn modelId="{5EAE6FFA-8DE7-4AF5-9526-105821E705F1}" type="presParOf" srcId="{AA69027A-81EC-48BE-A539-3D0C9EDEE844}" destId="{4D4F4199-6FBA-4479-8CD4-C081B1833C73}" srcOrd="1" destOrd="0" presId="urn:microsoft.com/office/officeart/2005/8/layout/vList2"/>
    <dgm:cxn modelId="{9E83928B-BF77-4B9F-8AB0-DBEA8973B59E}" type="presParOf" srcId="{AA69027A-81EC-48BE-A539-3D0C9EDEE844}" destId="{5F84F1CC-156E-4FC6-AFAC-6CB661D6D17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9BFE-52D4-4C28-B7DD-3BE9E0C4F5B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AAD4-2A30-434B-894B-52D28667C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5858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9BFE-52D4-4C28-B7DD-3BE9E0C4F5B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AAD4-2A30-434B-894B-52D28667C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422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9BFE-52D4-4C28-B7DD-3BE9E0C4F5B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AAD4-2A30-434B-894B-52D28667C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4988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9BFE-52D4-4C28-B7DD-3BE9E0C4F5B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AAD4-2A30-434B-894B-52D28667C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5771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9BFE-52D4-4C28-B7DD-3BE9E0C4F5B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AAD4-2A30-434B-894B-52D28667C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592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9BFE-52D4-4C28-B7DD-3BE9E0C4F5B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AAD4-2A30-434B-894B-52D28667C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2129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9BFE-52D4-4C28-B7DD-3BE9E0C4F5B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AAD4-2A30-434B-894B-52D28667C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217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9BFE-52D4-4C28-B7DD-3BE9E0C4F5B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AAD4-2A30-434B-894B-52D28667C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576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9BFE-52D4-4C28-B7DD-3BE9E0C4F5B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AAD4-2A30-434B-894B-52D28667C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464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9BFE-52D4-4C28-B7DD-3BE9E0C4F5B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AAD4-2A30-434B-894B-52D28667C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688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9BFE-52D4-4C28-B7DD-3BE9E0C4F5B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AAD4-2A30-434B-894B-52D28667C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436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49BFE-52D4-4C28-B7DD-3BE9E0C4F5B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BAAD4-2A30-434B-894B-52D28667C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810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book.com.ua/index.php?route=product/manufacturer/info&amp;manufacturer_id=66" TargetMode="External"/><Relationship Id="rId2" Type="http://schemas.openxmlformats.org/officeDocument/2006/relationships/hyperlink" Target="https://profbook.com.ua/index.php?route=product/manufacturer/info&amp;manufacturer_id=9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7772400" cy="1470025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Лекція 13</a:t>
            </a:r>
            <a:br>
              <a:rPr lang="uk-UA" b="1" dirty="0" smtClean="0">
                <a:solidFill>
                  <a:srgbClr val="FF0000"/>
                </a:solidFill>
              </a:rPr>
            </a:br>
            <a:r>
              <a:rPr lang="uk-UA" b="1" dirty="0" smtClean="0">
                <a:solidFill>
                  <a:srgbClr val="FF0000"/>
                </a:solidFill>
              </a:rPr>
              <a:t>Годівля курей несучок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&amp;CHcy;&amp;Icy;&amp;Mcy; &amp;Iukcy; &amp;YAcy;&amp;Kcy; &amp;Kcy;&amp;Rcy;&amp;Acy;&amp;SHCHcy;&amp;IEcy; &amp;Gcy;&amp;Ocy;&amp;Dcy;&amp;Ucy;&amp;Vcy;&amp;Acy;&amp;Tcy;&amp;Icy; &amp;Pcy;&amp;Ocy;&amp;Rcy;&amp;Ocy;&amp;Dcy;&amp;Icy; &amp;Kcy;&amp;Ucy;&amp;Rcy;&amp;IEcy;&amp;Jcy;-&amp;Ncy;&amp;IEcy;&amp;Scy;&amp;Ucy;&amp;CHcy;&amp;Ocy;&amp;Kcy; &amp;Vcy; &amp;Dcy;&amp;Ocy;&amp;Mcy;&amp;Acy;&amp;SHcy;&amp;Ncy;&amp;Iukcy;&amp;KHcy; &amp;Ucy;&amp;Mcy;&amp;Ocy;&amp;Vcy;&amp;Acy;&amp;KHcy; - &amp;Pcy;&amp;Tcy;&amp;Acy;&amp;KHcy;&amp;Icy; -  2021"/>
          <p:cNvPicPr>
            <a:picLocks noChangeAspect="1" noChangeArrowheads="1"/>
          </p:cNvPicPr>
          <p:nvPr/>
        </p:nvPicPr>
        <p:blipFill>
          <a:blip r:embed="rId2" cstate="print"/>
          <a:srcRect b="21876"/>
          <a:stretch>
            <a:fillRect/>
          </a:stretch>
        </p:blipFill>
        <p:spPr bwMode="auto">
          <a:xfrm>
            <a:off x="1115616" y="2636912"/>
            <a:ext cx="7248113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59814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0301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50815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31255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7067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7468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64440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82170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67903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41671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8" y="60080"/>
            <a:ext cx="9108831" cy="679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64686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 descr="BRAN FOR LAYING HENS AND BROILERS. FEEDING AND DIETARY CHARACTERISTICS OF  POULTRY - POULTRY FARM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0" name="AutoShape 4" descr="BRAN FOR LAYING HENS AND BROILERS. FEEDING AND DIETARY CHARACTERISTICS OF  POULTRY - POULTRY FARM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2" name="AutoShape 6" descr="&amp;Gcy;&amp;ocy;&amp;dcy;&amp;iukcy;&amp;vcy;&amp;lcy;&amp;yacy; &amp;kcy;&amp;ucy;&amp;rcy;&amp;iecy;&amp;jcy; &amp;yacy;&amp;jukcy;&amp;chcy;&amp;ncy;&amp;ocy;&amp;gcy;&amp;ocy; &amp;ncy;&amp;acy;&amp;pcy;&amp;rcy;&amp;yacy;&amp;mcy;&amp;ucy; &amp;pcy;&amp;rcy;&amp;ocy;&amp;dcy;&amp;ucy;&amp;kcy;&amp;tcy;&amp;icy;&amp;vcy;&amp;ncy;&amp;ocy;&amp;scy;&amp;tcy;&amp;iukcy; — &amp;Acy;&amp;gcy;&amp;rcy;&amp;ocy;&amp;bcy;&amp;iukcy;&amp;zcy;&amp;ncy;&amp;iecy;&amp;scy; &amp;scy;&amp;softcy;&amp;ocy;&amp;gcy;&amp;ocy;&amp;dcy;&amp;ncy;&amp;iuk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980728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План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Біологічні особливості птиці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Нормування та способи годівлі птиці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Корми для птиці та їх підготовка до згодовування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Особливості годівлі курок-несучок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Годівля молодняку курок-несучок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4807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36992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36203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83734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97763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02745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76132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24350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2679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57563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44472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  <a:tabLst>
                <a:tab pos="1420813" algn="l"/>
              </a:tabLst>
            </a:pPr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РЕКОМЕНДОВАНА ЛІТЕРАТУРА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354013" algn="just">
              <a:buFont typeface="+mj-lt"/>
              <a:buAutoNum type="arabicPeriod"/>
            </a:pPr>
            <a:r>
              <a:rPr lang="uk-UA" b="1" dirty="0" err="1" smtClean="0"/>
              <a:t>Ібатуллін</a:t>
            </a:r>
            <a:r>
              <a:rPr lang="uk-UA" b="1" dirty="0" smtClean="0"/>
              <a:t> І.І., </a:t>
            </a:r>
            <a:r>
              <a:rPr lang="uk-UA" b="1" dirty="0" err="1" smtClean="0"/>
              <a:t>Жукорський</a:t>
            </a:r>
            <a:r>
              <a:rPr lang="uk-UA" b="1" dirty="0" smtClean="0"/>
              <a:t> О.М. Довідник з повноцінної годівлі сільськогосподарських тварин. Аграрна наука, 2016. 336 с.</a:t>
            </a:r>
            <a:endParaRPr lang="ru-RU" b="1" dirty="0" smtClean="0"/>
          </a:p>
          <a:p>
            <a:pPr lvl="0" indent="354013" algn="just">
              <a:buFont typeface="+mj-lt"/>
              <a:buAutoNum type="arabicPeriod"/>
            </a:pPr>
            <a:r>
              <a:rPr lang="uk-UA" b="1" dirty="0" smtClean="0"/>
              <a:t>Єгоров Б.В., </a:t>
            </a:r>
            <a:r>
              <a:rPr lang="uk-UA" b="1" dirty="0" err="1" smtClean="0"/>
              <a:t>Шаповаленко</a:t>
            </a:r>
            <a:r>
              <a:rPr lang="uk-UA" b="1" dirty="0" smtClean="0"/>
              <a:t> О.І. Технологія виробництва </a:t>
            </a:r>
            <a:r>
              <a:rPr lang="uk-UA" b="1" dirty="0" err="1" smtClean="0"/>
              <a:t>преміксів</a:t>
            </a:r>
            <a:r>
              <a:rPr lang="uk-UA" b="1" dirty="0" smtClean="0"/>
              <a:t>. Видавництво </a:t>
            </a:r>
            <a:r>
              <a:rPr lang="uk-UA" b="1" u="sng" dirty="0" smtClean="0">
                <a:hlinkClick r:id="rId2"/>
              </a:rPr>
              <a:t>ЦУЛ</a:t>
            </a:r>
            <a:r>
              <a:rPr lang="uk-UA" b="1" dirty="0" smtClean="0"/>
              <a:t>. 2017. 288 с. </a:t>
            </a:r>
            <a:endParaRPr lang="ru-RU" b="1" dirty="0" smtClean="0"/>
          </a:p>
          <a:p>
            <a:pPr lvl="0" indent="354013" algn="just">
              <a:buFont typeface="+mj-lt"/>
              <a:buAutoNum type="arabicPeriod"/>
            </a:pPr>
            <a:r>
              <a:rPr lang="uk-UA" b="1" dirty="0" err="1" smtClean="0"/>
              <a:t>Разанова</a:t>
            </a:r>
            <a:r>
              <a:rPr lang="uk-UA" b="1" dirty="0" smtClean="0"/>
              <a:t> О.П., Чудак Р. А. Ефективність використання у тваринництві біологічно-активних добавок на основі </a:t>
            </a:r>
            <a:r>
              <a:rPr lang="uk-UA" b="1" dirty="0" err="1" smtClean="0"/>
              <a:t>підмору</a:t>
            </a:r>
            <a:r>
              <a:rPr lang="uk-UA" b="1" dirty="0" smtClean="0"/>
              <a:t> бджіл: Монографія. Вінниця. 2018. 137с.</a:t>
            </a:r>
            <a:endParaRPr lang="en-US" b="1" dirty="0" smtClean="0"/>
          </a:p>
          <a:p>
            <a:pPr lvl="0" indent="354013" algn="just">
              <a:buFont typeface="+mj-lt"/>
              <a:buAutoNum type="arabicPeriod"/>
            </a:pPr>
            <a:r>
              <a:rPr lang="ru-RU" b="1" dirty="0" smtClean="0"/>
              <a:t>Чудак Р.А. </a:t>
            </a:r>
            <a:r>
              <a:rPr lang="ru-RU" b="1" dirty="0" err="1" smtClean="0"/>
              <a:t>Методичні</a:t>
            </a:r>
            <a:r>
              <a:rPr lang="ru-RU" b="1" dirty="0" smtClean="0"/>
              <a:t> </a:t>
            </a:r>
            <a:r>
              <a:rPr lang="ru-RU" b="1" dirty="0" err="1" smtClean="0"/>
              <a:t>вказівки</a:t>
            </a:r>
            <a:r>
              <a:rPr lang="ru-RU" b="1" dirty="0" smtClean="0"/>
              <a:t> для </a:t>
            </a:r>
            <a:r>
              <a:rPr lang="ru-RU" b="1" dirty="0" err="1" smtClean="0"/>
              <a:t>практичних</a:t>
            </a:r>
            <a:r>
              <a:rPr lang="ru-RU" b="1" dirty="0" smtClean="0"/>
              <a:t> </a:t>
            </a:r>
            <a:r>
              <a:rPr lang="ru-RU" b="1" dirty="0" err="1" smtClean="0"/>
              <a:t>робіт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дисципліни</a:t>
            </a:r>
            <a:r>
              <a:rPr lang="ru-RU" b="1" dirty="0" smtClean="0"/>
              <a:t> </a:t>
            </a:r>
            <a:r>
              <a:rPr lang="uk-UA" b="1" dirty="0" smtClean="0"/>
              <a:t>«</a:t>
            </a:r>
            <a:r>
              <a:rPr lang="ru-RU" b="1" dirty="0" err="1" smtClean="0"/>
              <a:t>Інноваційні</a:t>
            </a:r>
            <a:r>
              <a:rPr lang="ru-RU" b="1" dirty="0" smtClean="0"/>
              <a:t> </a:t>
            </a:r>
            <a:r>
              <a:rPr lang="ru-RU" b="1" dirty="0" err="1" smtClean="0"/>
              <a:t>технології</a:t>
            </a:r>
            <a:r>
              <a:rPr lang="ru-RU" b="1" dirty="0" smtClean="0"/>
              <a:t> у </a:t>
            </a:r>
            <a:r>
              <a:rPr lang="ru-RU" b="1" dirty="0" err="1" smtClean="0"/>
              <a:t>годівлі</a:t>
            </a:r>
            <a:r>
              <a:rPr lang="ru-RU" b="1" dirty="0" smtClean="0"/>
              <a:t> </a:t>
            </a:r>
            <a:r>
              <a:rPr lang="ru-RU" b="1" dirty="0" err="1" smtClean="0"/>
              <a:t>сільськогосподарських</a:t>
            </a:r>
            <a:r>
              <a:rPr lang="ru-RU" b="1" dirty="0" smtClean="0"/>
              <a:t> </a:t>
            </a:r>
            <a:r>
              <a:rPr lang="ru-RU" b="1" dirty="0" err="1" smtClean="0"/>
              <a:t>тварин</a:t>
            </a:r>
            <a:r>
              <a:rPr lang="uk-UA" b="1" dirty="0" smtClean="0"/>
              <a:t>» </a:t>
            </a:r>
            <a:r>
              <a:rPr lang="ru-RU" b="1" dirty="0" err="1" smtClean="0"/>
              <a:t>освітньо-науковий</a:t>
            </a:r>
            <a:r>
              <a:rPr lang="ru-RU" b="1" dirty="0" smtClean="0"/>
              <a:t> </a:t>
            </a:r>
            <a:r>
              <a:rPr lang="ru-RU" b="1" dirty="0" err="1" smtClean="0"/>
              <a:t>ступінь</a:t>
            </a:r>
            <a:r>
              <a:rPr lang="ru-RU" b="1" dirty="0" smtClean="0"/>
              <a:t> – доктор </a:t>
            </a:r>
            <a:r>
              <a:rPr lang="ru-RU" b="1" dirty="0" err="1" smtClean="0"/>
              <a:t>філософії</a:t>
            </a:r>
            <a:r>
              <a:rPr lang="ru-RU" b="1" dirty="0" smtClean="0"/>
              <a:t>; </a:t>
            </a:r>
            <a:r>
              <a:rPr lang="ru-RU" b="1" dirty="0" err="1" smtClean="0"/>
              <a:t>спеціальність</a:t>
            </a:r>
            <a:r>
              <a:rPr lang="ru-RU" b="1" dirty="0" smtClean="0"/>
              <a:t> </a:t>
            </a:r>
            <a:r>
              <a:rPr lang="uk-UA" b="1" dirty="0" smtClean="0"/>
              <a:t>204 - </a:t>
            </a:r>
            <a:r>
              <a:rPr lang="ru-RU" b="1" dirty="0" err="1" smtClean="0"/>
              <a:t>технології</a:t>
            </a:r>
            <a:r>
              <a:rPr lang="ru-RU" b="1" dirty="0" smtClean="0"/>
              <a:t> </a:t>
            </a:r>
            <a:r>
              <a:rPr lang="ru-RU" b="1" dirty="0" err="1" smtClean="0"/>
              <a:t>ивиробництва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переробки</a:t>
            </a:r>
            <a:r>
              <a:rPr lang="ru-RU" b="1" dirty="0" smtClean="0"/>
              <a:t> </a:t>
            </a:r>
            <a:r>
              <a:rPr lang="ru-RU" b="1" dirty="0" err="1" smtClean="0"/>
              <a:t>продукції</a:t>
            </a:r>
            <a:r>
              <a:rPr lang="ru-RU" b="1" dirty="0" smtClean="0"/>
              <a:t> </a:t>
            </a:r>
            <a:r>
              <a:rPr lang="ru-RU" b="1" dirty="0" err="1" smtClean="0"/>
              <a:t>тваринництва</a:t>
            </a:r>
            <a:r>
              <a:rPr lang="ru-RU" b="1" dirty="0" smtClean="0"/>
              <a:t>. </a:t>
            </a:r>
            <a:r>
              <a:rPr lang="ru-RU" b="1" dirty="0" err="1" smtClean="0"/>
              <a:t>Вінниця</a:t>
            </a:r>
            <a:r>
              <a:rPr lang="ru-RU" b="1" dirty="0" smtClean="0"/>
              <a:t>: ВЦ ВНАУ, 2020. 64с. </a:t>
            </a:r>
            <a:endParaRPr lang="en-US" b="1" dirty="0" smtClean="0"/>
          </a:p>
          <a:p>
            <a:pPr lvl="0" indent="354013" algn="just">
              <a:buFont typeface="+mj-lt"/>
              <a:buAutoNum type="arabicPeriod"/>
            </a:pPr>
            <a:r>
              <a:rPr lang="uk-UA" b="1" dirty="0" smtClean="0"/>
              <a:t>Чудак Р. А., Побережець Ю. М., Вознюк О. І. Вплив сухого екстракту ехінацеї блідої на склад печінки перепелів. Аграрна наука та харчові технології ВНАУ. Випуск 2 (101). 2018. С. 81 – 89.</a:t>
            </a:r>
            <a:endParaRPr lang="en-US" b="1" dirty="0" smtClean="0"/>
          </a:p>
          <a:p>
            <a:pPr lvl="0" indent="354013" algn="just">
              <a:buFont typeface="+mj-lt"/>
              <a:buAutoNum type="arabicPeriod"/>
            </a:pPr>
            <a:r>
              <a:rPr lang="uk-UA" b="1" dirty="0" smtClean="0"/>
              <a:t> Чудак, Р.А., Побережець Ю.М., Вознюк О.І.  Ріст і розвиток бройлерів за уведення ферментного препарату. Аграрна наука та харчові технології. ВНАУ. Вип. 1 (100).  2018. С. - 21 – 27.</a:t>
            </a:r>
            <a:endParaRPr lang="en-US" b="1" dirty="0" smtClean="0"/>
          </a:p>
          <a:p>
            <a:pPr lvl="0" indent="354013" algn="just">
              <a:buFont typeface="+mj-lt"/>
              <a:buAutoNum type="arabicPeriod"/>
            </a:pPr>
            <a:r>
              <a:rPr lang="en-US" b="1" dirty="0" err="1" smtClean="0"/>
              <a:t>Chudak</a:t>
            </a:r>
            <a:r>
              <a:rPr lang="en-US" b="1" dirty="0" smtClean="0"/>
              <a:t> R.</a:t>
            </a:r>
            <a:r>
              <a:rPr lang="uk-UA" b="1" dirty="0" smtClean="0"/>
              <a:t>А</a:t>
            </a:r>
            <a:r>
              <a:rPr lang="en-US" b="1" dirty="0" smtClean="0"/>
              <a:t>., </a:t>
            </a:r>
            <a:r>
              <a:rPr lang="en-US" b="1" dirty="0" err="1" smtClean="0"/>
              <a:t>Poberezhets</a:t>
            </a:r>
            <a:r>
              <a:rPr lang="en-US" b="1" dirty="0" smtClean="0"/>
              <a:t> Y.M., </a:t>
            </a:r>
            <a:r>
              <a:rPr lang="en-US" b="1" dirty="0" err="1" smtClean="0"/>
              <a:t>Vozniuk</a:t>
            </a:r>
            <a:r>
              <a:rPr lang="en-US" b="1" dirty="0" smtClean="0"/>
              <a:t> </a:t>
            </a:r>
            <a:r>
              <a:rPr lang="uk-UA" b="1" dirty="0" smtClean="0"/>
              <a:t>О</a:t>
            </a:r>
            <a:r>
              <a:rPr lang="en-US" b="1" dirty="0" smtClean="0"/>
              <a:t>.</a:t>
            </a:r>
            <a:r>
              <a:rPr lang="uk-UA" b="1" dirty="0" smtClean="0"/>
              <a:t>І</a:t>
            </a:r>
            <a:r>
              <a:rPr lang="en-US" b="1" dirty="0" smtClean="0"/>
              <a:t>., </a:t>
            </a:r>
            <a:r>
              <a:rPr lang="en-US" b="1" dirty="0" err="1" smtClean="0"/>
              <a:t>Dobronetska</a:t>
            </a:r>
            <a:r>
              <a:rPr lang="en-US" b="1" dirty="0" smtClean="0"/>
              <a:t> V.O. Echinacea </a:t>
            </a:r>
            <a:r>
              <a:rPr lang="en-US" b="1" dirty="0" err="1" smtClean="0"/>
              <a:t>pallida</a:t>
            </a:r>
            <a:r>
              <a:rPr lang="en-US" b="1" dirty="0" smtClean="0"/>
              <a:t> extract effect on </a:t>
            </a:r>
            <a:r>
              <a:rPr lang="en-US" b="1" dirty="0" err="1" smtClean="0"/>
              <a:t>quils</a:t>
            </a:r>
            <a:r>
              <a:rPr lang="en-US" b="1" dirty="0" smtClean="0"/>
              <a:t> meat quality. </a:t>
            </a:r>
            <a:r>
              <a:rPr lang="en-US" b="1" i="1" dirty="0" smtClean="0"/>
              <a:t>Ukrainian journal of ecology</a:t>
            </a:r>
            <a:r>
              <a:rPr lang="en-US" b="1" dirty="0" smtClean="0"/>
              <a:t>, </a:t>
            </a:r>
            <a:r>
              <a:rPr lang="en-US" b="1" dirty="0" err="1" smtClean="0"/>
              <a:t>Vol</a:t>
            </a:r>
            <a:r>
              <a:rPr lang="en-US" b="1" dirty="0" smtClean="0"/>
              <a:t> 9, No 2 (2019). </a:t>
            </a:r>
            <a:r>
              <a:rPr lang="uk-UA" b="1" dirty="0" smtClean="0"/>
              <a:t>С</a:t>
            </a:r>
            <a:r>
              <a:rPr lang="en-US" b="1" dirty="0" smtClean="0"/>
              <a:t>. 151-155. </a:t>
            </a:r>
            <a:endParaRPr lang="ru-RU" b="1" dirty="0" smtClean="0"/>
          </a:p>
          <a:p>
            <a:pPr lvl="0" indent="354013" algn="just">
              <a:buFont typeface="+mj-lt"/>
              <a:buAutoNum type="arabicPeriod"/>
            </a:pPr>
            <a:r>
              <a:rPr lang="uk-UA" b="1" dirty="0" err="1" smtClean="0"/>
              <a:t>Michael</a:t>
            </a:r>
            <a:r>
              <a:rPr lang="uk-UA" b="1" dirty="0" smtClean="0"/>
              <a:t> R </a:t>
            </a:r>
            <a:r>
              <a:rPr lang="uk-UA" b="1" dirty="0" err="1" smtClean="0"/>
              <a:t>Bedford</a:t>
            </a:r>
            <a:r>
              <a:rPr lang="uk-UA" b="1" dirty="0" smtClean="0"/>
              <a:t> (2016). </a:t>
            </a:r>
            <a:r>
              <a:rPr lang="en-US" b="1" dirty="0" smtClean="0"/>
              <a:t>Nutrition Experiments in Pigs and Poultry</a:t>
            </a:r>
            <a:r>
              <a:rPr lang="uk-UA" b="1" dirty="0" smtClean="0"/>
              <a:t>. </a:t>
            </a:r>
            <a:r>
              <a:rPr lang="uk-UA" b="1" u="sng" dirty="0" smtClean="0">
                <a:hlinkClick r:id="rId3"/>
              </a:rPr>
              <a:t>CABI </a:t>
            </a:r>
            <a:r>
              <a:rPr lang="uk-UA" b="1" u="sng" dirty="0" err="1" smtClean="0">
                <a:hlinkClick r:id="rId3"/>
              </a:rPr>
              <a:t>Publishing</a:t>
            </a:r>
            <a:r>
              <a:rPr lang="uk-UA" b="1" dirty="0" smtClean="0"/>
              <a:t>. 180 р. </a:t>
            </a:r>
            <a:endParaRPr lang="ru-RU" b="1" dirty="0" smtClean="0"/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1420813" algn="l"/>
              </a:tabLst>
            </a:pPr>
            <a:endParaRPr lang="uk-UA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22513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79889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09784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69460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91753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188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91060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62781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32578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88186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728"/>
            <a:ext cx="8316416" cy="676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317777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77109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55576" y="1916832"/>
          <a:ext cx="7488832" cy="4032448"/>
        </p:xfrm>
        <a:graphic>
          <a:graphicData uri="http://schemas.openxmlformats.org/drawingml/2006/table">
            <a:tbl>
              <a:tblPr/>
              <a:tblGrid>
                <a:gridCol w="6193107"/>
                <a:gridCol w="1295725"/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зернові (в т.ч. зернобобові)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60–75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висівки пшеничні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0–7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макуха, шроти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8–15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корми тваринного походження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4–6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дріжджі кормові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3–6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трав'яне борошно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3–5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мінеральні корми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7–9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жир кормовий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0–4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367299"/>
            <a:ext cx="878396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Для курей-несучок рекомендується така структура повнораціонного комбікорму,  %: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539143"/>
          <a:ext cx="9144000" cy="418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18507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37590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33642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14265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15668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581081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1988840"/>
            <a:ext cx="4992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</a:rPr>
              <a:t>ДЯКУЮ ЗА УВАГУ!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712968" cy="604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0478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04448" cy="65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44657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982"/>
            <a:ext cx="8892480" cy="676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53441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60779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189514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369</Words>
  <Application>Microsoft Office PowerPoint</Application>
  <PresentationFormat>Экран (4:3)</PresentationFormat>
  <Paragraphs>36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Лекція 13 Годівля курей несучок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13 Годівля курей несучок</dc:title>
  <dc:creator>Sam</dc:creator>
  <cp:lastModifiedBy>Ulia</cp:lastModifiedBy>
  <cp:revision>12</cp:revision>
  <dcterms:created xsi:type="dcterms:W3CDTF">2021-04-21T09:12:40Z</dcterms:created>
  <dcterms:modified xsi:type="dcterms:W3CDTF">2021-05-28T14:17:33Z</dcterms:modified>
</cp:coreProperties>
</file>