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81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3" r:id="rId15"/>
    <p:sldId id="288" r:id="rId16"/>
    <p:sldId id="284" r:id="rId17"/>
    <p:sldId id="269" r:id="rId18"/>
    <p:sldId id="285" r:id="rId19"/>
    <p:sldId id="286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73" r:id="rId31"/>
    <p:sldId id="299" r:id="rId32"/>
    <p:sldId id="300" r:id="rId33"/>
    <p:sldId id="275" r:id="rId34"/>
    <p:sldId id="301" r:id="rId35"/>
    <p:sldId id="302" r:id="rId36"/>
    <p:sldId id="303" r:id="rId37"/>
    <p:sldId id="304" r:id="rId38"/>
    <p:sldId id="305" r:id="rId39"/>
    <p:sldId id="282" r:id="rId40"/>
    <p:sldId id="30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95354-288E-4923-A87F-56D9655D95C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8CA1C25-826F-43D7-A062-30E011A5A2A4}">
      <dgm:prSet/>
      <dgm:spPr/>
      <dgm:t>
        <a:bodyPr/>
        <a:lstStyle/>
        <a:p>
          <a:pPr rtl="0"/>
          <a:r>
            <a:rPr lang="ru-RU" dirty="0" err="1" smtClean="0"/>
            <a:t>Індики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найбільшими</a:t>
          </a:r>
          <a:r>
            <a:rPr lang="ru-RU" dirty="0" smtClean="0"/>
            <a:t> </a:t>
          </a:r>
          <a:r>
            <a:rPr lang="ru-RU" dirty="0" err="1" smtClean="0"/>
            <a:t>серед</a:t>
          </a:r>
          <a:r>
            <a:rPr lang="ru-RU" dirty="0" smtClean="0"/>
            <a:t> </a:t>
          </a:r>
          <a:r>
            <a:rPr lang="ru-RU" dirty="0" err="1" smtClean="0"/>
            <a:t>домашньої</a:t>
          </a:r>
          <a:r>
            <a:rPr lang="ru-RU" dirty="0" smtClean="0"/>
            <a:t> </a:t>
          </a:r>
          <a:r>
            <a:rPr lang="ru-RU" dirty="0" err="1" smtClean="0"/>
            <a:t>птиці</a:t>
          </a:r>
          <a:r>
            <a:rPr lang="ru-RU" dirty="0" smtClean="0"/>
            <a:t>. </a:t>
          </a:r>
          <a:r>
            <a:rPr lang="ru-RU" b="1" dirty="0" smtClean="0"/>
            <a:t>Жива </a:t>
          </a:r>
          <a:r>
            <a:rPr lang="ru-RU" b="1" dirty="0" err="1" smtClean="0"/>
            <a:t>маса</a:t>
          </a:r>
          <a:r>
            <a:rPr lang="ru-RU" b="1" dirty="0" smtClean="0"/>
            <a:t> </a:t>
          </a:r>
          <a:r>
            <a:rPr lang="ru-RU" b="1" dirty="0" err="1" smtClean="0"/>
            <a:t>дорослих</a:t>
          </a:r>
          <a:r>
            <a:rPr lang="ru-RU" b="1" dirty="0" smtClean="0"/>
            <a:t> </a:t>
          </a:r>
          <a:r>
            <a:rPr lang="ru-RU" b="1" dirty="0" err="1" smtClean="0"/>
            <a:t>індиків</a:t>
          </a:r>
          <a:r>
            <a:rPr lang="ru-RU" b="1" dirty="0" smtClean="0"/>
            <a:t> </a:t>
          </a:r>
          <a:r>
            <a:rPr lang="ru-RU" b="1" dirty="0" err="1" smtClean="0"/>
            <a:t>сягає</a:t>
          </a:r>
          <a:r>
            <a:rPr lang="ru-RU" b="1" dirty="0" smtClean="0"/>
            <a:t> 19–25, </a:t>
          </a:r>
          <a:r>
            <a:rPr lang="ru-RU" b="1" dirty="0" err="1" smtClean="0"/>
            <a:t>індичок</a:t>
          </a:r>
          <a:r>
            <a:rPr lang="ru-RU" b="1" dirty="0" smtClean="0"/>
            <a:t> – 10–12 кг, </a:t>
          </a:r>
          <a:r>
            <a:rPr lang="ru-RU" b="1" dirty="0" err="1" smtClean="0"/>
            <a:t>забійний</a:t>
          </a:r>
          <a:r>
            <a:rPr lang="ru-RU" b="1" dirty="0" smtClean="0"/>
            <a:t> </a:t>
          </a:r>
          <a:r>
            <a:rPr lang="ru-RU" b="1" dirty="0" err="1" smtClean="0"/>
            <a:t>вихід</a:t>
          </a:r>
          <a:r>
            <a:rPr lang="ru-RU" b="1" dirty="0" smtClean="0"/>
            <a:t> становить 84–88%, </a:t>
          </a:r>
          <a:r>
            <a:rPr lang="ru-RU" b="1" dirty="0" err="1" smtClean="0"/>
            <a:t>вихід</a:t>
          </a:r>
          <a:r>
            <a:rPr lang="ru-RU" b="1" dirty="0" smtClean="0"/>
            <a:t> </a:t>
          </a:r>
          <a:r>
            <a:rPr lang="ru-RU" b="1" dirty="0" err="1" smtClean="0"/>
            <a:t>їстівних</a:t>
          </a:r>
          <a:r>
            <a:rPr lang="ru-RU" b="1" dirty="0" smtClean="0"/>
            <a:t> </a:t>
          </a:r>
          <a:r>
            <a:rPr lang="ru-RU" b="1" dirty="0" err="1" smtClean="0"/>
            <a:t>частин</a:t>
          </a:r>
          <a:r>
            <a:rPr lang="ru-RU" b="1" dirty="0" smtClean="0"/>
            <a:t> – 70–75%. </a:t>
          </a:r>
          <a:endParaRPr lang="ru-RU" b="1" dirty="0"/>
        </a:p>
      </dgm:t>
    </dgm:pt>
    <dgm:pt modelId="{2BED68B2-76D9-46F8-8B69-0D4D53DE4C94}" type="parTrans" cxnId="{8FB43A03-D26F-4709-A3F5-F9BD4A1206C0}">
      <dgm:prSet/>
      <dgm:spPr/>
      <dgm:t>
        <a:bodyPr/>
        <a:lstStyle/>
        <a:p>
          <a:endParaRPr lang="ru-RU"/>
        </a:p>
      </dgm:t>
    </dgm:pt>
    <dgm:pt modelId="{04E1016D-BAEC-4986-9657-1B1140618A26}" type="sibTrans" cxnId="{8FB43A03-D26F-4709-A3F5-F9BD4A1206C0}">
      <dgm:prSet/>
      <dgm:spPr/>
      <dgm:t>
        <a:bodyPr/>
        <a:lstStyle/>
        <a:p>
          <a:endParaRPr lang="ru-RU"/>
        </a:p>
      </dgm:t>
    </dgm:pt>
    <dgm:pt modelId="{DB59055F-6D19-4BBD-AD15-09AA1B7E1501}">
      <dgm:prSet/>
      <dgm:spPr/>
      <dgm:t>
        <a:bodyPr/>
        <a:lstStyle/>
        <a:p>
          <a:pPr rtl="0"/>
          <a:r>
            <a:rPr lang="ru-RU" dirty="0" err="1" smtClean="0"/>
            <a:t>Раціон</a:t>
          </a:r>
          <a:r>
            <a:rPr lang="ru-RU" dirty="0" smtClean="0"/>
            <a:t> </a:t>
          </a:r>
          <a:r>
            <a:rPr lang="ru-RU" dirty="0" err="1" smtClean="0"/>
            <a:t>індиків</a:t>
          </a:r>
          <a:r>
            <a:rPr lang="ru-RU" dirty="0" smtClean="0"/>
            <a:t> </a:t>
          </a:r>
          <a:r>
            <a:rPr lang="ru-RU" dirty="0" err="1" smtClean="0"/>
            <a:t>складається</a:t>
          </a:r>
          <a:r>
            <a:rPr lang="ru-RU" dirty="0" smtClean="0"/>
            <a:t> </a:t>
          </a:r>
          <a:r>
            <a:rPr lang="ru-RU" dirty="0" err="1" smtClean="0"/>
            <a:t>з</a:t>
          </a:r>
          <a:r>
            <a:rPr lang="ru-RU" dirty="0" smtClean="0"/>
            <a:t> тих же самих </a:t>
          </a:r>
          <a:r>
            <a:rPr lang="ru-RU" dirty="0" err="1" smtClean="0"/>
            <a:t>кормів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й</a:t>
          </a:r>
          <a:r>
            <a:rPr lang="ru-RU" dirty="0" smtClean="0"/>
            <a:t> курей. </a:t>
          </a:r>
          <a:r>
            <a:rPr lang="ru-RU" dirty="0" err="1" smtClean="0"/>
            <a:t>Проте</a:t>
          </a:r>
          <a:r>
            <a:rPr lang="ru-RU" dirty="0" smtClean="0"/>
            <a:t> для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їхнього</a:t>
          </a:r>
          <a:r>
            <a:rPr lang="ru-RU" dirty="0" smtClean="0"/>
            <a:t> </a:t>
          </a:r>
          <a:r>
            <a:rPr lang="ru-RU" dirty="0" err="1" smtClean="0"/>
            <a:t>інтенсивного</a:t>
          </a:r>
          <a:r>
            <a:rPr lang="ru-RU" dirty="0" smtClean="0"/>
            <a:t> росту </a:t>
          </a:r>
          <a:r>
            <a:rPr lang="ru-RU" dirty="0" err="1" smtClean="0"/>
            <a:t>потрібно</a:t>
          </a:r>
          <a:r>
            <a:rPr lang="ru-RU" dirty="0" smtClean="0"/>
            <a:t> </a:t>
          </a:r>
          <a:r>
            <a:rPr lang="ru-RU" dirty="0" err="1" smtClean="0"/>
            <a:t>більше</a:t>
          </a:r>
          <a:r>
            <a:rPr lang="ru-RU" dirty="0" smtClean="0"/>
            <a:t> </a:t>
          </a:r>
          <a:r>
            <a:rPr lang="ru-RU" dirty="0" err="1" smtClean="0"/>
            <a:t>білкових</a:t>
          </a:r>
          <a:r>
            <a:rPr lang="ru-RU" dirty="0" smtClean="0"/>
            <a:t> та </a:t>
          </a:r>
          <a:r>
            <a:rPr lang="ru-RU" dirty="0" err="1" smtClean="0"/>
            <a:t>вітамінних</a:t>
          </a:r>
          <a:r>
            <a:rPr lang="ru-RU" dirty="0" smtClean="0"/>
            <a:t> </a:t>
          </a:r>
          <a:r>
            <a:rPr lang="ru-RU" dirty="0" err="1" smtClean="0"/>
            <a:t>кормів</a:t>
          </a:r>
          <a:r>
            <a:rPr lang="ru-RU" dirty="0" smtClean="0"/>
            <a:t>. </a:t>
          </a:r>
          <a:endParaRPr lang="ru-RU" dirty="0"/>
        </a:p>
      </dgm:t>
    </dgm:pt>
    <dgm:pt modelId="{294B6E7C-2A8A-4B30-AC3C-8B8513F4B55C}" type="parTrans" cxnId="{945F660D-223E-4D98-89C7-1E7F222EB25D}">
      <dgm:prSet/>
      <dgm:spPr/>
      <dgm:t>
        <a:bodyPr/>
        <a:lstStyle/>
        <a:p>
          <a:endParaRPr lang="ru-RU"/>
        </a:p>
      </dgm:t>
    </dgm:pt>
    <dgm:pt modelId="{C3825303-C7DC-4988-89C4-88BF3E10AE57}" type="sibTrans" cxnId="{945F660D-223E-4D98-89C7-1E7F222EB25D}">
      <dgm:prSet/>
      <dgm:spPr/>
      <dgm:t>
        <a:bodyPr/>
        <a:lstStyle/>
        <a:p>
          <a:endParaRPr lang="ru-RU"/>
        </a:p>
      </dgm:t>
    </dgm:pt>
    <dgm:pt modelId="{C3F1054C-92F9-4BED-8EA6-A5BD74A92114}">
      <dgm:prSet/>
      <dgm:spPr/>
      <dgm:t>
        <a:bodyPr/>
        <a:lstStyle/>
        <a:p>
          <a:pPr rtl="0"/>
          <a:r>
            <a:rPr lang="ru-RU" b="1" dirty="0" smtClean="0"/>
            <a:t>На </a:t>
          </a:r>
          <a:r>
            <a:rPr lang="ru-RU" b="1" dirty="0" err="1" smtClean="0"/>
            <a:t>зернові</a:t>
          </a:r>
          <a:r>
            <a:rPr lang="ru-RU" b="1" dirty="0" smtClean="0"/>
            <a:t> корми в </a:t>
          </a:r>
          <a:r>
            <a:rPr lang="ru-RU" b="1" dirty="0" err="1" smtClean="0"/>
            <a:t>раціонах</a:t>
          </a:r>
          <a:r>
            <a:rPr lang="ru-RU" b="1" dirty="0" smtClean="0"/>
            <a:t> для </a:t>
          </a:r>
          <a:r>
            <a:rPr lang="ru-RU" b="1" dirty="0" err="1" smtClean="0"/>
            <a:t>цього</a:t>
          </a:r>
          <a:r>
            <a:rPr lang="ru-RU" b="1" dirty="0" smtClean="0"/>
            <a:t> виду </a:t>
          </a:r>
          <a:r>
            <a:rPr lang="ru-RU" b="1" dirty="0" err="1" smtClean="0"/>
            <a:t>птиці</a:t>
          </a:r>
          <a:r>
            <a:rPr lang="ru-RU" b="1" dirty="0" smtClean="0"/>
            <a:t> </a:t>
          </a:r>
          <a:r>
            <a:rPr lang="ru-RU" b="1" dirty="0" err="1" smtClean="0"/>
            <a:t>залежно</a:t>
          </a:r>
          <a:r>
            <a:rPr lang="ru-RU" b="1" dirty="0" smtClean="0"/>
            <a:t> </a:t>
          </a:r>
          <a:r>
            <a:rPr lang="ru-RU" b="1" dirty="0" err="1" smtClean="0"/>
            <a:t>від</a:t>
          </a:r>
          <a:r>
            <a:rPr lang="ru-RU" b="1" dirty="0" smtClean="0"/>
            <a:t> </a:t>
          </a:r>
          <a:r>
            <a:rPr lang="ru-RU" b="1" dirty="0" err="1" smtClean="0"/>
            <a:t>віку</a:t>
          </a:r>
          <a:r>
            <a:rPr lang="ru-RU" b="1" dirty="0" smtClean="0"/>
            <a:t> </a:t>
          </a:r>
          <a:r>
            <a:rPr lang="ru-RU" b="1" dirty="0" err="1" smtClean="0"/>
            <a:t>припадає</a:t>
          </a:r>
          <a:r>
            <a:rPr lang="ru-RU" b="1" dirty="0" smtClean="0"/>
            <a:t> 50% </a:t>
          </a:r>
          <a:r>
            <a:rPr lang="ru-RU" b="1" dirty="0" err="1" smtClean="0"/>
            <a:t>і</a:t>
          </a:r>
          <a:r>
            <a:rPr lang="ru-RU" b="1" dirty="0" smtClean="0"/>
            <a:t> </a:t>
          </a:r>
          <a:r>
            <a:rPr lang="ru-RU" b="1" dirty="0" err="1" smtClean="0"/>
            <a:t>більше</a:t>
          </a:r>
          <a:r>
            <a:rPr lang="ru-RU" b="1" dirty="0" smtClean="0"/>
            <a:t>, на </a:t>
          </a:r>
          <a:r>
            <a:rPr lang="ru-RU" b="1" dirty="0" err="1" smtClean="0"/>
            <a:t>білкові</a:t>
          </a:r>
          <a:r>
            <a:rPr lang="ru-RU" b="1" dirty="0" smtClean="0"/>
            <a:t> корми </a:t>
          </a:r>
          <a:r>
            <a:rPr lang="ru-RU" b="1" dirty="0" err="1" smtClean="0"/>
            <a:t>тваринного</a:t>
          </a:r>
          <a:r>
            <a:rPr lang="ru-RU" b="1" dirty="0" smtClean="0"/>
            <a:t> </a:t>
          </a:r>
          <a:r>
            <a:rPr lang="ru-RU" b="1" dirty="0" err="1" smtClean="0"/>
            <a:t>походження</a:t>
          </a:r>
          <a:r>
            <a:rPr lang="ru-RU" b="1" dirty="0" smtClean="0"/>
            <a:t> – не </a:t>
          </a:r>
          <a:r>
            <a:rPr lang="ru-RU" b="1" dirty="0" err="1" smtClean="0"/>
            <a:t>менше</a:t>
          </a:r>
          <a:r>
            <a:rPr lang="ru-RU" b="1" dirty="0" smtClean="0"/>
            <a:t> 30% </a:t>
          </a:r>
          <a:r>
            <a:rPr lang="ru-RU" b="1" dirty="0" err="1" smtClean="0"/>
            <a:t>загальної</a:t>
          </a:r>
          <a:r>
            <a:rPr lang="ru-RU" b="1" dirty="0" smtClean="0"/>
            <a:t> </a:t>
          </a:r>
          <a:r>
            <a:rPr lang="ru-RU" b="1" dirty="0" err="1" smtClean="0"/>
            <a:t>кількості</a:t>
          </a:r>
          <a:r>
            <a:rPr lang="ru-RU" b="1" dirty="0" smtClean="0"/>
            <a:t> </a:t>
          </a:r>
          <a:r>
            <a:rPr lang="ru-RU" b="1" dirty="0" err="1" smtClean="0"/>
            <a:t>протеїну</a:t>
          </a:r>
          <a:r>
            <a:rPr lang="ru-RU" b="1" dirty="0" smtClean="0"/>
            <a:t>.</a:t>
          </a:r>
          <a:r>
            <a:rPr lang="ru-RU" dirty="0" smtClean="0"/>
            <a:t> </a:t>
          </a:r>
          <a:endParaRPr lang="ru-RU" dirty="0"/>
        </a:p>
      </dgm:t>
    </dgm:pt>
    <dgm:pt modelId="{DA76086F-9C02-461D-8375-182FC1D40316}" type="parTrans" cxnId="{E93978C8-457E-4F4C-B85C-099539E0EA95}">
      <dgm:prSet/>
      <dgm:spPr/>
      <dgm:t>
        <a:bodyPr/>
        <a:lstStyle/>
        <a:p>
          <a:endParaRPr lang="ru-RU"/>
        </a:p>
      </dgm:t>
    </dgm:pt>
    <dgm:pt modelId="{6A05FC7F-0A12-478C-9AE2-8B4D1386ECA9}" type="sibTrans" cxnId="{E93978C8-457E-4F4C-B85C-099539E0EA95}">
      <dgm:prSet/>
      <dgm:spPr/>
      <dgm:t>
        <a:bodyPr/>
        <a:lstStyle/>
        <a:p>
          <a:endParaRPr lang="ru-RU"/>
        </a:p>
      </dgm:t>
    </dgm:pt>
    <dgm:pt modelId="{E496AE0B-BCB4-4470-A366-281FC3B3C4E4}" type="pres">
      <dgm:prSet presAssocID="{43295354-288E-4923-A87F-56D9655D95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F822B6-763F-4954-8844-9228FADE4528}" type="pres">
      <dgm:prSet presAssocID="{E8CA1C25-826F-43D7-A062-30E011A5A2A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C5913-3793-46D0-9F23-16FD7DE37917}" type="pres">
      <dgm:prSet presAssocID="{04E1016D-BAEC-4986-9657-1B1140618A26}" presName="spacer" presStyleCnt="0"/>
      <dgm:spPr/>
    </dgm:pt>
    <dgm:pt modelId="{85DC83C6-B911-4728-A3A7-B4CB3219DA47}" type="pres">
      <dgm:prSet presAssocID="{DB59055F-6D19-4BBD-AD15-09AA1B7E150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858C1-7D94-415F-A732-0167CF3B2178}" type="pres">
      <dgm:prSet presAssocID="{C3825303-C7DC-4988-89C4-88BF3E10AE57}" presName="spacer" presStyleCnt="0"/>
      <dgm:spPr/>
    </dgm:pt>
    <dgm:pt modelId="{9633B8F7-DE15-4FED-BE2A-571C13B59B7F}" type="pres">
      <dgm:prSet presAssocID="{C3F1054C-92F9-4BED-8EA6-A5BD74A921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B43A03-D26F-4709-A3F5-F9BD4A1206C0}" srcId="{43295354-288E-4923-A87F-56D9655D95C3}" destId="{E8CA1C25-826F-43D7-A062-30E011A5A2A4}" srcOrd="0" destOrd="0" parTransId="{2BED68B2-76D9-46F8-8B69-0D4D53DE4C94}" sibTransId="{04E1016D-BAEC-4986-9657-1B1140618A26}"/>
    <dgm:cxn modelId="{586050E1-E67A-4015-8BEE-1A82675DE280}" type="presOf" srcId="{43295354-288E-4923-A87F-56D9655D95C3}" destId="{E496AE0B-BCB4-4470-A366-281FC3B3C4E4}" srcOrd="0" destOrd="0" presId="urn:microsoft.com/office/officeart/2005/8/layout/vList2"/>
    <dgm:cxn modelId="{E93978C8-457E-4F4C-B85C-099539E0EA95}" srcId="{43295354-288E-4923-A87F-56D9655D95C3}" destId="{C3F1054C-92F9-4BED-8EA6-A5BD74A92114}" srcOrd="2" destOrd="0" parTransId="{DA76086F-9C02-461D-8375-182FC1D40316}" sibTransId="{6A05FC7F-0A12-478C-9AE2-8B4D1386ECA9}"/>
    <dgm:cxn modelId="{EE1AAE5D-F071-4A5D-AAAF-1BC3F4586D71}" type="presOf" srcId="{C3F1054C-92F9-4BED-8EA6-A5BD74A92114}" destId="{9633B8F7-DE15-4FED-BE2A-571C13B59B7F}" srcOrd="0" destOrd="0" presId="urn:microsoft.com/office/officeart/2005/8/layout/vList2"/>
    <dgm:cxn modelId="{13688DA0-10AA-4C1E-831C-81BB15A12511}" type="presOf" srcId="{DB59055F-6D19-4BBD-AD15-09AA1B7E1501}" destId="{85DC83C6-B911-4728-A3A7-B4CB3219DA47}" srcOrd="0" destOrd="0" presId="urn:microsoft.com/office/officeart/2005/8/layout/vList2"/>
    <dgm:cxn modelId="{75E73754-561A-480A-853B-01F25100DD7C}" type="presOf" srcId="{E8CA1C25-826F-43D7-A062-30E011A5A2A4}" destId="{68F822B6-763F-4954-8844-9228FADE4528}" srcOrd="0" destOrd="0" presId="urn:microsoft.com/office/officeart/2005/8/layout/vList2"/>
    <dgm:cxn modelId="{945F660D-223E-4D98-89C7-1E7F222EB25D}" srcId="{43295354-288E-4923-A87F-56D9655D95C3}" destId="{DB59055F-6D19-4BBD-AD15-09AA1B7E1501}" srcOrd="1" destOrd="0" parTransId="{294B6E7C-2A8A-4B30-AC3C-8B8513F4B55C}" sibTransId="{C3825303-C7DC-4988-89C4-88BF3E10AE57}"/>
    <dgm:cxn modelId="{F29DFC51-3BEB-4A27-9BDA-241C89229E07}" type="presParOf" srcId="{E496AE0B-BCB4-4470-A366-281FC3B3C4E4}" destId="{68F822B6-763F-4954-8844-9228FADE4528}" srcOrd="0" destOrd="0" presId="urn:microsoft.com/office/officeart/2005/8/layout/vList2"/>
    <dgm:cxn modelId="{C748FFDC-27E6-44E0-91F8-CCB1AA0C18DC}" type="presParOf" srcId="{E496AE0B-BCB4-4470-A366-281FC3B3C4E4}" destId="{4FDC5913-3793-46D0-9F23-16FD7DE37917}" srcOrd="1" destOrd="0" presId="urn:microsoft.com/office/officeart/2005/8/layout/vList2"/>
    <dgm:cxn modelId="{2720AD46-222F-4C8B-89A8-46E557748A1D}" type="presParOf" srcId="{E496AE0B-BCB4-4470-A366-281FC3B3C4E4}" destId="{85DC83C6-B911-4728-A3A7-B4CB3219DA47}" srcOrd="2" destOrd="0" presId="urn:microsoft.com/office/officeart/2005/8/layout/vList2"/>
    <dgm:cxn modelId="{3F57696D-FD8C-451A-9602-05487C21375D}" type="presParOf" srcId="{E496AE0B-BCB4-4470-A366-281FC3B3C4E4}" destId="{A3D858C1-7D94-415F-A732-0167CF3B2178}" srcOrd="3" destOrd="0" presId="urn:microsoft.com/office/officeart/2005/8/layout/vList2"/>
    <dgm:cxn modelId="{80783DFF-FF68-4750-A2F1-E00C3E82BE94}" type="presParOf" srcId="{E496AE0B-BCB4-4470-A366-281FC3B3C4E4}" destId="{9633B8F7-DE15-4FED-BE2A-571C13B59B7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966EB5-19F8-4ACA-B8D0-B2FAB95E49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2FB8D0-B5D5-4D0D-A428-5562838124CF}">
      <dgm:prSet/>
      <dgm:spPr/>
      <dgm:t>
        <a:bodyPr/>
        <a:lstStyle/>
        <a:p>
          <a:pPr rtl="0"/>
          <a:r>
            <a:rPr lang="ru-RU" b="1" dirty="0" smtClean="0"/>
            <a:t>У </a:t>
          </a:r>
          <a:r>
            <a:rPr lang="ru-RU" b="1" dirty="0" err="1" smtClean="0"/>
            <a:t>раціони</a:t>
          </a:r>
          <a:r>
            <a:rPr lang="ru-RU" b="1" dirty="0" smtClean="0"/>
            <a:t> </a:t>
          </a:r>
          <a:r>
            <a:rPr lang="ru-RU" b="1" dirty="0" err="1" smtClean="0"/>
            <a:t>індиків</a:t>
          </a:r>
          <a:r>
            <a:rPr lang="ru-RU" b="1" dirty="0" smtClean="0"/>
            <a:t> </a:t>
          </a:r>
          <a:r>
            <a:rPr lang="ru-RU" b="1" dirty="0" err="1" smtClean="0"/>
            <a:t>можна</a:t>
          </a:r>
          <a:r>
            <a:rPr lang="ru-RU" b="1" dirty="0" smtClean="0"/>
            <a:t> </a:t>
          </a:r>
          <a:r>
            <a:rPr lang="ru-RU" b="1" dirty="0" err="1" smtClean="0"/>
            <a:t>включати</a:t>
          </a:r>
          <a:r>
            <a:rPr lang="ru-RU" b="1" dirty="0" smtClean="0"/>
            <a:t> </a:t>
          </a:r>
          <a:r>
            <a:rPr lang="ru-RU" b="1" dirty="0" err="1" smtClean="0"/>
            <a:t>близько</a:t>
          </a:r>
          <a:r>
            <a:rPr lang="ru-RU" b="1" dirty="0" smtClean="0"/>
            <a:t> 10% </a:t>
          </a:r>
          <a:r>
            <a:rPr lang="ru-RU" b="1" dirty="0" err="1" smtClean="0"/>
            <a:t>рибного</a:t>
          </a:r>
          <a:r>
            <a:rPr lang="ru-RU" b="1" dirty="0" smtClean="0"/>
            <a:t> та 5–8% </a:t>
          </a:r>
          <a:r>
            <a:rPr lang="ru-RU" b="1" dirty="0" err="1" smtClean="0"/>
            <a:t>м’ясо-кісткового</a:t>
          </a:r>
          <a:r>
            <a:rPr lang="ru-RU" b="1" dirty="0" smtClean="0"/>
            <a:t> </a:t>
          </a:r>
          <a:r>
            <a:rPr lang="ru-RU" b="1" dirty="0" err="1" smtClean="0"/>
            <a:t>борошна</a:t>
          </a:r>
          <a:r>
            <a:rPr lang="ru-RU" b="1" dirty="0" smtClean="0"/>
            <a:t>, 3–5% сухих </a:t>
          </a:r>
          <a:r>
            <a:rPr lang="ru-RU" b="1" dirty="0" err="1" smtClean="0"/>
            <a:t>відвійок</a:t>
          </a:r>
          <a:r>
            <a:rPr lang="ru-RU" b="1" dirty="0" smtClean="0"/>
            <a:t>,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рослинних</a:t>
          </a:r>
          <a:r>
            <a:rPr lang="ru-RU" b="1" dirty="0" smtClean="0"/>
            <a:t> </a:t>
          </a:r>
          <a:r>
            <a:rPr lang="ru-RU" b="1" dirty="0" err="1" smtClean="0"/>
            <a:t>білкових</a:t>
          </a:r>
          <a:r>
            <a:rPr lang="ru-RU" b="1" dirty="0" smtClean="0"/>
            <a:t> </a:t>
          </a:r>
          <a:r>
            <a:rPr lang="ru-RU" b="1" dirty="0" err="1" smtClean="0"/>
            <a:t>кормів</a:t>
          </a:r>
          <a:r>
            <a:rPr lang="ru-RU" b="1" dirty="0" smtClean="0"/>
            <a:t> – до 40% </a:t>
          </a:r>
          <a:r>
            <a:rPr lang="ru-RU" b="1" dirty="0" err="1" smtClean="0"/>
            <a:t>одного-двох</a:t>
          </a:r>
          <a:r>
            <a:rPr lang="ru-RU" b="1" dirty="0" smtClean="0"/>
            <a:t> </a:t>
          </a:r>
          <a:r>
            <a:rPr lang="ru-RU" b="1" dirty="0" err="1" smtClean="0"/>
            <a:t>видів</a:t>
          </a:r>
          <a:r>
            <a:rPr lang="ru-RU" b="1" dirty="0" smtClean="0"/>
            <a:t> макухи </a:t>
          </a:r>
          <a:r>
            <a:rPr lang="ru-RU" b="1" dirty="0" err="1" smtClean="0"/>
            <a:t>або</a:t>
          </a:r>
          <a:r>
            <a:rPr lang="ru-RU" b="1" dirty="0" smtClean="0"/>
            <a:t> шроту (</a:t>
          </a:r>
          <a:r>
            <a:rPr lang="ru-RU" b="1" dirty="0" err="1" smtClean="0"/>
            <a:t>краще</a:t>
          </a:r>
          <a:r>
            <a:rPr lang="ru-RU" b="1" dirty="0" smtClean="0"/>
            <a:t> </a:t>
          </a:r>
          <a:r>
            <a:rPr lang="ru-RU" b="1" dirty="0" err="1" smtClean="0"/>
            <a:t>соєвого</a:t>
          </a:r>
          <a:r>
            <a:rPr lang="ru-RU" b="1" dirty="0" smtClean="0"/>
            <a:t>), 10–15% горохового </a:t>
          </a:r>
          <a:r>
            <a:rPr lang="ru-RU" b="1" dirty="0" err="1" smtClean="0"/>
            <a:t>або</a:t>
          </a:r>
          <a:r>
            <a:rPr lang="ru-RU" b="1" dirty="0" smtClean="0"/>
            <a:t> </a:t>
          </a:r>
          <a:r>
            <a:rPr lang="ru-RU" b="1" dirty="0" err="1" smtClean="0"/>
            <a:t>тостованого</a:t>
          </a:r>
          <a:r>
            <a:rPr lang="ru-RU" b="1" dirty="0" smtClean="0"/>
            <a:t> </a:t>
          </a:r>
          <a:r>
            <a:rPr lang="ru-RU" b="1" dirty="0" err="1" smtClean="0"/>
            <a:t>соєвого</a:t>
          </a:r>
          <a:r>
            <a:rPr lang="ru-RU" b="1" dirty="0" smtClean="0"/>
            <a:t> </a:t>
          </a:r>
          <a:r>
            <a:rPr lang="ru-RU" b="1" dirty="0" err="1" smtClean="0"/>
            <a:t>борошна</a:t>
          </a:r>
          <a:r>
            <a:rPr lang="ru-RU" b="1" dirty="0" smtClean="0"/>
            <a:t> та 3–7% </a:t>
          </a:r>
          <a:r>
            <a:rPr lang="ru-RU" b="1" dirty="0" err="1" smtClean="0"/>
            <a:t>гідролізних</a:t>
          </a:r>
          <a:r>
            <a:rPr lang="ru-RU" b="1" dirty="0" smtClean="0"/>
            <a:t> </a:t>
          </a:r>
          <a:r>
            <a:rPr lang="ru-RU" b="1" dirty="0" err="1" smtClean="0"/>
            <a:t>дріжджів</a:t>
          </a:r>
          <a:r>
            <a:rPr lang="ru-RU" b="1" dirty="0" smtClean="0"/>
            <a:t>.</a:t>
          </a:r>
          <a:endParaRPr lang="ru-RU" dirty="0"/>
        </a:p>
      </dgm:t>
    </dgm:pt>
    <dgm:pt modelId="{308AF092-347F-4160-9A83-9C43E4DFA3AB}" type="parTrans" cxnId="{7CB35590-3B7A-4631-8CF4-EBD767D754E9}">
      <dgm:prSet/>
      <dgm:spPr/>
      <dgm:t>
        <a:bodyPr/>
        <a:lstStyle/>
        <a:p>
          <a:endParaRPr lang="ru-RU"/>
        </a:p>
      </dgm:t>
    </dgm:pt>
    <dgm:pt modelId="{38427CC2-31F4-4046-87E1-D4466ED1630D}" type="sibTrans" cxnId="{7CB35590-3B7A-4631-8CF4-EBD767D754E9}">
      <dgm:prSet/>
      <dgm:spPr/>
      <dgm:t>
        <a:bodyPr/>
        <a:lstStyle/>
        <a:p>
          <a:endParaRPr lang="ru-RU"/>
        </a:p>
      </dgm:t>
    </dgm:pt>
    <dgm:pt modelId="{8F36E06A-AB20-451C-8FBF-CFF0C4AE970D}">
      <dgm:prSet/>
      <dgm:spPr/>
      <dgm:t>
        <a:bodyPr/>
        <a:lstStyle/>
        <a:p>
          <a:pPr rtl="0"/>
          <a:r>
            <a:rPr lang="ru-RU" dirty="0" err="1" smtClean="0"/>
            <a:t>Можна</a:t>
          </a:r>
          <a:r>
            <a:rPr lang="ru-RU" dirty="0" smtClean="0"/>
            <a:t> </a:t>
          </a:r>
          <a:r>
            <a:rPr lang="ru-RU" dirty="0" err="1" smtClean="0"/>
            <a:t>додавати</a:t>
          </a:r>
          <a:r>
            <a:rPr lang="ru-RU" dirty="0" smtClean="0"/>
            <a:t> до 8% </a:t>
          </a:r>
          <a:r>
            <a:rPr lang="ru-RU" dirty="0" err="1" smtClean="0"/>
            <a:t>трав’яного</a:t>
          </a:r>
          <a:r>
            <a:rPr lang="ru-RU" dirty="0" smtClean="0"/>
            <a:t> </a:t>
          </a:r>
          <a:r>
            <a:rPr lang="ru-RU" dirty="0" err="1" smtClean="0"/>
            <a:t>борошна</a:t>
          </a:r>
          <a:r>
            <a:rPr lang="ru-RU" dirty="0" smtClean="0"/>
            <a:t> </a:t>
          </a:r>
          <a:r>
            <a:rPr lang="ru-RU" dirty="0" err="1" smtClean="0"/>
            <a:t>високої</a:t>
          </a:r>
          <a:r>
            <a:rPr lang="ru-RU" dirty="0" smtClean="0"/>
            <a:t> </a:t>
          </a:r>
          <a:r>
            <a:rPr lang="ru-RU" dirty="0" err="1" smtClean="0"/>
            <a:t>якості</a:t>
          </a:r>
          <a:r>
            <a:rPr lang="ru-RU" dirty="0" smtClean="0"/>
            <a:t>. Для </a:t>
          </a:r>
          <a:r>
            <a:rPr lang="ru-RU" dirty="0" err="1" smtClean="0"/>
            <a:t>забезпечення</a:t>
          </a:r>
          <a:r>
            <a:rPr lang="ru-RU" dirty="0" smtClean="0"/>
            <a:t> </a:t>
          </a:r>
          <a:r>
            <a:rPr lang="ru-RU" dirty="0" err="1" smtClean="0"/>
            <a:t>необхідного</a:t>
          </a:r>
          <a:r>
            <a:rPr lang="ru-RU" dirty="0" smtClean="0"/>
            <a:t> </a:t>
          </a:r>
          <a:r>
            <a:rPr lang="ru-RU" dirty="0" err="1" smtClean="0"/>
            <a:t>енергетичного</a:t>
          </a:r>
          <a:r>
            <a:rPr lang="ru-RU" dirty="0" smtClean="0"/>
            <a:t> </a:t>
          </a:r>
          <a:r>
            <a:rPr lang="ru-RU" dirty="0" err="1" smtClean="0"/>
            <a:t>рівня</a:t>
          </a:r>
          <a:r>
            <a:rPr lang="ru-RU" dirty="0" smtClean="0"/>
            <a:t> до складу </a:t>
          </a:r>
          <a:r>
            <a:rPr lang="ru-RU" dirty="0" err="1" smtClean="0"/>
            <a:t>комбікормів</a:t>
          </a:r>
          <a:r>
            <a:rPr lang="ru-RU" dirty="0" smtClean="0"/>
            <a:t> </a:t>
          </a:r>
          <a:r>
            <a:rPr lang="ru-RU" dirty="0" err="1" smtClean="0"/>
            <a:t>вводять</a:t>
          </a:r>
          <a:r>
            <a:rPr lang="ru-RU" dirty="0" smtClean="0"/>
            <a:t> </a:t>
          </a:r>
          <a:r>
            <a:rPr lang="ru-RU" b="1" dirty="0" smtClean="0"/>
            <a:t>1–5% </a:t>
          </a:r>
          <a:r>
            <a:rPr lang="ru-RU" b="1" dirty="0" err="1" smtClean="0"/>
            <a:t>стабілізованого</a:t>
          </a:r>
          <a:r>
            <a:rPr lang="ru-RU" b="1" dirty="0" smtClean="0"/>
            <a:t> кормового жиру (</a:t>
          </a:r>
          <a:r>
            <a:rPr lang="ru-RU" b="1" dirty="0" err="1" smtClean="0"/>
            <a:t>з</a:t>
          </a:r>
          <a:r>
            <a:rPr lang="ru-RU" b="1" dirty="0" smtClean="0"/>
            <a:t> 4-тижневого </a:t>
          </a:r>
          <a:r>
            <a:rPr lang="ru-RU" b="1" dirty="0" err="1" smtClean="0"/>
            <a:t>віку</a:t>
          </a:r>
          <a:r>
            <a:rPr lang="ru-RU" b="1" dirty="0" smtClean="0"/>
            <a:t>)</a:t>
          </a:r>
          <a:r>
            <a:rPr lang="ru-RU" dirty="0" smtClean="0"/>
            <a:t>. </a:t>
          </a:r>
          <a:endParaRPr lang="ru-RU" dirty="0"/>
        </a:p>
      </dgm:t>
    </dgm:pt>
    <dgm:pt modelId="{FD3CF9A0-2143-4C84-B335-A3AA73B3003B}" type="parTrans" cxnId="{93725C4F-6168-48FD-A887-FCD9E3A62651}">
      <dgm:prSet/>
      <dgm:spPr/>
      <dgm:t>
        <a:bodyPr/>
        <a:lstStyle/>
        <a:p>
          <a:endParaRPr lang="ru-RU"/>
        </a:p>
      </dgm:t>
    </dgm:pt>
    <dgm:pt modelId="{FD8C8164-B8AB-4777-9C61-055906888CBD}" type="sibTrans" cxnId="{93725C4F-6168-48FD-A887-FCD9E3A62651}">
      <dgm:prSet/>
      <dgm:spPr/>
      <dgm:t>
        <a:bodyPr/>
        <a:lstStyle/>
        <a:p>
          <a:endParaRPr lang="ru-RU"/>
        </a:p>
      </dgm:t>
    </dgm:pt>
    <dgm:pt modelId="{06DC6D80-F736-4439-95FC-D30655148D95}">
      <dgm:prSet/>
      <dgm:spPr/>
      <dgm:t>
        <a:bodyPr/>
        <a:lstStyle/>
        <a:p>
          <a:pPr rtl="0"/>
          <a:r>
            <a:rPr lang="ru-RU" dirty="0" err="1" smtClean="0"/>
            <a:t>Мінеральні</a:t>
          </a:r>
          <a:r>
            <a:rPr lang="ru-RU" dirty="0" smtClean="0"/>
            <a:t> добавки (черепашку, </a:t>
          </a:r>
          <a:r>
            <a:rPr lang="ru-RU" dirty="0" err="1" smtClean="0"/>
            <a:t>крейду</a:t>
          </a:r>
          <a:r>
            <a:rPr lang="ru-RU" dirty="0" smtClean="0"/>
            <a:t>, </a:t>
          </a:r>
          <a:r>
            <a:rPr lang="ru-RU" dirty="0" err="1" smtClean="0"/>
            <a:t>трикальційфосфат</a:t>
          </a:r>
          <a:r>
            <a:rPr lang="ru-RU" dirty="0" smtClean="0"/>
            <a:t>, </a:t>
          </a:r>
          <a:r>
            <a:rPr lang="ru-RU" dirty="0" err="1" smtClean="0"/>
            <a:t>сіль</a:t>
          </a:r>
          <a:r>
            <a:rPr lang="ru-RU" dirty="0" smtClean="0"/>
            <a:t> </a:t>
          </a:r>
          <a:r>
            <a:rPr lang="ru-RU" dirty="0" err="1" smtClean="0"/>
            <a:t>кухонну</a:t>
          </a:r>
          <a:r>
            <a:rPr lang="ru-RU" dirty="0" smtClean="0"/>
            <a:t>) </a:t>
          </a:r>
          <a:r>
            <a:rPr lang="ru-RU" dirty="0" err="1" smtClean="0"/>
            <a:t>згодовують</a:t>
          </a:r>
          <a:r>
            <a:rPr lang="ru-RU" dirty="0" smtClean="0"/>
            <a:t> у </a:t>
          </a:r>
          <a:r>
            <a:rPr lang="ru-RU" dirty="0" err="1" smtClean="0"/>
            <a:t>загальній</a:t>
          </a:r>
          <a:r>
            <a:rPr lang="ru-RU" dirty="0" smtClean="0"/>
            <a:t> </a:t>
          </a:r>
          <a:r>
            <a:rPr lang="ru-RU" dirty="0" err="1" smtClean="0"/>
            <a:t>кількості</a:t>
          </a:r>
          <a:r>
            <a:rPr lang="ru-RU" dirty="0" smtClean="0"/>
            <a:t> </a:t>
          </a:r>
          <a:r>
            <a:rPr lang="ru-RU" b="1" dirty="0" smtClean="0"/>
            <a:t>3,5–4,5% у </a:t>
          </a:r>
          <a:r>
            <a:rPr lang="ru-RU" b="1" dirty="0" err="1" smtClean="0"/>
            <a:t>складі</a:t>
          </a:r>
          <a:r>
            <a:rPr lang="ru-RU" b="1" dirty="0" smtClean="0"/>
            <a:t> </a:t>
          </a:r>
          <a:r>
            <a:rPr lang="ru-RU" b="1" dirty="0" err="1" smtClean="0"/>
            <a:t>кормосумішей</a:t>
          </a:r>
          <a:r>
            <a:rPr lang="ru-RU" b="1" dirty="0" smtClean="0"/>
            <a:t> </a:t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en-US" b="1" dirty="0"/>
        </a:p>
      </dgm:t>
    </dgm:pt>
    <dgm:pt modelId="{E8375E7B-0C4D-4B65-ADD3-22A668D8C4F5}" type="parTrans" cxnId="{D14702C3-BD0B-4A82-923A-645A296D1B03}">
      <dgm:prSet/>
      <dgm:spPr/>
      <dgm:t>
        <a:bodyPr/>
        <a:lstStyle/>
        <a:p>
          <a:endParaRPr lang="ru-RU"/>
        </a:p>
      </dgm:t>
    </dgm:pt>
    <dgm:pt modelId="{78A5E32F-ADA1-46FD-96C2-846E6D72E571}" type="sibTrans" cxnId="{D14702C3-BD0B-4A82-923A-645A296D1B03}">
      <dgm:prSet/>
      <dgm:spPr/>
      <dgm:t>
        <a:bodyPr/>
        <a:lstStyle/>
        <a:p>
          <a:endParaRPr lang="ru-RU"/>
        </a:p>
      </dgm:t>
    </dgm:pt>
    <dgm:pt modelId="{C76071B2-457D-4EDC-9028-4897C6F2CD5E}" type="pres">
      <dgm:prSet presAssocID="{82966EB5-19F8-4ACA-B8D0-B2FAB95E49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C552A8-EDCC-4170-83ED-D2DE762CDE1F}" type="pres">
      <dgm:prSet presAssocID="{E22FB8D0-B5D5-4D0D-A428-5562838124C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B2003-D28A-4147-9BBE-A8C0D751A86E}" type="pres">
      <dgm:prSet presAssocID="{38427CC2-31F4-4046-87E1-D4466ED1630D}" presName="spacer" presStyleCnt="0"/>
      <dgm:spPr/>
    </dgm:pt>
    <dgm:pt modelId="{09222B3E-5A76-4B91-A887-EB5BB4A88D9E}" type="pres">
      <dgm:prSet presAssocID="{8F36E06A-AB20-451C-8FBF-CFF0C4AE970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5384D-6FAD-4FEC-A27B-6201B5318CBC}" type="pres">
      <dgm:prSet presAssocID="{FD8C8164-B8AB-4777-9C61-055906888CBD}" presName="spacer" presStyleCnt="0"/>
      <dgm:spPr/>
    </dgm:pt>
    <dgm:pt modelId="{3C63A33D-615C-4E84-AAAC-37970905D781}" type="pres">
      <dgm:prSet presAssocID="{06DC6D80-F736-4439-95FC-D30655148D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B56AD3-8DE8-4D97-B3C5-79CD89FA9D5E}" type="presOf" srcId="{82966EB5-19F8-4ACA-B8D0-B2FAB95E499A}" destId="{C76071B2-457D-4EDC-9028-4897C6F2CD5E}" srcOrd="0" destOrd="0" presId="urn:microsoft.com/office/officeart/2005/8/layout/vList2"/>
    <dgm:cxn modelId="{530DAE2B-44CC-4F76-ADC2-EACFA3089111}" type="presOf" srcId="{8F36E06A-AB20-451C-8FBF-CFF0C4AE970D}" destId="{09222B3E-5A76-4B91-A887-EB5BB4A88D9E}" srcOrd="0" destOrd="0" presId="urn:microsoft.com/office/officeart/2005/8/layout/vList2"/>
    <dgm:cxn modelId="{1A260F2B-B818-4EBE-A03A-D12F1EF8A5C1}" type="presOf" srcId="{E22FB8D0-B5D5-4D0D-A428-5562838124CF}" destId="{EAC552A8-EDCC-4170-83ED-D2DE762CDE1F}" srcOrd="0" destOrd="0" presId="urn:microsoft.com/office/officeart/2005/8/layout/vList2"/>
    <dgm:cxn modelId="{7A6BC9B7-AC3C-4BCD-9F81-1AFB50247BA7}" type="presOf" srcId="{06DC6D80-F736-4439-95FC-D30655148D95}" destId="{3C63A33D-615C-4E84-AAAC-37970905D781}" srcOrd="0" destOrd="0" presId="urn:microsoft.com/office/officeart/2005/8/layout/vList2"/>
    <dgm:cxn modelId="{93725C4F-6168-48FD-A887-FCD9E3A62651}" srcId="{82966EB5-19F8-4ACA-B8D0-B2FAB95E499A}" destId="{8F36E06A-AB20-451C-8FBF-CFF0C4AE970D}" srcOrd="1" destOrd="0" parTransId="{FD3CF9A0-2143-4C84-B335-A3AA73B3003B}" sibTransId="{FD8C8164-B8AB-4777-9C61-055906888CBD}"/>
    <dgm:cxn modelId="{D14702C3-BD0B-4A82-923A-645A296D1B03}" srcId="{82966EB5-19F8-4ACA-B8D0-B2FAB95E499A}" destId="{06DC6D80-F736-4439-95FC-D30655148D95}" srcOrd="2" destOrd="0" parTransId="{E8375E7B-0C4D-4B65-ADD3-22A668D8C4F5}" sibTransId="{78A5E32F-ADA1-46FD-96C2-846E6D72E571}"/>
    <dgm:cxn modelId="{7CB35590-3B7A-4631-8CF4-EBD767D754E9}" srcId="{82966EB5-19F8-4ACA-B8D0-B2FAB95E499A}" destId="{E22FB8D0-B5D5-4D0D-A428-5562838124CF}" srcOrd="0" destOrd="0" parTransId="{308AF092-347F-4160-9A83-9C43E4DFA3AB}" sibTransId="{38427CC2-31F4-4046-87E1-D4466ED1630D}"/>
    <dgm:cxn modelId="{5F93366E-21BF-4E22-A757-DC1F808BAE00}" type="presParOf" srcId="{C76071B2-457D-4EDC-9028-4897C6F2CD5E}" destId="{EAC552A8-EDCC-4170-83ED-D2DE762CDE1F}" srcOrd="0" destOrd="0" presId="urn:microsoft.com/office/officeart/2005/8/layout/vList2"/>
    <dgm:cxn modelId="{BA00249D-4238-4ECD-8B85-9D3F446549F4}" type="presParOf" srcId="{C76071B2-457D-4EDC-9028-4897C6F2CD5E}" destId="{028B2003-D28A-4147-9BBE-A8C0D751A86E}" srcOrd="1" destOrd="0" presId="urn:microsoft.com/office/officeart/2005/8/layout/vList2"/>
    <dgm:cxn modelId="{E6841C2E-D434-4243-8A64-A426C66B74A8}" type="presParOf" srcId="{C76071B2-457D-4EDC-9028-4897C6F2CD5E}" destId="{09222B3E-5A76-4B91-A887-EB5BB4A88D9E}" srcOrd="2" destOrd="0" presId="urn:microsoft.com/office/officeart/2005/8/layout/vList2"/>
    <dgm:cxn modelId="{E4F1E8C8-5E2F-452D-95D1-3BD68251DCC5}" type="presParOf" srcId="{C76071B2-457D-4EDC-9028-4897C6F2CD5E}" destId="{F2D5384D-6FAD-4FEC-A27B-6201B5318CBC}" srcOrd="3" destOrd="0" presId="urn:microsoft.com/office/officeart/2005/8/layout/vList2"/>
    <dgm:cxn modelId="{D963805E-CBAE-45CC-B0E8-63E821BFB863}" type="presParOf" srcId="{C76071B2-457D-4EDC-9028-4897C6F2CD5E}" destId="{3C63A33D-615C-4E84-AAAC-37970905D78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7099BE-7FE1-40BB-A644-B9C583F80C0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D81D8C0-3503-404F-96A8-27DB4B3C3270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качок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В </a:t>
          </a:r>
          <a:r>
            <a:rPr lang="ru-RU" dirty="0" err="1" smtClean="0"/>
            <a:t>організації</a:t>
          </a:r>
          <a:r>
            <a:rPr lang="ru-RU" dirty="0" smtClean="0"/>
            <a:t> </a:t>
          </a:r>
          <a:r>
            <a:rPr lang="ru-RU" dirty="0" err="1" smtClean="0"/>
            <a:t>годівлі</a:t>
          </a:r>
          <a:r>
            <a:rPr lang="ru-RU" dirty="0" smtClean="0"/>
            <a:t> </a:t>
          </a:r>
          <a:r>
            <a:rPr lang="ru-RU" dirty="0" err="1" smtClean="0"/>
            <a:t>качок</a:t>
          </a:r>
          <a:r>
            <a:rPr lang="ru-RU" dirty="0" smtClean="0"/>
            <a:t> </a:t>
          </a:r>
          <a:r>
            <a:rPr lang="ru-RU" dirty="0" err="1" smtClean="0"/>
            <a:t>слід</a:t>
          </a:r>
          <a:r>
            <a:rPr lang="ru-RU" dirty="0" smtClean="0"/>
            <a:t> </a:t>
          </a:r>
          <a:r>
            <a:rPr lang="ru-RU" dirty="0" err="1" smtClean="0"/>
            <a:t>враховувати</a:t>
          </a:r>
          <a:r>
            <a:rPr lang="ru-RU" dirty="0" smtClean="0"/>
            <a:t> </a:t>
          </a:r>
          <a:r>
            <a:rPr lang="ru-RU" dirty="0" err="1" smtClean="0"/>
            <a:t>біологічні</a:t>
          </a:r>
          <a:r>
            <a:rPr lang="ru-RU" dirty="0" smtClean="0"/>
            <a:t> </a:t>
          </a:r>
          <a:r>
            <a:rPr lang="ru-RU" dirty="0" err="1" smtClean="0"/>
            <a:t>особливості</a:t>
          </a:r>
          <a:r>
            <a:rPr lang="ru-RU" dirty="0" smtClean="0"/>
            <a:t> </a:t>
          </a:r>
          <a:r>
            <a:rPr lang="ru-RU" dirty="0" err="1" smtClean="0"/>
            <a:t>цього</a:t>
          </a:r>
          <a:r>
            <a:rPr lang="ru-RU" dirty="0" smtClean="0"/>
            <a:t> виду </a:t>
          </a:r>
          <a:r>
            <a:rPr lang="ru-RU" dirty="0" err="1" smtClean="0"/>
            <a:t>птиці</a:t>
          </a:r>
          <a:r>
            <a:rPr lang="ru-RU" dirty="0" smtClean="0"/>
            <a:t>. На </a:t>
          </a:r>
          <a:r>
            <a:rPr lang="ru-RU" dirty="0" err="1" smtClean="0"/>
            <a:t>відміну</a:t>
          </a:r>
          <a:r>
            <a:rPr lang="ru-RU" dirty="0" smtClean="0"/>
            <a:t>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іншої</a:t>
          </a:r>
          <a:r>
            <a:rPr lang="ru-RU" dirty="0" smtClean="0"/>
            <a:t> </a:t>
          </a:r>
          <a:r>
            <a:rPr lang="ru-RU" dirty="0" err="1" smtClean="0"/>
            <a:t>сільськогосподарської</a:t>
          </a:r>
          <a:r>
            <a:rPr lang="ru-RU" dirty="0" smtClean="0"/>
            <a:t> </a:t>
          </a:r>
          <a:r>
            <a:rPr lang="ru-RU" dirty="0" err="1" smtClean="0"/>
            <a:t>птиці</a:t>
          </a:r>
          <a:r>
            <a:rPr lang="ru-RU" dirty="0" smtClean="0"/>
            <a:t>, у </a:t>
          </a:r>
          <a:r>
            <a:rPr lang="ru-RU" dirty="0" err="1" smtClean="0"/>
            <a:t>качок</a:t>
          </a:r>
          <a:r>
            <a:rPr lang="ru-RU" dirty="0" smtClean="0"/>
            <a:t> </a:t>
          </a:r>
          <a:r>
            <a:rPr lang="ru-RU" dirty="0" err="1" smtClean="0"/>
            <a:t>відбувається</a:t>
          </a:r>
          <a:r>
            <a:rPr lang="ru-RU" dirty="0" smtClean="0"/>
            <a:t> </a:t>
          </a:r>
          <a:r>
            <a:rPr lang="ru-RU" dirty="0" err="1" smtClean="0"/>
            <a:t>найінтенсивніший</a:t>
          </a:r>
          <a:r>
            <a:rPr lang="ru-RU" dirty="0" smtClean="0"/>
            <a:t> </a:t>
          </a:r>
          <a:r>
            <a:rPr lang="ru-RU" dirty="0" err="1" smtClean="0"/>
            <a:t>обмін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та </a:t>
          </a:r>
          <a:r>
            <a:rPr lang="ru-RU" dirty="0" err="1" smtClean="0"/>
            <a:t>енергії</a:t>
          </a:r>
          <a:r>
            <a:rPr lang="ru-RU" dirty="0" smtClean="0"/>
            <a:t>, про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свідчить</a:t>
          </a:r>
          <a:r>
            <a:rPr lang="ru-RU" dirty="0" smtClean="0"/>
            <a:t> </a:t>
          </a:r>
          <a:r>
            <a:rPr lang="ru-RU" dirty="0" err="1" smtClean="0"/>
            <a:t>висока</a:t>
          </a:r>
          <a:r>
            <a:rPr lang="ru-RU" dirty="0" smtClean="0"/>
            <a:t> </a:t>
          </a:r>
          <a:r>
            <a:rPr lang="ru-RU" b="1" dirty="0" smtClean="0"/>
            <a:t>температура </a:t>
          </a:r>
          <a:r>
            <a:rPr lang="ru-RU" b="1" dirty="0" err="1" smtClean="0"/>
            <a:t>їхнього</a:t>
          </a:r>
          <a:r>
            <a:rPr lang="ru-RU" b="1" dirty="0" smtClean="0"/>
            <a:t> </a:t>
          </a:r>
          <a:r>
            <a:rPr lang="ru-RU" b="1" dirty="0" err="1" smtClean="0"/>
            <a:t>тіла</a:t>
          </a:r>
          <a:r>
            <a:rPr lang="ru-RU" b="1" dirty="0" smtClean="0"/>
            <a:t> – 42</a:t>
          </a:r>
          <a:r>
            <a:rPr lang="en-US" b="1" dirty="0" smtClean="0"/>
            <a:t>º</a:t>
          </a:r>
          <a:r>
            <a:rPr lang="ru-RU" b="1" dirty="0" smtClean="0"/>
            <a:t>С.</a:t>
          </a:r>
          <a:endParaRPr lang="ru-RU" b="1" dirty="0"/>
        </a:p>
      </dgm:t>
    </dgm:pt>
    <dgm:pt modelId="{07B7DFEE-A4B3-4AA8-820F-16F71D401132}" type="parTrans" cxnId="{D49B3B71-8C49-49B6-B268-6C559F03F07E}">
      <dgm:prSet/>
      <dgm:spPr/>
      <dgm:t>
        <a:bodyPr/>
        <a:lstStyle/>
        <a:p>
          <a:endParaRPr lang="ru-RU"/>
        </a:p>
      </dgm:t>
    </dgm:pt>
    <dgm:pt modelId="{29CE95BD-C834-4184-9E47-B2644D85481C}" type="sibTrans" cxnId="{D49B3B71-8C49-49B6-B268-6C559F03F07E}">
      <dgm:prSet/>
      <dgm:spPr/>
      <dgm:t>
        <a:bodyPr/>
        <a:lstStyle/>
        <a:p>
          <a:endParaRPr lang="ru-RU"/>
        </a:p>
      </dgm:t>
    </dgm:pt>
    <dgm:pt modelId="{A963D4D3-4B73-4B7E-BAD5-9BA87AE160C0}">
      <dgm:prSet/>
      <dgm:spPr/>
      <dgm:t>
        <a:bodyPr/>
        <a:lstStyle/>
        <a:p>
          <a:pPr rtl="0"/>
          <a:r>
            <a:rPr lang="ru-RU" dirty="0" err="1" smtClean="0"/>
            <a:t>Кормові</a:t>
          </a:r>
          <a:r>
            <a:rPr lang="ru-RU" dirty="0" smtClean="0"/>
            <a:t> </a:t>
          </a:r>
          <a:r>
            <a:rPr lang="ru-RU" dirty="0" err="1" smtClean="0"/>
            <a:t>маси</a:t>
          </a:r>
          <a:r>
            <a:rPr lang="ru-RU" dirty="0" smtClean="0"/>
            <a:t> через </a:t>
          </a:r>
          <a:r>
            <a:rPr lang="ru-RU" dirty="0" err="1" smtClean="0"/>
            <a:t>травний</a:t>
          </a:r>
          <a:r>
            <a:rPr lang="ru-RU" dirty="0" smtClean="0"/>
            <a:t> канал </a:t>
          </a:r>
          <a:r>
            <a:rPr lang="ru-RU" dirty="0" err="1" smtClean="0"/>
            <a:t>качок</a:t>
          </a:r>
          <a:r>
            <a:rPr lang="ru-RU" dirty="0" smtClean="0"/>
            <a:t> </a:t>
          </a:r>
          <a:r>
            <a:rPr lang="ru-RU" dirty="0" err="1" smtClean="0"/>
            <a:t>просуваються</a:t>
          </a:r>
          <a:r>
            <a:rPr lang="ru-RU" dirty="0" smtClean="0"/>
            <a:t> </a:t>
          </a:r>
          <a:r>
            <a:rPr lang="ru-RU" dirty="0" err="1" smtClean="0"/>
            <a:t>швидко</a:t>
          </a:r>
          <a:r>
            <a:rPr lang="ru-RU" dirty="0" smtClean="0"/>
            <a:t>, </a:t>
          </a:r>
          <a:r>
            <a:rPr lang="ru-RU" dirty="0" err="1" smtClean="0"/>
            <a:t>але</a:t>
          </a:r>
          <a:r>
            <a:rPr lang="ru-RU" dirty="0" smtClean="0"/>
            <a:t> </a:t>
          </a:r>
          <a:r>
            <a:rPr lang="ru-RU" dirty="0" err="1" smtClean="0"/>
            <a:t>перетравність</a:t>
          </a:r>
          <a:r>
            <a:rPr lang="ru-RU" dirty="0" smtClean="0"/>
            <a:t> </a:t>
          </a:r>
          <a:r>
            <a:rPr lang="ru-RU" dirty="0" err="1" smtClean="0"/>
            <a:t>органічних</a:t>
          </a:r>
          <a:r>
            <a:rPr lang="ru-RU" dirty="0" smtClean="0"/>
            <a:t> </a:t>
          </a:r>
          <a:r>
            <a:rPr lang="ru-RU" dirty="0" err="1" smtClean="0"/>
            <a:t>речовин</a:t>
          </a:r>
          <a:r>
            <a:rPr lang="ru-RU" dirty="0" smtClean="0"/>
            <a:t> корму </a:t>
          </a:r>
          <a:r>
            <a:rPr lang="ru-RU" dirty="0" err="1" smtClean="0"/>
            <a:t>досить</a:t>
          </a:r>
          <a:r>
            <a:rPr lang="ru-RU" dirty="0" smtClean="0"/>
            <a:t> </a:t>
          </a:r>
          <a:r>
            <a:rPr lang="ru-RU" dirty="0" err="1" smtClean="0"/>
            <a:t>висока</a:t>
          </a:r>
          <a:r>
            <a:rPr lang="ru-RU" dirty="0" smtClean="0"/>
            <a:t> – 80–85% (на 8–10% </a:t>
          </a:r>
          <a:r>
            <a:rPr lang="ru-RU" dirty="0" err="1" smtClean="0"/>
            <a:t>вища</a:t>
          </a:r>
          <a:r>
            <a:rPr lang="ru-RU" dirty="0" smtClean="0"/>
            <a:t>, </a:t>
          </a:r>
          <a:r>
            <a:rPr lang="ru-RU" dirty="0" err="1" smtClean="0"/>
            <a:t>ніж</a:t>
          </a:r>
          <a:r>
            <a:rPr lang="ru-RU" dirty="0" smtClean="0"/>
            <a:t> у курей). Качки охоче </a:t>
          </a:r>
          <a:r>
            <a:rPr lang="ru-RU" dirty="0" err="1" smtClean="0"/>
            <a:t>споживають</a:t>
          </a:r>
          <a:r>
            <a:rPr lang="ru-RU" dirty="0" smtClean="0"/>
            <a:t> </a:t>
          </a:r>
          <a:r>
            <a:rPr lang="ru-RU" dirty="0" err="1" smtClean="0"/>
            <a:t>об’ємисті</a:t>
          </a:r>
          <a:r>
            <a:rPr lang="ru-RU" dirty="0" smtClean="0"/>
            <a:t> корми – </a:t>
          </a:r>
          <a:r>
            <a:rPr lang="ru-RU" dirty="0" err="1" smtClean="0"/>
            <a:t>зелені</a:t>
          </a:r>
          <a:r>
            <a:rPr lang="ru-RU" dirty="0" smtClean="0"/>
            <a:t>, </a:t>
          </a:r>
          <a:r>
            <a:rPr lang="ru-RU" dirty="0" err="1" smtClean="0"/>
            <a:t>подрібнені</a:t>
          </a:r>
          <a:r>
            <a:rPr lang="ru-RU" dirty="0" smtClean="0"/>
            <a:t> </a:t>
          </a:r>
          <a:r>
            <a:rPr lang="ru-RU" dirty="0" err="1" smtClean="0"/>
            <a:t>коренеплоди</a:t>
          </a:r>
          <a:r>
            <a:rPr lang="ru-RU" dirty="0" smtClean="0"/>
            <a:t>, </a:t>
          </a:r>
          <a:r>
            <a:rPr lang="ru-RU" dirty="0" err="1" smtClean="0"/>
            <a:t>комбінований</a:t>
          </a:r>
          <a:r>
            <a:rPr lang="ru-RU" dirty="0" smtClean="0"/>
            <a:t> силос. </a:t>
          </a:r>
          <a:endParaRPr lang="en-US" b="1" dirty="0"/>
        </a:p>
      </dgm:t>
    </dgm:pt>
    <dgm:pt modelId="{5EFA562F-3BCF-4CFB-A61A-28BFB2D630C8}" type="parTrans" cxnId="{C31BA509-7BE6-4F47-971E-2AFB269C094A}">
      <dgm:prSet/>
      <dgm:spPr/>
      <dgm:t>
        <a:bodyPr/>
        <a:lstStyle/>
        <a:p>
          <a:endParaRPr lang="ru-RU"/>
        </a:p>
      </dgm:t>
    </dgm:pt>
    <dgm:pt modelId="{95AB2F74-75FA-4569-840D-BB003A164948}" type="sibTrans" cxnId="{C31BA509-7BE6-4F47-971E-2AFB269C094A}">
      <dgm:prSet/>
      <dgm:spPr/>
      <dgm:t>
        <a:bodyPr/>
        <a:lstStyle/>
        <a:p>
          <a:endParaRPr lang="ru-RU"/>
        </a:p>
      </dgm:t>
    </dgm:pt>
    <dgm:pt modelId="{716E338D-D350-4848-B5B9-846ACD92FD8D}" type="pres">
      <dgm:prSet presAssocID="{B77099BE-7FE1-40BB-A644-B9C583F80C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3DB791-F265-41BD-A722-575DCA9B42CF}" type="pres">
      <dgm:prSet presAssocID="{ED81D8C0-3503-404F-96A8-27DB4B3C32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6A99D-0028-45FA-AA95-6A499965FE1E}" type="pres">
      <dgm:prSet presAssocID="{29CE95BD-C834-4184-9E47-B2644D85481C}" presName="spacer" presStyleCnt="0"/>
      <dgm:spPr/>
    </dgm:pt>
    <dgm:pt modelId="{C97CF044-FC36-4774-B608-F585296B597E}" type="pres">
      <dgm:prSet presAssocID="{A963D4D3-4B73-4B7E-BAD5-9BA87AE160C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1BF0E1-4A23-47FC-90F7-C53C54157F22}" type="presOf" srcId="{B77099BE-7FE1-40BB-A644-B9C583F80C0A}" destId="{716E338D-D350-4848-B5B9-846ACD92FD8D}" srcOrd="0" destOrd="0" presId="urn:microsoft.com/office/officeart/2005/8/layout/vList2"/>
    <dgm:cxn modelId="{D49B3B71-8C49-49B6-B268-6C559F03F07E}" srcId="{B77099BE-7FE1-40BB-A644-B9C583F80C0A}" destId="{ED81D8C0-3503-404F-96A8-27DB4B3C3270}" srcOrd="0" destOrd="0" parTransId="{07B7DFEE-A4B3-4AA8-820F-16F71D401132}" sibTransId="{29CE95BD-C834-4184-9E47-B2644D85481C}"/>
    <dgm:cxn modelId="{720F6FFF-78CD-4B67-AFC9-7CAE058722B2}" type="presOf" srcId="{ED81D8C0-3503-404F-96A8-27DB4B3C3270}" destId="{403DB791-F265-41BD-A722-575DCA9B42CF}" srcOrd="0" destOrd="0" presId="urn:microsoft.com/office/officeart/2005/8/layout/vList2"/>
    <dgm:cxn modelId="{C31BA509-7BE6-4F47-971E-2AFB269C094A}" srcId="{B77099BE-7FE1-40BB-A644-B9C583F80C0A}" destId="{A963D4D3-4B73-4B7E-BAD5-9BA87AE160C0}" srcOrd="1" destOrd="0" parTransId="{5EFA562F-3BCF-4CFB-A61A-28BFB2D630C8}" sibTransId="{95AB2F74-75FA-4569-840D-BB003A164948}"/>
    <dgm:cxn modelId="{DADAB5DD-6D95-4FD4-B06F-7D4C8B8C789B}" type="presOf" srcId="{A963D4D3-4B73-4B7E-BAD5-9BA87AE160C0}" destId="{C97CF044-FC36-4774-B608-F585296B597E}" srcOrd="0" destOrd="0" presId="urn:microsoft.com/office/officeart/2005/8/layout/vList2"/>
    <dgm:cxn modelId="{F2AC67E9-DB68-45F2-8CF8-8B0513FC49F6}" type="presParOf" srcId="{716E338D-D350-4848-B5B9-846ACD92FD8D}" destId="{403DB791-F265-41BD-A722-575DCA9B42CF}" srcOrd="0" destOrd="0" presId="urn:microsoft.com/office/officeart/2005/8/layout/vList2"/>
    <dgm:cxn modelId="{83511C86-DDE5-4A1C-A6C1-CE0D6D17AF54}" type="presParOf" srcId="{716E338D-D350-4848-B5B9-846ACD92FD8D}" destId="{6166A99D-0028-45FA-AA95-6A499965FE1E}" srcOrd="1" destOrd="0" presId="urn:microsoft.com/office/officeart/2005/8/layout/vList2"/>
    <dgm:cxn modelId="{4D8E19A3-9862-4E1C-BC9E-237F2631B807}" type="presParOf" srcId="{716E338D-D350-4848-B5B9-846ACD92FD8D}" destId="{C97CF044-FC36-4774-B608-F585296B597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B18E41-2CF5-4936-85B1-00E8B6B146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069D4AC-30F7-4FD9-89DB-89F2BF48BB56}">
      <dgm:prSet/>
      <dgm:spPr/>
      <dgm:t>
        <a:bodyPr/>
        <a:lstStyle/>
        <a:p>
          <a:pPr rtl="0"/>
          <a:r>
            <a:rPr lang="ru-RU" b="1" dirty="0" err="1" smtClean="0">
              <a:solidFill>
                <a:srgbClr val="FF0000"/>
              </a:solidFill>
            </a:rPr>
            <a:t>Годівля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b="1" dirty="0" err="1" smtClean="0">
              <a:solidFill>
                <a:srgbClr val="FF0000"/>
              </a:solidFill>
            </a:rPr>
            <a:t>каченят</a:t>
          </a:r>
          <a:r>
            <a:rPr lang="ru-RU" b="1" dirty="0" smtClean="0">
              <a:solidFill>
                <a:srgbClr val="FF0000"/>
              </a:solidFill>
            </a:rPr>
            <a:t> на мясо. </a:t>
          </a:r>
          <a:r>
            <a:rPr lang="ru-RU" b="1" dirty="0" smtClean="0"/>
            <a:t>При </a:t>
          </a:r>
          <a:r>
            <a:rPr lang="ru-RU" b="1" dirty="0" err="1" smtClean="0"/>
            <a:t>вирощуванні</a:t>
          </a:r>
          <a:r>
            <a:rPr lang="ru-RU" b="1" dirty="0" smtClean="0"/>
            <a:t> </a:t>
          </a:r>
          <a:r>
            <a:rPr lang="ru-RU" b="1" dirty="0" err="1" smtClean="0"/>
            <a:t>каченят</a:t>
          </a:r>
          <a:r>
            <a:rPr lang="ru-RU" b="1" dirty="0" smtClean="0"/>
            <a:t> на </a:t>
          </a:r>
          <a:r>
            <a:rPr lang="ru-RU" b="1" dirty="0" err="1" smtClean="0"/>
            <a:t>м’ясо</a:t>
          </a:r>
          <a:r>
            <a:rPr lang="ru-RU" b="1" dirty="0" smtClean="0"/>
            <a:t> </a:t>
          </a:r>
          <a:r>
            <a:rPr lang="ru-RU" b="1" dirty="0" err="1" smtClean="0"/>
            <a:t>годівлю</a:t>
          </a:r>
          <a:r>
            <a:rPr lang="ru-RU" b="1" dirty="0" smtClean="0"/>
            <a:t> </a:t>
          </a:r>
          <a:r>
            <a:rPr lang="ru-RU" b="1" dirty="0" err="1" smtClean="0"/>
            <a:t>нормують</a:t>
          </a:r>
          <a:r>
            <a:rPr lang="ru-RU" b="1" dirty="0" smtClean="0"/>
            <a:t> для </a:t>
          </a:r>
          <a:r>
            <a:rPr lang="ru-RU" b="1" dirty="0" err="1" smtClean="0"/>
            <a:t>двох</a:t>
          </a:r>
          <a:r>
            <a:rPr lang="ru-RU" b="1" dirty="0" smtClean="0"/>
            <a:t> </a:t>
          </a:r>
          <a:r>
            <a:rPr lang="ru-RU" b="1" dirty="0" err="1" smtClean="0"/>
            <a:t>періодів</a:t>
          </a:r>
          <a:r>
            <a:rPr lang="ru-RU" b="1" dirty="0" smtClean="0"/>
            <a:t>: 1–3 та 4–8 </a:t>
          </a:r>
          <a:r>
            <a:rPr lang="ru-RU" b="1" dirty="0" err="1" smtClean="0"/>
            <a:t>тижнів</a:t>
          </a:r>
          <a:r>
            <a:rPr lang="ru-RU" b="1" dirty="0" smtClean="0"/>
            <a:t> – для </a:t>
          </a:r>
          <a:r>
            <a:rPr lang="ru-RU" b="1" dirty="0" err="1" smtClean="0"/>
            <a:t>пекінських</a:t>
          </a:r>
          <a:r>
            <a:rPr lang="ru-RU" b="1" dirty="0" smtClean="0"/>
            <a:t> </a:t>
          </a:r>
          <a:r>
            <a:rPr lang="ru-RU" b="1" dirty="0" err="1" smtClean="0"/>
            <a:t>качок</a:t>
          </a:r>
          <a:r>
            <a:rPr lang="ru-RU" b="1" dirty="0" smtClean="0"/>
            <a:t>; 1–3 та 4–7 </a:t>
          </a:r>
          <a:r>
            <a:rPr lang="ru-RU" b="1" dirty="0" err="1" smtClean="0"/>
            <a:t>тижнів</a:t>
          </a:r>
          <a:r>
            <a:rPr lang="ru-RU" b="1" dirty="0" smtClean="0"/>
            <a:t> – для </a:t>
          </a:r>
          <a:r>
            <a:rPr lang="ru-RU" b="1" dirty="0" err="1" smtClean="0"/>
            <a:t>качок</a:t>
          </a:r>
          <a:r>
            <a:rPr lang="ru-RU" b="1" dirty="0" smtClean="0"/>
            <a:t> </a:t>
          </a:r>
          <a:r>
            <a:rPr lang="ru-RU" b="1" dirty="0" err="1" smtClean="0"/>
            <a:t>кросу</a:t>
          </a:r>
          <a:r>
            <a:rPr lang="ru-RU" b="1" dirty="0" smtClean="0"/>
            <a:t> “</a:t>
          </a:r>
          <a:r>
            <a:rPr lang="ru-RU" b="1" dirty="0" err="1" smtClean="0"/>
            <a:t>Благоварський</a:t>
          </a:r>
          <a:r>
            <a:rPr lang="ru-RU" b="1" dirty="0" smtClean="0"/>
            <a:t>”; 1–6 та 7–12 </a:t>
          </a:r>
          <a:r>
            <a:rPr lang="ru-RU" b="1" dirty="0" err="1" smtClean="0"/>
            <a:t>тижнів</a:t>
          </a:r>
          <a:r>
            <a:rPr lang="ru-RU" b="1" dirty="0" smtClean="0"/>
            <a:t> – для </a:t>
          </a:r>
          <a:r>
            <a:rPr lang="ru-RU" b="1" dirty="0" err="1" smtClean="0"/>
            <a:t>мускусних</a:t>
          </a:r>
          <a:r>
            <a:rPr lang="ru-RU" b="1" dirty="0" smtClean="0"/>
            <a:t>. </a:t>
          </a:r>
          <a:endParaRPr lang="ru-RU" b="1" dirty="0"/>
        </a:p>
      </dgm:t>
    </dgm:pt>
    <dgm:pt modelId="{AAD7969F-8D2D-430E-A069-59881615125F}" type="parTrans" cxnId="{253AFCD0-B303-4316-8025-BBB3B9D2A220}">
      <dgm:prSet/>
      <dgm:spPr/>
      <dgm:t>
        <a:bodyPr/>
        <a:lstStyle/>
        <a:p>
          <a:endParaRPr lang="ru-RU" b="1"/>
        </a:p>
      </dgm:t>
    </dgm:pt>
    <dgm:pt modelId="{1957F2EB-F776-45E2-9CE0-214DC439EC40}" type="sibTrans" cxnId="{253AFCD0-B303-4316-8025-BBB3B9D2A220}">
      <dgm:prSet/>
      <dgm:spPr/>
      <dgm:t>
        <a:bodyPr/>
        <a:lstStyle/>
        <a:p>
          <a:endParaRPr lang="ru-RU" b="1"/>
        </a:p>
      </dgm:t>
    </dgm:pt>
    <dgm:pt modelId="{0077F09D-5F01-482D-9AD2-6A18CB80827D}">
      <dgm:prSet/>
      <dgm:spPr/>
      <dgm:t>
        <a:bodyPr/>
        <a:lstStyle/>
        <a:p>
          <a:pPr rtl="0"/>
          <a:r>
            <a:rPr lang="ru-RU" b="1" dirty="0" smtClean="0"/>
            <a:t>У кормах для другого </a:t>
          </a:r>
          <a:r>
            <a:rPr lang="ru-RU" b="1" dirty="0" err="1" smtClean="0"/>
            <a:t>періоду</a:t>
          </a:r>
          <a:r>
            <a:rPr lang="ru-RU" b="1" dirty="0" smtClean="0"/>
            <a:t> </a:t>
          </a:r>
          <a:r>
            <a:rPr lang="ru-RU" b="1" dirty="0" err="1" smtClean="0"/>
            <a:t>вирощування</a:t>
          </a:r>
          <a:r>
            <a:rPr lang="ru-RU" b="1" dirty="0" smtClean="0"/>
            <a:t> </a:t>
          </a:r>
          <a:r>
            <a:rPr lang="ru-RU" b="1" dirty="0" err="1" smtClean="0"/>
            <a:t>збільшують</a:t>
          </a:r>
          <a:r>
            <a:rPr lang="ru-RU" b="1" dirty="0" smtClean="0"/>
            <a:t>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обмінної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та </a:t>
          </a:r>
          <a:r>
            <a:rPr lang="ru-RU" b="1" dirty="0" err="1" smtClean="0"/>
            <a:t>зменшують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сирого </a:t>
          </a:r>
          <a:r>
            <a:rPr lang="ru-RU" b="1" dirty="0" err="1" smtClean="0"/>
            <a:t>протеїну</a:t>
          </a:r>
          <a:r>
            <a:rPr lang="ru-RU" b="1" dirty="0" smtClean="0"/>
            <a:t>. </a:t>
          </a:r>
          <a:r>
            <a:rPr lang="ru-RU" b="1" dirty="0" err="1" smtClean="0"/>
            <a:t>Це</a:t>
          </a:r>
          <a:r>
            <a:rPr lang="ru-RU" b="1" dirty="0" smtClean="0"/>
            <a:t> </a:t>
          </a:r>
          <a:r>
            <a:rPr lang="ru-RU" b="1" dirty="0" err="1" smtClean="0"/>
            <a:t>пов’язано</a:t>
          </a:r>
          <a:r>
            <a:rPr lang="ru-RU" b="1" dirty="0" smtClean="0"/>
            <a:t> </a:t>
          </a:r>
          <a:r>
            <a:rPr lang="ru-RU" b="1" dirty="0" err="1" smtClean="0"/>
            <a:t>з</a:t>
          </a:r>
          <a:r>
            <a:rPr lang="ru-RU" b="1" dirty="0" smtClean="0"/>
            <a:t> </a:t>
          </a:r>
          <a:r>
            <a:rPr lang="ru-RU" b="1" dirty="0" err="1" smtClean="0"/>
            <a:t>тим</a:t>
          </a:r>
          <a:r>
            <a:rPr lang="ru-RU" b="1" dirty="0" smtClean="0"/>
            <a:t>, </a:t>
          </a:r>
          <a:r>
            <a:rPr lang="ru-RU" b="1" dirty="0" err="1" smtClean="0"/>
            <a:t>що</a:t>
          </a:r>
          <a:r>
            <a:rPr lang="ru-RU" b="1" dirty="0" smtClean="0"/>
            <a:t> </a:t>
          </a:r>
          <a:r>
            <a:rPr lang="ru-RU" b="1" dirty="0" err="1" smtClean="0"/>
            <a:t>більш</a:t>
          </a:r>
          <a:r>
            <a:rPr lang="ru-RU" b="1" dirty="0" smtClean="0"/>
            <a:t> </a:t>
          </a:r>
          <a:r>
            <a:rPr lang="ru-RU" b="1" dirty="0" err="1" smtClean="0"/>
            <a:t>високий</a:t>
          </a:r>
          <a:r>
            <a:rPr lang="ru-RU" b="1" dirty="0" smtClean="0"/>
            <a:t> </a:t>
          </a:r>
          <a:r>
            <a:rPr lang="ru-RU" b="1" dirty="0" err="1" smtClean="0"/>
            <a:t>рівень</a:t>
          </a:r>
          <a:r>
            <a:rPr lang="ru-RU" b="1" dirty="0" smtClean="0"/>
            <a:t> </a:t>
          </a:r>
          <a:r>
            <a:rPr lang="ru-RU" b="1" dirty="0" err="1" smtClean="0"/>
            <a:t>обмінної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</a:t>
          </a:r>
          <a:r>
            <a:rPr lang="ru-RU" b="1" dirty="0" err="1" smtClean="0"/>
            <a:t>сприяє</a:t>
          </a:r>
          <a:r>
            <a:rPr lang="ru-RU" b="1" dirty="0" smtClean="0"/>
            <a:t> </a:t>
          </a:r>
          <a:r>
            <a:rPr lang="ru-RU" b="1" dirty="0" err="1" smtClean="0"/>
            <a:t>підвищенню</a:t>
          </a:r>
          <a:r>
            <a:rPr lang="ru-RU" b="1" dirty="0" smtClean="0"/>
            <a:t> </a:t>
          </a:r>
          <a:r>
            <a:rPr lang="ru-RU" b="1" dirty="0" err="1" smtClean="0"/>
            <a:t>якості</a:t>
          </a:r>
          <a:r>
            <a:rPr lang="ru-RU" b="1" dirty="0" smtClean="0"/>
            <a:t> </a:t>
          </a:r>
          <a:r>
            <a:rPr lang="ru-RU" b="1" dirty="0" err="1" smtClean="0"/>
            <a:t>тушок</a:t>
          </a:r>
          <a:r>
            <a:rPr lang="ru-RU" b="1" dirty="0" smtClean="0"/>
            <a:t>. </a:t>
          </a:r>
          <a:endParaRPr lang="ru-RU" b="1" dirty="0"/>
        </a:p>
      </dgm:t>
    </dgm:pt>
    <dgm:pt modelId="{EF24692B-BCFB-4EFB-8AD2-CD27756A645D}" type="parTrans" cxnId="{1A4B980B-660A-4339-9929-35E8CB87774C}">
      <dgm:prSet/>
      <dgm:spPr/>
      <dgm:t>
        <a:bodyPr/>
        <a:lstStyle/>
        <a:p>
          <a:endParaRPr lang="ru-RU" b="1"/>
        </a:p>
      </dgm:t>
    </dgm:pt>
    <dgm:pt modelId="{71FD7E76-437A-4204-9B58-0DF278A9E825}" type="sibTrans" cxnId="{1A4B980B-660A-4339-9929-35E8CB87774C}">
      <dgm:prSet/>
      <dgm:spPr/>
      <dgm:t>
        <a:bodyPr/>
        <a:lstStyle/>
        <a:p>
          <a:endParaRPr lang="ru-RU" b="1"/>
        </a:p>
      </dgm:t>
    </dgm:pt>
    <dgm:pt modelId="{BD498757-E6BA-4182-901C-EE413B753CD9}">
      <dgm:prSet/>
      <dgm:spPr/>
      <dgm:t>
        <a:bodyPr/>
        <a:lstStyle/>
        <a:p>
          <a:pPr rtl="0"/>
          <a:r>
            <a:rPr lang="ru-RU" b="1" dirty="0" err="1" smtClean="0"/>
            <a:t>Зміною</a:t>
          </a:r>
          <a:r>
            <a:rPr lang="ru-RU" b="1" dirty="0" smtClean="0"/>
            <a:t> </a:t>
          </a:r>
          <a:r>
            <a:rPr lang="ru-RU" b="1" dirty="0" err="1" smtClean="0"/>
            <a:t>співвідношення</a:t>
          </a:r>
          <a:r>
            <a:rPr lang="ru-RU" b="1" dirty="0" smtClean="0"/>
            <a:t> </a:t>
          </a:r>
          <a:r>
            <a:rPr lang="ru-RU" b="1" dirty="0" err="1" smtClean="0"/>
            <a:t>обмінної</a:t>
          </a:r>
          <a:r>
            <a:rPr lang="ru-RU" b="1" dirty="0" smtClean="0"/>
            <a:t> </a:t>
          </a:r>
          <a:r>
            <a:rPr lang="ru-RU" b="1" dirty="0" err="1" smtClean="0"/>
            <a:t>енергії</a:t>
          </a:r>
          <a:r>
            <a:rPr lang="ru-RU" b="1" dirty="0" smtClean="0"/>
            <a:t> та сирого </a:t>
          </a:r>
          <a:r>
            <a:rPr lang="ru-RU" b="1" dirty="0" err="1" smtClean="0"/>
            <a:t>протеїну</a:t>
          </a:r>
          <a:r>
            <a:rPr lang="ru-RU" b="1" dirty="0" smtClean="0"/>
            <a:t> (ЕПВ) </a:t>
          </a:r>
          <a:r>
            <a:rPr lang="ru-RU" b="1" dirty="0" err="1" smtClean="0"/>
            <a:t>можна</a:t>
          </a:r>
          <a:r>
            <a:rPr lang="ru-RU" b="1" dirty="0" smtClean="0"/>
            <a:t> у </a:t>
          </a:r>
          <a:r>
            <a:rPr lang="ru-RU" b="1" dirty="0" err="1" smtClean="0"/>
            <a:t>певних</a:t>
          </a:r>
          <a:r>
            <a:rPr lang="ru-RU" b="1" dirty="0" smtClean="0"/>
            <a:t> межах </a:t>
          </a:r>
          <a:r>
            <a:rPr lang="ru-RU" b="1" dirty="0" err="1" smtClean="0"/>
            <a:t>регулювати</a:t>
          </a:r>
          <a:r>
            <a:rPr lang="ru-RU" b="1" dirty="0" smtClean="0"/>
            <a:t> </a:t>
          </a:r>
          <a:r>
            <a:rPr lang="ru-RU" b="1" dirty="0" err="1" smtClean="0"/>
            <a:t>вміст</a:t>
          </a:r>
          <a:r>
            <a:rPr lang="ru-RU" b="1" dirty="0" smtClean="0"/>
            <a:t> жиру та </a:t>
          </a:r>
          <a:r>
            <a:rPr lang="ru-RU" b="1" dirty="0" err="1" smtClean="0"/>
            <a:t>білка</a:t>
          </a:r>
          <a:r>
            <a:rPr lang="ru-RU" b="1" dirty="0" smtClean="0"/>
            <a:t> в </a:t>
          </a:r>
          <a:r>
            <a:rPr lang="ru-RU" b="1" dirty="0" err="1" smtClean="0"/>
            <a:t>тушці</a:t>
          </a:r>
          <a:r>
            <a:rPr lang="ru-RU" b="1" dirty="0" smtClean="0"/>
            <a:t>, </a:t>
          </a:r>
          <a:r>
            <a:rPr lang="ru-RU" b="1" dirty="0" err="1" smtClean="0"/>
            <a:t>тобто</a:t>
          </a:r>
          <a:r>
            <a:rPr lang="ru-RU" b="1" dirty="0" smtClean="0"/>
            <a:t> </a:t>
          </a:r>
          <a:r>
            <a:rPr lang="ru-RU" b="1" dirty="0" err="1" smtClean="0"/>
            <a:t>впливати</a:t>
          </a:r>
          <a:r>
            <a:rPr lang="ru-RU" b="1" dirty="0" smtClean="0"/>
            <a:t> на </a:t>
          </a:r>
          <a:r>
            <a:rPr lang="ru-RU" b="1" dirty="0" err="1" smtClean="0"/>
            <a:t>якість</a:t>
          </a:r>
          <a:r>
            <a:rPr lang="ru-RU" b="1" dirty="0" smtClean="0"/>
            <a:t> </a:t>
          </a:r>
          <a:r>
            <a:rPr lang="ru-RU" b="1" dirty="0" err="1" smtClean="0"/>
            <a:t>м’яса</a:t>
          </a:r>
          <a:r>
            <a:rPr lang="ru-RU" b="1" dirty="0" smtClean="0"/>
            <a:t> </a:t>
          </a:r>
          <a:r>
            <a:rPr lang="ru-RU" b="1" dirty="0" err="1" smtClean="0"/>
            <a:t>каченят</a:t>
          </a:r>
          <a:r>
            <a:rPr lang="ru-RU" b="1" dirty="0" smtClean="0"/>
            <a:t>. </a:t>
          </a:r>
          <a:endParaRPr lang="ru-RU" b="1" dirty="0"/>
        </a:p>
      </dgm:t>
    </dgm:pt>
    <dgm:pt modelId="{FF760CF4-82C1-4E12-A6C0-DD22F0160BFD}" type="parTrans" cxnId="{9EB9ECF8-0D54-4B53-B5EC-81DB0F41AD78}">
      <dgm:prSet/>
      <dgm:spPr/>
      <dgm:t>
        <a:bodyPr/>
        <a:lstStyle/>
        <a:p>
          <a:endParaRPr lang="ru-RU" b="1"/>
        </a:p>
      </dgm:t>
    </dgm:pt>
    <dgm:pt modelId="{5ABF009C-370C-43B6-8CAB-57F8E11A3AD6}" type="sibTrans" cxnId="{9EB9ECF8-0D54-4B53-B5EC-81DB0F41AD78}">
      <dgm:prSet/>
      <dgm:spPr/>
      <dgm:t>
        <a:bodyPr/>
        <a:lstStyle/>
        <a:p>
          <a:endParaRPr lang="ru-RU" b="1"/>
        </a:p>
      </dgm:t>
    </dgm:pt>
    <dgm:pt modelId="{355ECCEB-893E-4740-A180-792CC6224D56}" type="pres">
      <dgm:prSet presAssocID="{97B18E41-2CF5-4936-85B1-00E8B6B146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58FCAD-C628-48DF-9A2F-92FB4D4FA1BF}" type="pres">
      <dgm:prSet presAssocID="{5069D4AC-30F7-4FD9-89DB-89F2BF48BB5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28251-89C2-4521-9E3C-64ECE148DF19}" type="pres">
      <dgm:prSet presAssocID="{1957F2EB-F776-45E2-9CE0-214DC439EC40}" presName="spacer" presStyleCnt="0"/>
      <dgm:spPr/>
    </dgm:pt>
    <dgm:pt modelId="{C1098264-5922-4D69-9212-A8B27DCD8609}" type="pres">
      <dgm:prSet presAssocID="{0077F09D-5F01-482D-9AD2-6A18CB8082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B3C4E-71EF-4B27-A116-CE85F5D7476E}" type="pres">
      <dgm:prSet presAssocID="{71FD7E76-437A-4204-9B58-0DF278A9E825}" presName="spacer" presStyleCnt="0"/>
      <dgm:spPr/>
    </dgm:pt>
    <dgm:pt modelId="{BD6269B7-5DB8-48EC-987F-4DE5B077ED2F}" type="pres">
      <dgm:prSet presAssocID="{BD498757-E6BA-4182-901C-EE413B753CD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3AFCD0-B303-4316-8025-BBB3B9D2A220}" srcId="{97B18E41-2CF5-4936-85B1-00E8B6B1467E}" destId="{5069D4AC-30F7-4FD9-89DB-89F2BF48BB56}" srcOrd="0" destOrd="0" parTransId="{AAD7969F-8D2D-430E-A069-59881615125F}" sibTransId="{1957F2EB-F776-45E2-9CE0-214DC439EC40}"/>
    <dgm:cxn modelId="{B9A05494-2078-4F99-A2B7-2323FAA614FD}" type="presOf" srcId="{97B18E41-2CF5-4936-85B1-00E8B6B1467E}" destId="{355ECCEB-893E-4740-A180-792CC6224D56}" srcOrd="0" destOrd="0" presId="urn:microsoft.com/office/officeart/2005/8/layout/vList2"/>
    <dgm:cxn modelId="{1A4B980B-660A-4339-9929-35E8CB87774C}" srcId="{97B18E41-2CF5-4936-85B1-00E8B6B1467E}" destId="{0077F09D-5F01-482D-9AD2-6A18CB80827D}" srcOrd="1" destOrd="0" parTransId="{EF24692B-BCFB-4EFB-8AD2-CD27756A645D}" sibTransId="{71FD7E76-437A-4204-9B58-0DF278A9E825}"/>
    <dgm:cxn modelId="{CED70091-29FA-4FA0-81B9-52E7653186D3}" type="presOf" srcId="{0077F09D-5F01-482D-9AD2-6A18CB80827D}" destId="{C1098264-5922-4D69-9212-A8B27DCD8609}" srcOrd="0" destOrd="0" presId="urn:microsoft.com/office/officeart/2005/8/layout/vList2"/>
    <dgm:cxn modelId="{9EB9ECF8-0D54-4B53-B5EC-81DB0F41AD78}" srcId="{97B18E41-2CF5-4936-85B1-00E8B6B1467E}" destId="{BD498757-E6BA-4182-901C-EE413B753CD9}" srcOrd="2" destOrd="0" parTransId="{FF760CF4-82C1-4E12-A6C0-DD22F0160BFD}" sibTransId="{5ABF009C-370C-43B6-8CAB-57F8E11A3AD6}"/>
    <dgm:cxn modelId="{5E706AF3-EA2E-4E07-A1D2-B2A1D04418EE}" type="presOf" srcId="{BD498757-E6BA-4182-901C-EE413B753CD9}" destId="{BD6269B7-5DB8-48EC-987F-4DE5B077ED2F}" srcOrd="0" destOrd="0" presId="urn:microsoft.com/office/officeart/2005/8/layout/vList2"/>
    <dgm:cxn modelId="{241265A5-EC1F-4386-80EE-4596D68E277D}" type="presOf" srcId="{5069D4AC-30F7-4FD9-89DB-89F2BF48BB56}" destId="{6858FCAD-C628-48DF-9A2F-92FB4D4FA1BF}" srcOrd="0" destOrd="0" presId="urn:microsoft.com/office/officeart/2005/8/layout/vList2"/>
    <dgm:cxn modelId="{8A6A05B7-F755-4E28-8A06-8B42827A2DF3}" type="presParOf" srcId="{355ECCEB-893E-4740-A180-792CC6224D56}" destId="{6858FCAD-C628-48DF-9A2F-92FB4D4FA1BF}" srcOrd="0" destOrd="0" presId="urn:microsoft.com/office/officeart/2005/8/layout/vList2"/>
    <dgm:cxn modelId="{1FB30817-FFD2-45CC-86AD-57EFC686D0F0}" type="presParOf" srcId="{355ECCEB-893E-4740-A180-792CC6224D56}" destId="{91A28251-89C2-4521-9E3C-64ECE148DF19}" srcOrd="1" destOrd="0" presId="urn:microsoft.com/office/officeart/2005/8/layout/vList2"/>
    <dgm:cxn modelId="{088DFFCA-B531-4B33-A491-51227D188E33}" type="presParOf" srcId="{355ECCEB-893E-4740-A180-792CC6224D56}" destId="{C1098264-5922-4D69-9212-A8B27DCD8609}" srcOrd="2" destOrd="0" presId="urn:microsoft.com/office/officeart/2005/8/layout/vList2"/>
    <dgm:cxn modelId="{25191BBD-5F58-4389-9AE8-0129D0BC36E5}" type="presParOf" srcId="{355ECCEB-893E-4740-A180-792CC6224D56}" destId="{5B8B3C4E-71EF-4B27-A116-CE85F5D7476E}" srcOrd="3" destOrd="0" presId="urn:microsoft.com/office/officeart/2005/8/layout/vList2"/>
    <dgm:cxn modelId="{72EF05AF-8342-44F2-8682-858FE14C050F}" type="presParOf" srcId="{355ECCEB-893E-4740-A180-792CC6224D56}" destId="{BD6269B7-5DB8-48EC-987F-4DE5B077ED2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F822B6-763F-4954-8844-9228FADE4528}">
      <dsp:nvSpPr>
        <dsp:cNvPr id="0" name=""/>
        <dsp:cNvSpPr/>
      </dsp:nvSpPr>
      <dsp:spPr>
        <a:xfrm>
          <a:off x="0" y="62701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Індики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є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найбільшими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серед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домашньої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птиці</a:t>
          </a:r>
          <a:r>
            <a:rPr lang="ru-RU" sz="2400" kern="1200" dirty="0" smtClean="0"/>
            <a:t>. </a:t>
          </a:r>
          <a:r>
            <a:rPr lang="ru-RU" sz="2400" b="1" kern="1200" dirty="0" smtClean="0"/>
            <a:t>Жива </a:t>
          </a:r>
          <a:r>
            <a:rPr lang="ru-RU" sz="2400" b="1" kern="1200" dirty="0" err="1" smtClean="0"/>
            <a:t>маса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дорослих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індиків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сягає</a:t>
          </a:r>
          <a:r>
            <a:rPr lang="ru-RU" sz="2400" b="1" kern="1200" dirty="0" smtClean="0"/>
            <a:t> 19–25, </a:t>
          </a:r>
          <a:r>
            <a:rPr lang="ru-RU" sz="2400" b="1" kern="1200" dirty="0" err="1" smtClean="0"/>
            <a:t>індичок</a:t>
          </a:r>
          <a:r>
            <a:rPr lang="ru-RU" sz="2400" b="1" kern="1200" dirty="0" smtClean="0"/>
            <a:t> – 10–12 кг, </a:t>
          </a:r>
          <a:r>
            <a:rPr lang="ru-RU" sz="2400" b="1" kern="1200" dirty="0" err="1" smtClean="0"/>
            <a:t>забійний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вихід</a:t>
          </a:r>
          <a:r>
            <a:rPr lang="ru-RU" sz="2400" b="1" kern="1200" dirty="0" smtClean="0"/>
            <a:t> становить 84–88%, </a:t>
          </a:r>
          <a:r>
            <a:rPr lang="ru-RU" sz="2400" b="1" kern="1200" dirty="0" err="1" smtClean="0"/>
            <a:t>вихід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їстівних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частин</a:t>
          </a:r>
          <a:r>
            <a:rPr lang="ru-RU" sz="2400" b="1" kern="1200" dirty="0" smtClean="0"/>
            <a:t> – 70–75%. </a:t>
          </a:r>
          <a:endParaRPr lang="ru-RU" sz="2400" b="1" kern="1200" dirty="0"/>
        </a:p>
      </dsp:txBody>
      <dsp:txXfrm>
        <a:off x="0" y="62701"/>
        <a:ext cx="9144000" cy="1319759"/>
      </dsp:txXfrm>
    </dsp:sp>
    <dsp:sp modelId="{85DC83C6-B911-4728-A3A7-B4CB3219DA47}">
      <dsp:nvSpPr>
        <dsp:cNvPr id="0" name=""/>
        <dsp:cNvSpPr/>
      </dsp:nvSpPr>
      <dsp:spPr>
        <a:xfrm>
          <a:off x="0" y="1451581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Раціон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індиків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складається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</a:t>
          </a:r>
          <a:r>
            <a:rPr lang="ru-RU" sz="2400" kern="1200" dirty="0" smtClean="0"/>
            <a:t> тих же самих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, </a:t>
          </a:r>
          <a:r>
            <a:rPr lang="ru-RU" sz="2400" kern="1200" dirty="0" err="1" smtClean="0"/>
            <a:t>що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й</a:t>
          </a:r>
          <a:r>
            <a:rPr lang="ru-RU" sz="2400" kern="1200" dirty="0" smtClean="0"/>
            <a:t> курей. </a:t>
          </a:r>
          <a:r>
            <a:rPr lang="ru-RU" sz="2400" kern="1200" dirty="0" err="1" smtClean="0"/>
            <a:t>Проте</a:t>
          </a:r>
          <a:r>
            <a:rPr lang="ru-RU" sz="2400" kern="1200" dirty="0" smtClean="0"/>
            <a:t> для </a:t>
          </a:r>
          <a:r>
            <a:rPr lang="ru-RU" sz="2400" kern="1200" dirty="0" err="1" smtClean="0"/>
            <a:t>забезпечення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їхнього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інтенсивного</a:t>
          </a:r>
          <a:r>
            <a:rPr lang="ru-RU" sz="2400" kern="1200" dirty="0" smtClean="0"/>
            <a:t> росту </a:t>
          </a:r>
          <a:r>
            <a:rPr lang="ru-RU" sz="2400" kern="1200" dirty="0" err="1" smtClean="0"/>
            <a:t>потрібно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більше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білкових</a:t>
          </a:r>
          <a:r>
            <a:rPr lang="ru-RU" sz="2400" kern="1200" dirty="0" smtClean="0"/>
            <a:t> та </a:t>
          </a:r>
          <a:r>
            <a:rPr lang="ru-RU" sz="2400" kern="1200" dirty="0" err="1" smtClean="0"/>
            <a:t>вітамінних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кормів</a:t>
          </a:r>
          <a:r>
            <a:rPr lang="ru-RU" sz="2400" kern="1200" dirty="0" smtClean="0"/>
            <a:t>. </a:t>
          </a:r>
          <a:endParaRPr lang="ru-RU" sz="2400" kern="1200" dirty="0"/>
        </a:p>
      </dsp:txBody>
      <dsp:txXfrm>
        <a:off x="0" y="1451581"/>
        <a:ext cx="9144000" cy="1319759"/>
      </dsp:txXfrm>
    </dsp:sp>
    <dsp:sp modelId="{9633B8F7-DE15-4FED-BE2A-571C13B59B7F}">
      <dsp:nvSpPr>
        <dsp:cNvPr id="0" name=""/>
        <dsp:cNvSpPr/>
      </dsp:nvSpPr>
      <dsp:spPr>
        <a:xfrm>
          <a:off x="0" y="2840461"/>
          <a:ext cx="9144000" cy="131975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На </a:t>
          </a:r>
          <a:r>
            <a:rPr lang="ru-RU" sz="2400" b="1" kern="1200" dirty="0" err="1" smtClean="0"/>
            <a:t>зернові</a:t>
          </a:r>
          <a:r>
            <a:rPr lang="ru-RU" sz="2400" b="1" kern="1200" dirty="0" smtClean="0"/>
            <a:t> корми в </a:t>
          </a:r>
          <a:r>
            <a:rPr lang="ru-RU" sz="2400" b="1" kern="1200" dirty="0" err="1" smtClean="0"/>
            <a:t>раціонах</a:t>
          </a:r>
          <a:r>
            <a:rPr lang="ru-RU" sz="2400" b="1" kern="1200" dirty="0" smtClean="0"/>
            <a:t> для </a:t>
          </a:r>
          <a:r>
            <a:rPr lang="ru-RU" sz="2400" b="1" kern="1200" dirty="0" err="1" smtClean="0"/>
            <a:t>цього</a:t>
          </a:r>
          <a:r>
            <a:rPr lang="ru-RU" sz="2400" b="1" kern="1200" dirty="0" smtClean="0"/>
            <a:t> виду </a:t>
          </a:r>
          <a:r>
            <a:rPr lang="ru-RU" sz="2400" b="1" kern="1200" dirty="0" err="1" smtClean="0"/>
            <a:t>птиці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залежно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від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віку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припадає</a:t>
          </a:r>
          <a:r>
            <a:rPr lang="ru-RU" sz="2400" b="1" kern="1200" dirty="0" smtClean="0"/>
            <a:t> 50% </a:t>
          </a:r>
          <a:r>
            <a:rPr lang="ru-RU" sz="2400" b="1" kern="1200" dirty="0" err="1" smtClean="0"/>
            <a:t>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більше</a:t>
          </a:r>
          <a:r>
            <a:rPr lang="ru-RU" sz="2400" b="1" kern="1200" dirty="0" smtClean="0"/>
            <a:t>, на </a:t>
          </a:r>
          <a:r>
            <a:rPr lang="ru-RU" sz="2400" b="1" kern="1200" dirty="0" err="1" smtClean="0"/>
            <a:t>білкові</a:t>
          </a:r>
          <a:r>
            <a:rPr lang="ru-RU" sz="2400" b="1" kern="1200" dirty="0" smtClean="0"/>
            <a:t> корми </a:t>
          </a:r>
          <a:r>
            <a:rPr lang="ru-RU" sz="2400" b="1" kern="1200" dirty="0" err="1" smtClean="0"/>
            <a:t>тваринного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походження</a:t>
          </a:r>
          <a:r>
            <a:rPr lang="ru-RU" sz="2400" b="1" kern="1200" dirty="0" smtClean="0"/>
            <a:t> – не </a:t>
          </a:r>
          <a:r>
            <a:rPr lang="ru-RU" sz="2400" b="1" kern="1200" dirty="0" err="1" smtClean="0"/>
            <a:t>менше</a:t>
          </a:r>
          <a:r>
            <a:rPr lang="ru-RU" sz="2400" b="1" kern="1200" dirty="0" smtClean="0"/>
            <a:t> 30% </a:t>
          </a:r>
          <a:r>
            <a:rPr lang="ru-RU" sz="2400" b="1" kern="1200" dirty="0" err="1" smtClean="0"/>
            <a:t>загальної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кількості</a:t>
          </a:r>
          <a:r>
            <a:rPr lang="ru-RU" sz="2400" b="1" kern="1200" dirty="0" smtClean="0"/>
            <a:t> </a:t>
          </a:r>
          <a:r>
            <a:rPr lang="ru-RU" sz="2400" b="1" kern="1200" dirty="0" err="1" smtClean="0"/>
            <a:t>протеїну</a:t>
          </a:r>
          <a:r>
            <a:rPr lang="ru-RU" sz="2400" b="1" kern="1200" dirty="0" smtClean="0"/>
            <a:t>.</a:t>
          </a:r>
          <a:r>
            <a:rPr lang="ru-RU" sz="2400" kern="1200" dirty="0" smtClean="0"/>
            <a:t> </a:t>
          </a:r>
          <a:endParaRPr lang="ru-RU" sz="2400" kern="1200" dirty="0"/>
        </a:p>
      </dsp:txBody>
      <dsp:txXfrm>
        <a:off x="0" y="2840461"/>
        <a:ext cx="9144000" cy="13197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552A8-EDCC-4170-83ED-D2DE762CDE1F}">
      <dsp:nvSpPr>
        <dsp:cNvPr id="0" name=""/>
        <dsp:cNvSpPr/>
      </dsp:nvSpPr>
      <dsp:spPr>
        <a:xfrm>
          <a:off x="0" y="54139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У </a:t>
          </a:r>
          <a:r>
            <a:rPr lang="ru-RU" sz="2200" b="1" kern="1200" dirty="0" err="1" smtClean="0"/>
            <a:t>раціони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індиків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можна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включати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близько</a:t>
          </a:r>
          <a:r>
            <a:rPr lang="ru-RU" sz="2200" b="1" kern="1200" dirty="0" smtClean="0"/>
            <a:t> 10% </a:t>
          </a:r>
          <a:r>
            <a:rPr lang="ru-RU" sz="2200" b="1" kern="1200" dirty="0" err="1" smtClean="0"/>
            <a:t>рибного</a:t>
          </a:r>
          <a:r>
            <a:rPr lang="ru-RU" sz="2200" b="1" kern="1200" dirty="0" smtClean="0"/>
            <a:t> та 5–8% </a:t>
          </a:r>
          <a:r>
            <a:rPr lang="ru-RU" sz="2200" b="1" kern="1200" dirty="0" err="1" smtClean="0"/>
            <a:t>м’ясо-кісткового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борошна</a:t>
          </a:r>
          <a:r>
            <a:rPr lang="ru-RU" sz="2200" b="1" kern="1200" dirty="0" smtClean="0"/>
            <a:t>, 3–5% сухих </a:t>
          </a:r>
          <a:r>
            <a:rPr lang="ru-RU" sz="2200" b="1" kern="1200" dirty="0" err="1" smtClean="0"/>
            <a:t>відвійок</a:t>
          </a:r>
          <a:r>
            <a:rPr lang="ru-RU" sz="2200" b="1" kern="1200" dirty="0" smtClean="0"/>
            <a:t>, </a:t>
          </a:r>
          <a:r>
            <a:rPr lang="ru-RU" sz="2200" b="1" kern="1200" dirty="0" err="1" smtClean="0"/>
            <a:t>з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рослинних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білкових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кормів</a:t>
          </a:r>
          <a:r>
            <a:rPr lang="ru-RU" sz="2200" b="1" kern="1200" dirty="0" smtClean="0"/>
            <a:t> – до 40% </a:t>
          </a:r>
          <a:r>
            <a:rPr lang="ru-RU" sz="2200" b="1" kern="1200" dirty="0" err="1" smtClean="0"/>
            <a:t>одного-двох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видів</a:t>
          </a:r>
          <a:r>
            <a:rPr lang="ru-RU" sz="2200" b="1" kern="1200" dirty="0" smtClean="0"/>
            <a:t> макухи </a:t>
          </a:r>
          <a:r>
            <a:rPr lang="ru-RU" sz="2200" b="1" kern="1200" dirty="0" err="1" smtClean="0"/>
            <a:t>або</a:t>
          </a:r>
          <a:r>
            <a:rPr lang="ru-RU" sz="2200" b="1" kern="1200" dirty="0" smtClean="0"/>
            <a:t> шроту (</a:t>
          </a:r>
          <a:r>
            <a:rPr lang="ru-RU" sz="2200" b="1" kern="1200" dirty="0" err="1" smtClean="0"/>
            <a:t>краще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соєвого</a:t>
          </a:r>
          <a:r>
            <a:rPr lang="ru-RU" sz="2200" b="1" kern="1200" dirty="0" smtClean="0"/>
            <a:t>), 10–15% горохового </a:t>
          </a:r>
          <a:r>
            <a:rPr lang="ru-RU" sz="2200" b="1" kern="1200" dirty="0" err="1" smtClean="0"/>
            <a:t>або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тостованого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соєвого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борошна</a:t>
          </a:r>
          <a:r>
            <a:rPr lang="ru-RU" sz="2200" b="1" kern="1200" dirty="0" smtClean="0"/>
            <a:t> та 3–7% </a:t>
          </a:r>
          <a:r>
            <a:rPr lang="ru-RU" sz="2200" b="1" kern="1200" dirty="0" err="1" smtClean="0"/>
            <a:t>гідролізних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дріжджів</a:t>
          </a:r>
          <a:r>
            <a:rPr lang="ru-RU" sz="2200" b="1" kern="1200" dirty="0" smtClean="0"/>
            <a:t>.</a:t>
          </a:r>
          <a:endParaRPr lang="ru-RU" sz="2200" kern="1200" dirty="0"/>
        </a:p>
      </dsp:txBody>
      <dsp:txXfrm>
        <a:off x="0" y="54139"/>
        <a:ext cx="8712968" cy="1904760"/>
      </dsp:txXfrm>
    </dsp:sp>
    <dsp:sp modelId="{09222B3E-5A76-4B91-A887-EB5BB4A88D9E}">
      <dsp:nvSpPr>
        <dsp:cNvPr id="0" name=""/>
        <dsp:cNvSpPr/>
      </dsp:nvSpPr>
      <dsp:spPr>
        <a:xfrm>
          <a:off x="0" y="2022259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Можна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додавати</a:t>
          </a:r>
          <a:r>
            <a:rPr lang="ru-RU" sz="2200" kern="1200" dirty="0" smtClean="0"/>
            <a:t> до 8% </a:t>
          </a:r>
          <a:r>
            <a:rPr lang="ru-RU" sz="2200" kern="1200" dirty="0" err="1" smtClean="0"/>
            <a:t>трав’яного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борошна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високої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якості</a:t>
          </a:r>
          <a:r>
            <a:rPr lang="ru-RU" sz="2200" kern="1200" dirty="0" smtClean="0"/>
            <a:t>. Для </a:t>
          </a:r>
          <a:r>
            <a:rPr lang="ru-RU" sz="2200" kern="1200" dirty="0" err="1" smtClean="0"/>
            <a:t>забезпечення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необхідного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енергетичного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рівня</a:t>
          </a:r>
          <a:r>
            <a:rPr lang="ru-RU" sz="2200" kern="1200" dirty="0" smtClean="0"/>
            <a:t> до складу </a:t>
          </a:r>
          <a:r>
            <a:rPr lang="ru-RU" sz="2200" kern="1200" dirty="0" err="1" smtClean="0"/>
            <a:t>комбікормів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вводять</a:t>
          </a:r>
          <a:r>
            <a:rPr lang="ru-RU" sz="2200" kern="1200" dirty="0" smtClean="0"/>
            <a:t> </a:t>
          </a:r>
          <a:r>
            <a:rPr lang="ru-RU" sz="2200" b="1" kern="1200" dirty="0" smtClean="0"/>
            <a:t>1–5% </a:t>
          </a:r>
          <a:r>
            <a:rPr lang="ru-RU" sz="2200" b="1" kern="1200" dirty="0" err="1" smtClean="0"/>
            <a:t>стабілізованого</a:t>
          </a:r>
          <a:r>
            <a:rPr lang="ru-RU" sz="2200" b="1" kern="1200" dirty="0" smtClean="0"/>
            <a:t> кормового жиру (</a:t>
          </a:r>
          <a:r>
            <a:rPr lang="ru-RU" sz="2200" b="1" kern="1200" dirty="0" err="1" smtClean="0"/>
            <a:t>з</a:t>
          </a:r>
          <a:r>
            <a:rPr lang="ru-RU" sz="2200" b="1" kern="1200" dirty="0" smtClean="0"/>
            <a:t> 4-тижневого </a:t>
          </a:r>
          <a:r>
            <a:rPr lang="ru-RU" sz="2200" b="1" kern="1200" dirty="0" err="1" smtClean="0"/>
            <a:t>віку</a:t>
          </a:r>
          <a:r>
            <a:rPr lang="ru-RU" sz="2200" b="1" kern="1200" dirty="0" smtClean="0"/>
            <a:t>)</a:t>
          </a:r>
          <a:r>
            <a:rPr lang="ru-RU" sz="2200" kern="1200" dirty="0" smtClean="0"/>
            <a:t>. </a:t>
          </a:r>
          <a:endParaRPr lang="ru-RU" sz="2200" kern="1200" dirty="0"/>
        </a:p>
      </dsp:txBody>
      <dsp:txXfrm>
        <a:off x="0" y="2022259"/>
        <a:ext cx="8712968" cy="1904760"/>
      </dsp:txXfrm>
    </dsp:sp>
    <dsp:sp modelId="{3C63A33D-615C-4E84-AAAC-37970905D781}">
      <dsp:nvSpPr>
        <dsp:cNvPr id="0" name=""/>
        <dsp:cNvSpPr/>
      </dsp:nvSpPr>
      <dsp:spPr>
        <a:xfrm>
          <a:off x="0" y="3990380"/>
          <a:ext cx="8712968" cy="1904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Мінеральні</a:t>
          </a:r>
          <a:r>
            <a:rPr lang="ru-RU" sz="2200" kern="1200" dirty="0" smtClean="0"/>
            <a:t> добавки (черепашку, </a:t>
          </a:r>
          <a:r>
            <a:rPr lang="ru-RU" sz="2200" kern="1200" dirty="0" err="1" smtClean="0"/>
            <a:t>крейду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трикальційфосфат</a:t>
          </a:r>
          <a:r>
            <a:rPr lang="ru-RU" sz="2200" kern="1200" dirty="0" smtClean="0"/>
            <a:t>, </a:t>
          </a:r>
          <a:r>
            <a:rPr lang="ru-RU" sz="2200" kern="1200" dirty="0" err="1" smtClean="0"/>
            <a:t>сіль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кухонну</a:t>
          </a:r>
          <a:r>
            <a:rPr lang="ru-RU" sz="2200" kern="1200" dirty="0" smtClean="0"/>
            <a:t>) </a:t>
          </a:r>
          <a:r>
            <a:rPr lang="ru-RU" sz="2200" kern="1200" dirty="0" err="1" smtClean="0"/>
            <a:t>згодовують</a:t>
          </a:r>
          <a:r>
            <a:rPr lang="ru-RU" sz="2200" kern="1200" dirty="0" smtClean="0"/>
            <a:t> у </a:t>
          </a:r>
          <a:r>
            <a:rPr lang="ru-RU" sz="2200" kern="1200" dirty="0" err="1" smtClean="0"/>
            <a:t>загальній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кількості</a:t>
          </a:r>
          <a:r>
            <a:rPr lang="ru-RU" sz="2200" kern="1200" dirty="0" smtClean="0"/>
            <a:t> </a:t>
          </a:r>
          <a:r>
            <a:rPr lang="ru-RU" sz="2200" b="1" kern="1200" dirty="0" smtClean="0"/>
            <a:t>3,5–4,5% у </a:t>
          </a:r>
          <a:r>
            <a:rPr lang="ru-RU" sz="2200" b="1" kern="1200" dirty="0" err="1" smtClean="0"/>
            <a:t>складі</a:t>
          </a:r>
          <a:r>
            <a:rPr lang="ru-RU" sz="2200" b="1" kern="1200" dirty="0" smtClean="0"/>
            <a:t> </a:t>
          </a:r>
          <a:r>
            <a:rPr lang="ru-RU" sz="2200" b="1" kern="1200" dirty="0" err="1" smtClean="0"/>
            <a:t>кормосумішей</a:t>
          </a:r>
          <a:r>
            <a:rPr lang="ru-RU" sz="2200" b="1" kern="1200" dirty="0" smtClean="0"/>
            <a:t> </a:t>
          </a:r>
          <a:br>
            <a:rPr lang="ru-RU" sz="2200" b="1" kern="1200" dirty="0" smtClean="0"/>
          </a:br>
          <a:r>
            <a:rPr lang="ru-RU" sz="2200" b="1" kern="1200" dirty="0" smtClean="0"/>
            <a:t/>
          </a:r>
          <a:br>
            <a:rPr lang="ru-RU" sz="2200" b="1" kern="1200" dirty="0" smtClean="0"/>
          </a:br>
          <a:endParaRPr lang="en-US" sz="2200" b="1" kern="1200" dirty="0"/>
        </a:p>
      </dsp:txBody>
      <dsp:txXfrm>
        <a:off x="0" y="3990380"/>
        <a:ext cx="8712968" cy="1904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3DB791-F265-41BD-A722-575DCA9B42CF}">
      <dsp:nvSpPr>
        <dsp:cNvPr id="0" name=""/>
        <dsp:cNvSpPr/>
      </dsp:nvSpPr>
      <dsp:spPr>
        <a:xfrm>
          <a:off x="0" y="51740"/>
          <a:ext cx="9144000" cy="225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err="1" smtClean="0">
              <a:solidFill>
                <a:srgbClr val="FF0000"/>
              </a:solidFill>
            </a:rPr>
            <a:t>Годівля</a:t>
          </a:r>
          <a:r>
            <a:rPr lang="ru-RU" sz="2600" b="1" kern="1200" dirty="0" smtClean="0">
              <a:solidFill>
                <a:srgbClr val="FF0000"/>
              </a:solidFill>
            </a:rPr>
            <a:t> </a:t>
          </a:r>
          <a:r>
            <a:rPr lang="ru-RU" sz="2600" b="1" kern="1200" dirty="0" err="1" smtClean="0">
              <a:solidFill>
                <a:srgbClr val="FF0000"/>
              </a:solidFill>
            </a:rPr>
            <a:t>качок</a:t>
          </a:r>
          <a:r>
            <a:rPr lang="ru-RU" sz="2600" b="1" kern="1200" dirty="0" smtClean="0">
              <a:solidFill>
                <a:srgbClr val="FF0000"/>
              </a:solidFill>
            </a:rPr>
            <a:t> </a:t>
          </a:r>
          <a:r>
            <a:rPr lang="ru-RU" sz="2600" kern="1200" dirty="0" smtClean="0"/>
            <a:t>В </a:t>
          </a:r>
          <a:r>
            <a:rPr lang="ru-RU" sz="2600" kern="1200" dirty="0" err="1" smtClean="0"/>
            <a:t>організації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годівлі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качок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слід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враховувати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біологічні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особливості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цього</a:t>
          </a:r>
          <a:r>
            <a:rPr lang="ru-RU" sz="2600" kern="1200" dirty="0" smtClean="0"/>
            <a:t> виду </a:t>
          </a:r>
          <a:r>
            <a:rPr lang="ru-RU" sz="2600" kern="1200" dirty="0" err="1" smtClean="0"/>
            <a:t>птиці</a:t>
          </a:r>
          <a:r>
            <a:rPr lang="ru-RU" sz="2600" kern="1200" dirty="0" smtClean="0"/>
            <a:t>. На </a:t>
          </a:r>
          <a:r>
            <a:rPr lang="ru-RU" sz="2600" kern="1200" dirty="0" err="1" smtClean="0"/>
            <a:t>відміну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іншої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сільськогосподарської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птиці</a:t>
          </a:r>
          <a:r>
            <a:rPr lang="ru-RU" sz="2600" kern="1200" dirty="0" smtClean="0"/>
            <a:t>, у </a:t>
          </a:r>
          <a:r>
            <a:rPr lang="ru-RU" sz="2600" kern="1200" dirty="0" err="1" smtClean="0"/>
            <a:t>качок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відбувається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найінтенсивніший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обмін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речовин</a:t>
          </a:r>
          <a:r>
            <a:rPr lang="ru-RU" sz="2600" kern="1200" dirty="0" smtClean="0"/>
            <a:t> та </a:t>
          </a:r>
          <a:r>
            <a:rPr lang="ru-RU" sz="2600" kern="1200" dirty="0" err="1" smtClean="0"/>
            <a:t>енергії</a:t>
          </a:r>
          <a:r>
            <a:rPr lang="ru-RU" sz="2600" kern="1200" dirty="0" smtClean="0"/>
            <a:t>, про </a:t>
          </a:r>
          <a:r>
            <a:rPr lang="ru-RU" sz="2600" kern="1200" dirty="0" err="1" smtClean="0"/>
            <a:t>що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свідчить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висока</a:t>
          </a:r>
          <a:r>
            <a:rPr lang="ru-RU" sz="2600" kern="1200" dirty="0" smtClean="0"/>
            <a:t> </a:t>
          </a:r>
          <a:r>
            <a:rPr lang="ru-RU" sz="2600" b="1" kern="1200" dirty="0" smtClean="0"/>
            <a:t>температура </a:t>
          </a:r>
          <a:r>
            <a:rPr lang="ru-RU" sz="2600" b="1" kern="1200" dirty="0" err="1" smtClean="0"/>
            <a:t>їхнього</a:t>
          </a:r>
          <a:r>
            <a:rPr lang="ru-RU" sz="2600" b="1" kern="1200" dirty="0" smtClean="0"/>
            <a:t> </a:t>
          </a:r>
          <a:r>
            <a:rPr lang="ru-RU" sz="2600" b="1" kern="1200" dirty="0" err="1" smtClean="0"/>
            <a:t>тіла</a:t>
          </a:r>
          <a:r>
            <a:rPr lang="ru-RU" sz="2600" b="1" kern="1200" dirty="0" smtClean="0"/>
            <a:t> – 42</a:t>
          </a:r>
          <a:r>
            <a:rPr lang="en-US" sz="2600" b="1" kern="1200" dirty="0" smtClean="0"/>
            <a:t>º</a:t>
          </a:r>
          <a:r>
            <a:rPr lang="ru-RU" sz="2600" b="1" kern="1200" dirty="0" smtClean="0"/>
            <a:t>С.</a:t>
          </a:r>
          <a:endParaRPr lang="ru-RU" sz="2600" b="1" kern="1200" dirty="0"/>
        </a:p>
      </dsp:txBody>
      <dsp:txXfrm>
        <a:off x="0" y="51740"/>
        <a:ext cx="9144000" cy="2251080"/>
      </dsp:txXfrm>
    </dsp:sp>
    <dsp:sp modelId="{C97CF044-FC36-4774-B608-F585296B597E}">
      <dsp:nvSpPr>
        <dsp:cNvPr id="0" name=""/>
        <dsp:cNvSpPr/>
      </dsp:nvSpPr>
      <dsp:spPr>
        <a:xfrm>
          <a:off x="0" y="2377700"/>
          <a:ext cx="9144000" cy="22510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err="1" smtClean="0"/>
            <a:t>Кормові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маси</a:t>
          </a:r>
          <a:r>
            <a:rPr lang="ru-RU" sz="2600" kern="1200" dirty="0" smtClean="0"/>
            <a:t> через </a:t>
          </a:r>
          <a:r>
            <a:rPr lang="ru-RU" sz="2600" kern="1200" dirty="0" err="1" smtClean="0"/>
            <a:t>травний</a:t>
          </a:r>
          <a:r>
            <a:rPr lang="ru-RU" sz="2600" kern="1200" dirty="0" smtClean="0"/>
            <a:t> канал </a:t>
          </a:r>
          <a:r>
            <a:rPr lang="ru-RU" sz="2600" kern="1200" dirty="0" err="1" smtClean="0"/>
            <a:t>качок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просуваються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швидко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але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перетравність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органічних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речовин</a:t>
          </a:r>
          <a:r>
            <a:rPr lang="ru-RU" sz="2600" kern="1200" dirty="0" smtClean="0"/>
            <a:t> корму </a:t>
          </a:r>
          <a:r>
            <a:rPr lang="ru-RU" sz="2600" kern="1200" dirty="0" err="1" smtClean="0"/>
            <a:t>досить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висока</a:t>
          </a:r>
          <a:r>
            <a:rPr lang="ru-RU" sz="2600" kern="1200" dirty="0" smtClean="0"/>
            <a:t> – 80–85% (на 8–10% </a:t>
          </a:r>
          <a:r>
            <a:rPr lang="ru-RU" sz="2600" kern="1200" dirty="0" err="1" smtClean="0"/>
            <a:t>вища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ніж</a:t>
          </a:r>
          <a:r>
            <a:rPr lang="ru-RU" sz="2600" kern="1200" dirty="0" smtClean="0"/>
            <a:t> у курей). Качки охоче </a:t>
          </a:r>
          <a:r>
            <a:rPr lang="ru-RU" sz="2600" kern="1200" dirty="0" err="1" smtClean="0"/>
            <a:t>споживають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об’ємисті</a:t>
          </a:r>
          <a:r>
            <a:rPr lang="ru-RU" sz="2600" kern="1200" dirty="0" smtClean="0"/>
            <a:t> корми – </a:t>
          </a:r>
          <a:r>
            <a:rPr lang="ru-RU" sz="2600" kern="1200" dirty="0" err="1" smtClean="0"/>
            <a:t>зелені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подрібнені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коренеплоди</a:t>
          </a:r>
          <a:r>
            <a:rPr lang="ru-RU" sz="2600" kern="1200" dirty="0" smtClean="0"/>
            <a:t>, </a:t>
          </a:r>
          <a:r>
            <a:rPr lang="ru-RU" sz="2600" kern="1200" dirty="0" err="1" smtClean="0"/>
            <a:t>комбінований</a:t>
          </a:r>
          <a:r>
            <a:rPr lang="ru-RU" sz="2600" kern="1200" dirty="0" smtClean="0"/>
            <a:t> силос. </a:t>
          </a:r>
          <a:endParaRPr lang="en-US" sz="2600" b="1" kern="1200" dirty="0"/>
        </a:p>
      </dsp:txBody>
      <dsp:txXfrm>
        <a:off x="0" y="2377700"/>
        <a:ext cx="9144000" cy="22510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58FCAD-C628-48DF-9A2F-92FB4D4FA1BF}">
      <dsp:nvSpPr>
        <dsp:cNvPr id="0" name=""/>
        <dsp:cNvSpPr/>
      </dsp:nvSpPr>
      <dsp:spPr>
        <a:xfrm>
          <a:off x="0" y="99786"/>
          <a:ext cx="8568952" cy="1641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>
              <a:solidFill>
                <a:srgbClr val="FF0000"/>
              </a:solidFill>
            </a:rPr>
            <a:t>Годівля</a:t>
          </a:r>
          <a:r>
            <a:rPr lang="ru-RU" sz="2300" b="1" kern="1200" dirty="0" smtClean="0">
              <a:solidFill>
                <a:srgbClr val="FF0000"/>
              </a:solidFill>
            </a:rPr>
            <a:t> </a:t>
          </a:r>
          <a:r>
            <a:rPr lang="ru-RU" sz="2300" b="1" kern="1200" dirty="0" err="1" smtClean="0">
              <a:solidFill>
                <a:srgbClr val="FF0000"/>
              </a:solidFill>
            </a:rPr>
            <a:t>каченят</a:t>
          </a:r>
          <a:r>
            <a:rPr lang="ru-RU" sz="2300" b="1" kern="1200" dirty="0" smtClean="0">
              <a:solidFill>
                <a:srgbClr val="FF0000"/>
              </a:solidFill>
            </a:rPr>
            <a:t> на мясо. </a:t>
          </a:r>
          <a:r>
            <a:rPr lang="ru-RU" sz="2300" b="1" kern="1200" dirty="0" smtClean="0"/>
            <a:t>При </a:t>
          </a:r>
          <a:r>
            <a:rPr lang="ru-RU" sz="2300" b="1" kern="1200" dirty="0" err="1" smtClean="0"/>
            <a:t>вирощуванні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каченят</a:t>
          </a:r>
          <a:r>
            <a:rPr lang="ru-RU" sz="2300" b="1" kern="1200" dirty="0" smtClean="0"/>
            <a:t> на </a:t>
          </a:r>
          <a:r>
            <a:rPr lang="ru-RU" sz="2300" b="1" kern="1200" dirty="0" err="1" smtClean="0"/>
            <a:t>м’ясо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годівлю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нормують</a:t>
          </a:r>
          <a:r>
            <a:rPr lang="ru-RU" sz="2300" b="1" kern="1200" dirty="0" smtClean="0"/>
            <a:t> для </a:t>
          </a:r>
          <a:r>
            <a:rPr lang="ru-RU" sz="2300" b="1" kern="1200" dirty="0" err="1" smtClean="0"/>
            <a:t>двох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періодів</a:t>
          </a:r>
          <a:r>
            <a:rPr lang="ru-RU" sz="2300" b="1" kern="1200" dirty="0" smtClean="0"/>
            <a:t>: 1–3 та 4–8 </a:t>
          </a:r>
          <a:r>
            <a:rPr lang="ru-RU" sz="2300" b="1" kern="1200" dirty="0" err="1" smtClean="0"/>
            <a:t>тижнів</a:t>
          </a:r>
          <a:r>
            <a:rPr lang="ru-RU" sz="2300" b="1" kern="1200" dirty="0" smtClean="0"/>
            <a:t> – для </a:t>
          </a:r>
          <a:r>
            <a:rPr lang="ru-RU" sz="2300" b="1" kern="1200" dirty="0" err="1" smtClean="0"/>
            <a:t>пекінських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качок</a:t>
          </a:r>
          <a:r>
            <a:rPr lang="ru-RU" sz="2300" b="1" kern="1200" dirty="0" smtClean="0"/>
            <a:t>; 1–3 та 4–7 </a:t>
          </a:r>
          <a:r>
            <a:rPr lang="ru-RU" sz="2300" b="1" kern="1200" dirty="0" err="1" smtClean="0"/>
            <a:t>тижнів</a:t>
          </a:r>
          <a:r>
            <a:rPr lang="ru-RU" sz="2300" b="1" kern="1200" dirty="0" smtClean="0"/>
            <a:t> – для </a:t>
          </a:r>
          <a:r>
            <a:rPr lang="ru-RU" sz="2300" b="1" kern="1200" dirty="0" err="1" smtClean="0"/>
            <a:t>качок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кросу</a:t>
          </a:r>
          <a:r>
            <a:rPr lang="ru-RU" sz="2300" b="1" kern="1200" dirty="0" smtClean="0"/>
            <a:t> “</a:t>
          </a:r>
          <a:r>
            <a:rPr lang="ru-RU" sz="2300" b="1" kern="1200" dirty="0" err="1" smtClean="0"/>
            <a:t>Благоварський</a:t>
          </a:r>
          <a:r>
            <a:rPr lang="ru-RU" sz="2300" b="1" kern="1200" dirty="0" smtClean="0"/>
            <a:t>”; 1–6 та 7–12 </a:t>
          </a:r>
          <a:r>
            <a:rPr lang="ru-RU" sz="2300" b="1" kern="1200" dirty="0" err="1" smtClean="0"/>
            <a:t>тижнів</a:t>
          </a:r>
          <a:r>
            <a:rPr lang="ru-RU" sz="2300" b="1" kern="1200" dirty="0" smtClean="0"/>
            <a:t> – для </a:t>
          </a:r>
          <a:r>
            <a:rPr lang="ru-RU" sz="2300" b="1" kern="1200" dirty="0" err="1" smtClean="0"/>
            <a:t>мускусних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99786"/>
        <a:ext cx="8568952" cy="1641509"/>
      </dsp:txXfrm>
    </dsp:sp>
    <dsp:sp modelId="{C1098264-5922-4D69-9212-A8B27DCD8609}">
      <dsp:nvSpPr>
        <dsp:cNvPr id="0" name=""/>
        <dsp:cNvSpPr/>
      </dsp:nvSpPr>
      <dsp:spPr>
        <a:xfrm>
          <a:off x="0" y="1807537"/>
          <a:ext cx="8568952" cy="1641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У кормах для другого </a:t>
          </a:r>
          <a:r>
            <a:rPr lang="ru-RU" sz="2300" b="1" kern="1200" dirty="0" err="1" smtClean="0"/>
            <a:t>періоду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вирощування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збільшують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рівень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обмінної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енергії</a:t>
          </a:r>
          <a:r>
            <a:rPr lang="ru-RU" sz="2300" b="1" kern="1200" dirty="0" smtClean="0"/>
            <a:t> та </a:t>
          </a:r>
          <a:r>
            <a:rPr lang="ru-RU" sz="2300" b="1" kern="1200" dirty="0" err="1" smtClean="0"/>
            <a:t>зменшують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вміст</a:t>
          </a:r>
          <a:r>
            <a:rPr lang="ru-RU" sz="2300" b="1" kern="1200" dirty="0" smtClean="0"/>
            <a:t> сирого </a:t>
          </a:r>
          <a:r>
            <a:rPr lang="ru-RU" sz="2300" b="1" kern="1200" dirty="0" err="1" smtClean="0"/>
            <a:t>протеїну</a:t>
          </a:r>
          <a:r>
            <a:rPr lang="ru-RU" sz="2300" b="1" kern="1200" dirty="0" smtClean="0"/>
            <a:t>. </a:t>
          </a:r>
          <a:r>
            <a:rPr lang="ru-RU" sz="2300" b="1" kern="1200" dirty="0" err="1" smtClean="0"/>
            <a:t>Це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пов’язано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з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тим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що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більш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високий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рівень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обмінної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енергії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сприяє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підвищенню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якості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тушок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1807537"/>
        <a:ext cx="8568952" cy="1641509"/>
      </dsp:txXfrm>
    </dsp:sp>
    <dsp:sp modelId="{BD6269B7-5DB8-48EC-987F-4DE5B077ED2F}">
      <dsp:nvSpPr>
        <dsp:cNvPr id="0" name=""/>
        <dsp:cNvSpPr/>
      </dsp:nvSpPr>
      <dsp:spPr>
        <a:xfrm>
          <a:off x="0" y="3515287"/>
          <a:ext cx="8568952" cy="164150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err="1" smtClean="0"/>
            <a:t>Зміною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співвідношення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обмінної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енергії</a:t>
          </a:r>
          <a:r>
            <a:rPr lang="ru-RU" sz="2300" b="1" kern="1200" dirty="0" smtClean="0"/>
            <a:t> та сирого </a:t>
          </a:r>
          <a:r>
            <a:rPr lang="ru-RU" sz="2300" b="1" kern="1200" dirty="0" err="1" smtClean="0"/>
            <a:t>протеїну</a:t>
          </a:r>
          <a:r>
            <a:rPr lang="ru-RU" sz="2300" b="1" kern="1200" dirty="0" smtClean="0"/>
            <a:t> (ЕПВ) </a:t>
          </a:r>
          <a:r>
            <a:rPr lang="ru-RU" sz="2300" b="1" kern="1200" dirty="0" err="1" smtClean="0"/>
            <a:t>можна</a:t>
          </a:r>
          <a:r>
            <a:rPr lang="ru-RU" sz="2300" b="1" kern="1200" dirty="0" smtClean="0"/>
            <a:t> у </a:t>
          </a:r>
          <a:r>
            <a:rPr lang="ru-RU" sz="2300" b="1" kern="1200" dirty="0" err="1" smtClean="0"/>
            <a:t>певних</a:t>
          </a:r>
          <a:r>
            <a:rPr lang="ru-RU" sz="2300" b="1" kern="1200" dirty="0" smtClean="0"/>
            <a:t> межах </a:t>
          </a:r>
          <a:r>
            <a:rPr lang="ru-RU" sz="2300" b="1" kern="1200" dirty="0" err="1" smtClean="0"/>
            <a:t>регулювати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вміст</a:t>
          </a:r>
          <a:r>
            <a:rPr lang="ru-RU" sz="2300" b="1" kern="1200" dirty="0" smtClean="0"/>
            <a:t> жиру та </a:t>
          </a:r>
          <a:r>
            <a:rPr lang="ru-RU" sz="2300" b="1" kern="1200" dirty="0" err="1" smtClean="0"/>
            <a:t>білка</a:t>
          </a:r>
          <a:r>
            <a:rPr lang="ru-RU" sz="2300" b="1" kern="1200" dirty="0" smtClean="0"/>
            <a:t> в </a:t>
          </a:r>
          <a:r>
            <a:rPr lang="ru-RU" sz="2300" b="1" kern="1200" dirty="0" err="1" smtClean="0"/>
            <a:t>тушці</a:t>
          </a:r>
          <a:r>
            <a:rPr lang="ru-RU" sz="2300" b="1" kern="1200" dirty="0" smtClean="0"/>
            <a:t>, </a:t>
          </a:r>
          <a:r>
            <a:rPr lang="ru-RU" sz="2300" b="1" kern="1200" dirty="0" err="1" smtClean="0"/>
            <a:t>тобто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впливати</a:t>
          </a:r>
          <a:r>
            <a:rPr lang="ru-RU" sz="2300" b="1" kern="1200" dirty="0" smtClean="0"/>
            <a:t> на </a:t>
          </a:r>
          <a:r>
            <a:rPr lang="ru-RU" sz="2300" b="1" kern="1200" dirty="0" err="1" smtClean="0"/>
            <a:t>якість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м’яса</a:t>
          </a:r>
          <a:r>
            <a:rPr lang="ru-RU" sz="2300" b="1" kern="1200" dirty="0" smtClean="0"/>
            <a:t> </a:t>
          </a:r>
          <a:r>
            <a:rPr lang="ru-RU" sz="2300" b="1" kern="1200" dirty="0" err="1" smtClean="0"/>
            <a:t>каченят</a:t>
          </a:r>
          <a:r>
            <a:rPr lang="ru-RU" sz="2300" b="1" kern="1200" dirty="0" smtClean="0"/>
            <a:t>. </a:t>
          </a:r>
          <a:endParaRPr lang="ru-RU" sz="2300" b="1" kern="1200" dirty="0"/>
        </a:p>
      </dsp:txBody>
      <dsp:txXfrm>
        <a:off x="0" y="3515287"/>
        <a:ext cx="8568952" cy="16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07CC7-6C9D-4C6A-B1EB-7E06F2950211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AC480-6D9D-4317-BCAF-60F470A220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3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34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273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77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3342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191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888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992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23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22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7B9F-4911-47A6-ABD7-2FA378E67CEC}" type="datetimeFigureOut">
              <a:rPr lang="ru-RU" smtClean="0"/>
              <a:pPr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B498-1944-4348-B55E-AED1845F6F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098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book.com.ua/index.php?route=product/manufacturer/info&amp;manufacturer_id=66" TargetMode="External"/><Relationship Id="rId2" Type="http://schemas.openxmlformats.org/officeDocument/2006/relationships/hyperlink" Target="https://profbook.com.ua/index.php?route=product/manufacturer/info&amp;manufacturer_id=9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Лекція </a:t>
            </a:r>
            <a:r>
              <a:rPr lang="en-US" b="1" smtClean="0">
                <a:solidFill>
                  <a:srgbClr val="FF0000"/>
                </a:solidFill>
              </a:rPr>
              <a:t>14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Годівля курчат бройлерів та інших видів птиці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&amp;Kcy;&amp;ocy;&amp;mcy;&amp;bcy;&amp;iukcy;&amp;kcy;&amp;ocy;&amp;rcy;&amp;mcy;&amp;icy; &amp;Kcy;&amp;Ocy;&amp;Mcy;&amp;Bcy;&amp;Iukcy;™ &amp;tcy;&amp;acy; &amp;Bcy;&amp;Vcy;&amp;Mcy;&amp;Dcy; &amp;Dcy;&amp;Icy;&amp;Vcy;&amp;Ocy;™ &amp;vcy; &amp;gcy;&amp;ocy;&amp;dcy;&amp;iukcy;&amp;vcy;&amp;lcy;&amp;iukcy; &amp;kcy;&amp;ucy;&amp;rcy;&amp;chcy;&amp;acy;&amp;tcy; &amp;bcy;&amp;rcy;&amp;ocy;&amp;jcy;&amp;lcy;&amp;iecy;&amp;rcy;&amp;iukcy;&amp;vcy; &amp;kcy;&amp;rcy;&amp;ocy;&amp;scy;&amp;ucy; &amp;Kcy;&amp;Ocy;&amp;Ocy;&amp;Bcy;-500 -  v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85525"/>
            <a:ext cx="6408712" cy="4272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136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688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467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851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605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2. </a:t>
            </a:r>
            <a:r>
              <a:rPr lang="ru-RU" sz="2800" b="1" dirty="0" err="1" smtClean="0">
                <a:solidFill>
                  <a:srgbClr val="FF0000"/>
                </a:solidFill>
              </a:rPr>
              <a:t>Годівля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індиків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476672"/>
          <a:ext cx="9144000" cy="422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9938" name="Picture 2" descr="&amp;Iukcy;&amp;ncy;&amp;dcy;&amp;icy;&amp;kcy;&amp;icy; &amp;bcy;&amp;rcy;&amp;ocy;&amp;jcy;&amp;lcy;&amp;iecy;&amp;rcy;&amp;icy; &amp;vcy; &amp;dcy;&amp;ocy;&amp;mcy;&amp;acy;&amp;shcy;&amp;ncy;&amp;iukcy;&amp;khcy; &amp;ucy;&amp;mcy;&amp;ocy;&amp;vcy;&amp;acy;&amp;khcy;: &amp;zcy;&amp;mcy;&amp;iukcy;&amp;scy;&amp;tcy;, &amp;vcy;&amp;icy;&amp;rcy;&amp;ocy;&amp;shchcy;&amp;ucy;&amp;vcy;&amp;acy;&amp;ncy;&amp;ncy;&amp;yacy; &amp;iukcy; &amp;rcy;&amp;ocy;&amp;zcy;&amp;vcy;&amp;iecy;&amp;dcy;&amp;iecy;&amp;ncy;&amp;ncy;&amp;yacy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4624310"/>
            <a:ext cx="3384376" cy="223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thepresentation.ru/img/thumbs/2d618c408776653e4ba8ea55d4e9e31f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&amp;Gcy;&amp;ocy;&amp;dcy;&amp;iukcy;&amp;vcy;&amp;lcy;&amp;yacy; &amp;iukcy;&amp;ncy;&amp;dcy;&amp;icy;&amp;kcy;&amp;iukcy;&amp;vcy; &amp;jcy; &amp;iukcy;&amp;ncy;&amp;shcy;&amp;icy;&amp;khcy; &amp;vcy;&amp;icy;&amp;dcy;&amp;iukcy;&amp;vcy; &amp;pcy;&amp;tcy;&amp;acy;&amp;khcy;&amp;iukcy;&amp;vcy; &amp;pcy;&amp;rcy;&amp;iecy;&amp;zcy;&amp;iecy;&amp;ncy;&amp;tcy;&amp;acy;&amp;tscy;&amp;icy;&amp;yacy;, &amp;dcy;&amp;ocy;&amp;kcy;&amp;lcy;&amp;acy;&amp;dcy;"/>
          <p:cNvPicPr>
            <a:picLocks noChangeAspect="1" noChangeArrowheads="1"/>
          </p:cNvPicPr>
          <p:nvPr/>
        </p:nvPicPr>
        <p:blipFill>
          <a:blip r:embed="rId2" cstate="print"/>
          <a:srcRect t="8400"/>
          <a:stretch>
            <a:fillRect/>
          </a:stretch>
        </p:blipFill>
        <p:spPr bwMode="auto">
          <a:xfrm>
            <a:off x="0" y="332656"/>
            <a:ext cx="9144000" cy="6281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6318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/>
              </a:rPr>
            </a:br>
            <a:endParaRPr lang="en-US" sz="4000" b="1" dirty="0"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0"/>
          <a:ext cx="8712968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4389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&amp;Gcy;&amp;ocy;&amp;dcy;&amp;iukcy;&amp;vcy;&amp;lcy;&amp;yacy; &amp;iukcy;&amp;ncy;&amp;dcy;&amp;icy;&amp;kcy;&amp;iukcy;&amp;vcy; &amp;jcy; &amp;iukcy;&amp;ncy;&amp;shcy;&amp;icy;&amp;khcy; &amp;vcy;&amp;icy;&amp;dcy;&amp;iukcy;&amp;vcy; &amp;pcy;&amp;tcy;&amp;acy;&amp;khcy;&amp;iukcy;&amp;v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1" y="0"/>
            <a:ext cx="9117209" cy="6829003"/>
          </a:xfrm>
          <a:prstGeom prst="rect">
            <a:avLst/>
          </a:prstGeom>
          <a:noFill/>
        </p:spPr>
      </p:pic>
      <p:pic>
        <p:nvPicPr>
          <p:cNvPr id="43012" name="Picture 4" descr="&amp;Ocy;&amp;scy;&amp;ocy;&amp;bcy;&amp;lcy;&amp;icy;&amp;vcy;&amp;ocy;&amp;scy;&amp;tcy;&amp;iukcy; &amp;gcy;&amp;ocy;&amp;dcy;&amp;iukcy;&amp;vcy;&amp;lcy;&amp;iukcy; &amp;mcy;&amp;ocy;&amp;lcy;&amp;ocy;&amp;dcy;&amp;ncy;&amp;yacy;&amp;kcy;&amp;ucy; &amp;iukcy;&amp;ncy;&amp;dcy;&amp;icy;&amp;kcy;&amp;iukcy;&amp;v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528" y="4420479"/>
            <a:ext cx="3629472" cy="2437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&amp;Gcy;&amp;ocy;&amp;dcy;&amp;iukcy;&amp;vcy;&amp;lcy;&amp;yacy; &amp;iukcy;&amp;ncy;&amp;dcy;&amp;icy;&amp;kcy;&amp;iukcy;&amp;vcy; &amp;jcy; &amp;iukcy;&amp;ncy;&amp;shcy;&amp;icy;&amp;khcy; &amp;vcy;&amp;icy;&amp;dcy;&amp;iukcy;&amp;vcy; &amp;pcy;&amp;tcy;&amp;acy;&amp;khcy;&amp;iukcy;&amp;vcy; - online presen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1409"/>
            <a:ext cx="9358064" cy="7009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56886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ПЛАН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ГОДІВЛЯ КУРЧАТ-БРОЙЛЕРІВ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ГОДІВЛЯ ІНДИКІВ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ГОДІВЛЯ ПЕРЕПЕЛІВ</a:t>
            </a:r>
          </a:p>
          <a:p>
            <a:pPr marL="342900" indent="-342900"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</a:rPr>
              <a:t>ГОДІВЛЯ КАЧОК ТА ГУСЕЙ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thepresentation.ru/img/thumbs/86843934184a43c3cbf80c6f1c2ad279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thepresentation.ru/img/thumbs/7946ac706fb089798697e0300796ba3e-800x.jpg"/>
          <p:cNvPicPr>
            <a:picLocks noChangeAspect="1" noChangeArrowheads="1"/>
          </p:cNvPicPr>
          <p:nvPr/>
        </p:nvPicPr>
        <p:blipFill>
          <a:blip r:embed="rId2" cstate="print"/>
          <a:srcRect t="11151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95936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3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thepresentation.ru/img/thumbs/e1c7a2d7d1678bfd263c9f61c68881e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thepresentation.ru/img/thumbs/8133b30fd1444339a84f695470c6dd92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thepresentation.ru/img/thumbs/3fda5c9c66a844ac97bf7e9c890282c0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thepresentation.ru/img/thumbs/bc226bc3ca8f450140d53b56f30d18e7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s://thepresentation.ru/img/thumbs/062e7a74ced87609848df449cac0b226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thepresentation.ru/img/thumbs/3dbda816b37c05bc1915b76c9942896d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thepresentation.ru/img/thumbs/dc7b5fd4fd990eaa8c8161d9436c031c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thepresentation.ru/img/thumbs/3dc1ec77db78088afccedd860e0ba201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r>
              <a:rPr lang="uk-UA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РЕКОМЕНДОВАНА ЛІТЕРАТУРА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Ібатуллін</a:t>
            </a:r>
            <a:r>
              <a:rPr lang="uk-UA" b="1" dirty="0" smtClean="0"/>
              <a:t> І.І., </a:t>
            </a:r>
            <a:r>
              <a:rPr lang="uk-UA" b="1" dirty="0" err="1" smtClean="0"/>
              <a:t>Жукорський</a:t>
            </a:r>
            <a:r>
              <a:rPr lang="uk-UA" b="1" dirty="0" smtClean="0"/>
              <a:t> О.М. Довідник з повноцінної годівлі сільськогосподарських тварин. Аграрна наука, 2016. 336 с.</a:t>
            </a:r>
            <a:endParaRPr lang="ru-RU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Єгоров Б.В., </a:t>
            </a:r>
            <a:r>
              <a:rPr lang="uk-UA" b="1" dirty="0" err="1" smtClean="0"/>
              <a:t>Шаповаленко</a:t>
            </a:r>
            <a:r>
              <a:rPr lang="uk-UA" b="1" dirty="0" smtClean="0"/>
              <a:t> О.І. Технологія виробництва </a:t>
            </a:r>
            <a:r>
              <a:rPr lang="uk-UA" b="1" dirty="0" err="1" smtClean="0"/>
              <a:t>преміксів</a:t>
            </a:r>
            <a:r>
              <a:rPr lang="uk-UA" b="1" dirty="0" smtClean="0"/>
              <a:t>. Видавництво </a:t>
            </a:r>
            <a:r>
              <a:rPr lang="uk-UA" b="1" u="sng" dirty="0" smtClean="0">
                <a:hlinkClick r:id="rId2"/>
              </a:rPr>
              <a:t>ЦУЛ</a:t>
            </a:r>
            <a:r>
              <a:rPr lang="uk-UA" b="1" dirty="0" smtClean="0"/>
              <a:t>. 2017. 288 с. </a:t>
            </a:r>
            <a:endParaRPr lang="ru-RU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Разанова</a:t>
            </a:r>
            <a:r>
              <a:rPr lang="uk-UA" b="1" dirty="0" smtClean="0"/>
              <a:t> О.П., Чудак Р. А. Ефективність використання у тваринництві біологічно-активних добавок на основі </a:t>
            </a:r>
            <a:r>
              <a:rPr lang="uk-UA" b="1" dirty="0" err="1" smtClean="0"/>
              <a:t>підмору</a:t>
            </a:r>
            <a:r>
              <a:rPr lang="uk-UA" b="1" dirty="0" smtClean="0"/>
              <a:t> бджіл: Монографія. Вінниця. 2018. 137с.</a:t>
            </a:r>
            <a:endParaRPr lang="en-US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ru-RU" b="1" dirty="0" smtClean="0"/>
              <a:t>Чудак Р.А. </a:t>
            </a:r>
            <a:r>
              <a:rPr lang="ru-RU" b="1" dirty="0" err="1" smtClean="0"/>
              <a:t>Методичні</a:t>
            </a:r>
            <a:r>
              <a:rPr lang="ru-RU" b="1" dirty="0" smtClean="0"/>
              <a:t> </a:t>
            </a:r>
            <a:r>
              <a:rPr lang="ru-RU" b="1" dirty="0" err="1" smtClean="0"/>
              <a:t>вказівки</a:t>
            </a:r>
            <a:r>
              <a:rPr lang="ru-RU" b="1" dirty="0" smtClean="0"/>
              <a:t> для </a:t>
            </a:r>
            <a:r>
              <a:rPr lang="ru-RU" b="1" dirty="0" err="1" smtClean="0"/>
              <a:t>практичних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дисципліни</a:t>
            </a:r>
            <a:r>
              <a:rPr lang="ru-RU" b="1" dirty="0" smtClean="0"/>
              <a:t> </a:t>
            </a:r>
            <a:r>
              <a:rPr lang="uk-UA" b="1" dirty="0" smtClean="0"/>
              <a:t>«</a:t>
            </a:r>
            <a:r>
              <a:rPr lang="ru-RU" b="1" dirty="0" err="1" smtClean="0"/>
              <a:t>Інноваційні</a:t>
            </a:r>
            <a:r>
              <a:rPr lang="ru-RU" b="1" dirty="0" smtClean="0"/>
              <a:t>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у </a:t>
            </a:r>
            <a:r>
              <a:rPr lang="ru-RU" b="1" dirty="0" err="1" smtClean="0"/>
              <a:t>годівлі</a:t>
            </a:r>
            <a:r>
              <a:rPr lang="ru-RU" b="1" dirty="0" smtClean="0"/>
              <a:t> </a:t>
            </a:r>
            <a:r>
              <a:rPr lang="ru-RU" b="1" dirty="0" err="1" smtClean="0"/>
              <a:t>сільськогосподарських</a:t>
            </a:r>
            <a:r>
              <a:rPr lang="ru-RU" b="1" dirty="0" smtClean="0"/>
              <a:t> </a:t>
            </a:r>
            <a:r>
              <a:rPr lang="ru-RU" b="1" dirty="0" err="1" smtClean="0"/>
              <a:t>тварин</a:t>
            </a:r>
            <a:r>
              <a:rPr lang="uk-UA" b="1" dirty="0" smtClean="0"/>
              <a:t>» </a:t>
            </a:r>
            <a:r>
              <a:rPr lang="ru-RU" b="1" dirty="0" err="1" smtClean="0"/>
              <a:t>освітньо-науковий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– доктор </a:t>
            </a:r>
            <a:r>
              <a:rPr lang="ru-RU" b="1" dirty="0" err="1" smtClean="0"/>
              <a:t>філософії</a:t>
            </a:r>
            <a:r>
              <a:rPr lang="ru-RU" b="1" dirty="0" smtClean="0"/>
              <a:t>; </a:t>
            </a:r>
            <a:r>
              <a:rPr lang="ru-RU" b="1" dirty="0" err="1" smtClean="0"/>
              <a:t>спеціальність</a:t>
            </a:r>
            <a:r>
              <a:rPr lang="ru-RU" b="1" dirty="0" smtClean="0"/>
              <a:t> </a:t>
            </a:r>
            <a:r>
              <a:rPr lang="uk-UA" b="1" dirty="0" smtClean="0"/>
              <a:t>204 - </a:t>
            </a:r>
            <a:r>
              <a:rPr lang="ru-RU" b="1" dirty="0" err="1" smtClean="0"/>
              <a:t>технології</a:t>
            </a:r>
            <a:r>
              <a:rPr lang="ru-RU" b="1" dirty="0" smtClean="0"/>
              <a:t> </a:t>
            </a:r>
            <a:r>
              <a:rPr lang="ru-RU" b="1" dirty="0" err="1" smtClean="0"/>
              <a:t>ивиробництва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переробки</a:t>
            </a:r>
            <a:r>
              <a:rPr lang="ru-RU" b="1" dirty="0" smtClean="0"/>
              <a:t> </a:t>
            </a:r>
            <a:r>
              <a:rPr lang="ru-RU" b="1" dirty="0" err="1" smtClean="0"/>
              <a:t>продукції</a:t>
            </a:r>
            <a:r>
              <a:rPr lang="ru-RU" b="1" dirty="0" smtClean="0"/>
              <a:t> </a:t>
            </a:r>
            <a:r>
              <a:rPr lang="ru-RU" b="1" dirty="0" err="1" smtClean="0"/>
              <a:t>тваринництва</a:t>
            </a:r>
            <a:r>
              <a:rPr lang="ru-RU" b="1" dirty="0" smtClean="0"/>
              <a:t>. </a:t>
            </a:r>
            <a:r>
              <a:rPr lang="ru-RU" b="1" dirty="0" err="1" smtClean="0"/>
              <a:t>Вінниця</a:t>
            </a:r>
            <a:r>
              <a:rPr lang="ru-RU" b="1" dirty="0" smtClean="0"/>
              <a:t>: ВЦ ВНАУ, 2020. 64с. </a:t>
            </a:r>
            <a:endParaRPr lang="en-US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Чудак Р. А., Побережець Ю. М., Вознюк О. І. Вплив сухого екстракту ехінацеї блідої на склад печінки перепелів. Аграрна наука та харчові технології ВНАУ. Випуск 2 (101). 2018. С. 81 – 89.</a:t>
            </a:r>
            <a:endParaRPr lang="en-US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smtClean="0"/>
              <a:t> Чудак, Р.А., Побережець Ю.М., Вознюк О.І.  Ріст і розвиток бройлерів за уведення ферментного препарату. Аграрна наука та харчові технології. ВНАУ. Вип. 1 (100).  2018. С. - 21 – 27.</a:t>
            </a:r>
            <a:endParaRPr lang="en-US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en-US" b="1" dirty="0" err="1" smtClean="0"/>
              <a:t>Chudak</a:t>
            </a:r>
            <a:r>
              <a:rPr lang="en-US" b="1" dirty="0" smtClean="0"/>
              <a:t> R.</a:t>
            </a:r>
            <a:r>
              <a:rPr lang="uk-UA" b="1" dirty="0" smtClean="0"/>
              <a:t>А</a:t>
            </a:r>
            <a:r>
              <a:rPr lang="en-US" b="1" dirty="0" smtClean="0"/>
              <a:t>., </a:t>
            </a:r>
            <a:r>
              <a:rPr lang="en-US" b="1" dirty="0" err="1" smtClean="0"/>
              <a:t>Poberezhets</a:t>
            </a:r>
            <a:r>
              <a:rPr lang="en-US" b="1" dirty="0" smtClean="0"/>
              <a:t> Y.M., </a:t>
            </a:r>
            <a:r>
              <a:rPr lang="en-US" b="1" dirty="0" err="1" smtClean="0"/>
              <a:t>Vozniuk</a:t>
            </a:r>
            <a:r>
              <a:rPr lang="en-US" b="1" dirty="0" smtClean="0"/>
              <a:t> </a:t>
            </a:r>
            <a:r>
              <a:rPr lang="uk-UA" b="1" dirty="0" smtClean="0"/>
              <a:t>О</a:t>
            </a:r>
            <a:r>
              <a:rPr lang="en-US" b="1" dirty="0" smtClean="0"/>
              <a:t>.</a:t>
            </a:r>
            <a:r>
              <a:rPr lang="uk-UA" b="1" dirty="0" smtClean="0"/>
              <a:t>І</a:t>
            </a:r>
            <a:r>
              <a:rPr lang="en-US" b="1" dirty="0" smtClean="0"/>
              <a:t>., </a:t>
            </a:r>
            <a:r>
              <a:rPr lang="en-US" b="1" dirty="0" err="1" smtClean="0"/>
              <a:t>Dobronetska</a:t>
            </a:r>
            <a:r>
              <a:rPr lang="en-US" b="1" dirty="0" smtClean="0"/>
              <a:t> V.O. Echinacea </a:t>
            </a:r>
            <a:r>
              <a:rPr lang="en-US" b="1" dirty="0" err="1" smtClean="0"/>
              <a:t>pallida</a:t>
            </a:r>
            <a:r>
              <a:rPr lang="en-US" b="1" dirty="0" smtClean="0"/>
              <a:t> extract effect on </a:t>
            </a:r>
            <a:r>
              <a:rPr lang="en-US" b="1" dirty="0" err="1" smtClean="0"/>
              <a:t>quils</a:t>
            </a:r>
            <a:r>
              <a:rPr lang="en-US" b="1" dirty="0" smtClean="0"/>
              <a:t> meat quality. </a:t>
            </a:r>
            <a:r>
              <a:rPr lang="en-US" b="1" i="1" dirty="0" smtClean="0"/>
              <a:t>Ukrainian journal of ecology</a:t>
            </a:r>
            <a:r>
              <a:rPr lang="en-US" b="1" dirty="0" smtClean="0"/>
              <a:t>, </a:t>
            </a:r>
            <a:r>
              <a:rPr lang="en-US" b="1" dirty="0" err="1" smtClean="0"/>
              <a:t>Vol</a:t>
            </a:r>
            <a:r>
              <a:rPr lang="en-US" b="1" dirty="0" smtClean="0"/>
              <a:t> 9, No 2 (2019). </a:t>
            </a:r>
            <a:r>
              <a:rPr lang="uk-UA" b="1" dirty="0" smtClean="0"/>
              <a:t>С</a:t>
            </a:r>
            <a:r>
              <a:rPr lang="en-US" b="1" dirty="0" smtClean="0"/>
              <a:t>. 151-155. </a:t>
            </a:r>
            <a:endParaRPr lang="ru-RU" b="1" dirty="0" smtClean="0"/>
          </a:p>
          <a:p>
            <a:pPr lvl="0" indent="354013" algn="just">
              <a:buFont typeface="+mj-lt"/>
              <a:buAutoNum type="arabicPeriod"/>
            </a:pPr>
            <a:r>
              <a:rPr lang="uk-UA" b="1" dirty="0" err="1" smtClean="0"/>
              <a:t>Michael</a:t>
            </a:r>
            <a:r>
              <a:rPr lang="uk-UA" b="1" dirty="0" smtClean="0"/>
              <a:t> R </a:t>
            </a:r>
            <a:r>
              <a:rPr lang="uk-UA" b="1" dirty="0" err="1" smtClean="0"/>
              <a:t>Bedford</a:t>
            </a:r>
            <a:r>
              <a:rPr lang="uk-UA" b="1" dirty="0" smtClean="0"/>
              <a:t> (2016). </a:t>
            </a:r>
            <a:r>
              <a:rPr lang="en-US" b="1" dirty="0" smtClean="0"/>
              <a:t>Nutrition Experiments in Pigs and Poultry</a:t>
            </a:r>
            <a:r>
              <a:rPr lang="uk-UA" b="1" dirty="0" smtClean="0"/>
              <a:t>. </a:t>
            </a:r>
            <a:r>
              <a:rPr lang="uk-UA" b="1" u="sng" dirty="0" smtClean="0">
                <a:hlinkClick r:id="rId3"/>
              </a:rPr>
              <a:t>CABI </a:t>
            </a:r>
            <a:r>
              <a:rPr lang="uk-UA" b="1" u="sng" dirty="0" err="1" smtClean="0">
                <a:hlinkClick r:id="rId3"/>
              </a:rPr>
              <a:t>Publishing</a:t>
            </a:r>
            <a:r>
              <a:rPr lang="uk-UA" b="1" dirty="0" smtClean="0"/>
              <a:t>. 180 р. </a:t>
            </a:r>
            <a:endParaRPr lang="ru-RU" b="1" dirty="0" smtClean="0"/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420813" algn="l"/>
              </a:tabLst>
            </a:pPr>
            <a:endParaRPr lang="uk-U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548680"/>
          <a:ext cx="9144000" cy="4680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39952" y="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&amp;Ucy;&amp;tcy;&amp;kcy;&amp;acy; ( &amp;Mcy;&amp;ucy;&amp;lcy;&amp;acy;&amp;rcy;&amp;dcy;,&amp;CHcy;&amp;iecy;&amp;rcy;&amp;rcy;&amp;icy;-&amp;Vcy;&amp;iecy;&amp;lcy;&amp;lcy;&amp;icy;,&amp;Acy;&amp;gcy;&amp;icy;&amp;dcy;&amp;iecy;&amp;lcy;&amp;softcy;,&amp;Bcy;&amp;acy;&amp;shcy;&amp;kcy;&amp;icy;&amp;rcy;&amp;scy;&amp;kcy;&amp;acy;&amp;yacy;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642264"/>
            <a:ext cx="2987824" cy="22157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5792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cf.ppt-online.org/files/slide/g/gLqUXcWPbCIjGyaZs28hmd634NKDkwel7tVfMr/slide-11.jpg"/>
          <p:cNvPicPr>
            <a:picLocks noChangeAspect="1" noChangeArrowheads="1"/>
          </p:cNvPicPr>
          <p:nvPr/>
        </p:nvPicPr>
        <p:blipFill>
          <a:blip r:embed="rId2" cstate="print"/>
          <a:srcRect t="7851"/>
          <a:stretch>
            <a:fillRect/>
          </a:stretch>
        </p:blipFill>
        <p:spPr bwMode="auto">
          <a:xfrm>
            <a:off x="0" y="332656"/>
            <a:ext cx="9036769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cf.ppt-online.org/files/slide/g/gLqUXcWPbCIjGyaZs28hmd634NKDkwel7tVfMr/slide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056" y="0"/>
            <a:ext cx="9286056" cy="6955474"/>
          </a:xfrm>
          <a:prstGeom prst="rect">
            <a:avLst/>
          </a:prstGeom>
          <a:noFill/>
        </p:spPr>
      </p:pic>
      <p:sp>
        <p:nvSpPr>
          <p:cNvPr id="60420" name="AutoShape 4" descr="&amp;Gcy;&amp;ocy;&amp;dcy;&amp;iukcy;&amp;vcy;&amp;lcy;&amp;yacy; &amp;tcy;&amp;acy; &amp;dcy;&amp;ocy;&amp;gcy;&amp;lcy;&amp;yacy;&amp;dcy; &amp;mcy;&amp;ucy;&amp;scy;&amp;kcy;&amp;ucy;&amp;scy;&amp;ncy;&amp;icy;&amp;khcy; &amp;kcy;&amp;acy;&amp;chcy;&amp;ocy;&amp;kcy; | &amp;Gcy;&amp;ocy;&amp;scy;&amp;pcy;&amp;ocy;&amp;dcy;&amp;acy;&amp;rcy;&amp;scy;&amp;tcy;&amp;vcy;&amp;o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0422" name="Picture 6" descr="&amp;Ocy;&amp;pcy;&amp;icy;&amp;scy;&amp;acy;&amp;ncy;&amp;icy;&amp;iecy; &amp;ucy;&amp;tcy;&amp;ocy;&amp;kcy; &amp;pcy;&amp;ocy;&amp;rcy;&amp;ocy;&amp;dcy;&amp;ycy; &amp;Mcy;&amp;ucy;&amp;lcy;&amp;acy;&amp;rcy;&amp;dcy; &amp;icy; &amp;vcy;&amp;ocy;&amp;zcy;&amp;mcy;&amp;ocy;&amp;zhcy;&amp;ncy;&amp;ocy;&amp;scy;&amp;tcy;&amp;iecy;&amp;jcy; &amp;icy;&amp;khcy; &amp;vcy;&amp;ycy;&amp;vcy;&amp;iecy;&amp;dcy;&amp;iecy;&amp;ncy;&amp;icy;&amp;yacy; &amp;vcy; &amp;dcy;&amp;ocy;&amp;mcy;&amp;acy;&amp;shcy;&amp;ncy;&amp;icy;&amp;khcy; &amp;ucy;&amp;scy;&amp;lcy;&amp;ocy;&amp;vcy;&amp;icy;&amp;yacy;&amp;kh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3772" y="4077072"/>
            <a:ext cx="2790227" cy="2780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332656"/>
          <a:ext cx="85689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03872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cf.ppt-online.org/files/slide/g/gLqUXcWPbCIjGyaZs28hmd634NKDkwel7tVfMr/slid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209" cy="6829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cf.ppt-online.org/files/slide/g/gLqUXcWPbCIjGyaZs28hmd634NKDkwel7tVfMr/slide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8" y="0"/>
            <a:ext cx="9070032" cy="679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cf.ppt-online.org/files/slide/g/gLqUXcWPbCIjGyaZs28hmd634NKDkwel7tVfMr/slide-36.jpg"/>
          <p:cNvPicPr>
            <a:picLocks noChangeAspect="1" noChangeArrowheads="1"/>
          </p:cNvPicPr>
          <p:nvPr/>
        </p:nvPicPr>
        <p:blipFill>
          <a:blip r:embed="rId2" cstate="print"/>
          <a:srcRect t="7042"/>
          <a:stretch>
            <a:fillRect/>
          </a:stretch>
        </p:blipFill>
        <p:spPr bwMode="auto">
          <a:xfrm>
            <a:off x="0" y="332656"/>
            <a:ext cx="9036769" cy="629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cf.ppt-online.org/files/slide/g/gLqUXcWPbCIjGyaZs28hmd634NKDkwel7tVfMr/slide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9229041" cy="6912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cf.ppt-online.org/files/slide/g/gLqUXcWPbCIjGyaZs28hmd634NKDkwel7tVfMr/slide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769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01"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804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851"/>
          <a:stretch>
            <a:fillRect/>
          </a:stretch>
        </p:blipFill>
        <p:spPr bwMode="auto">
          <a:xfrm>
            <a:off x="0" y="548680"/>
            <a:ext cx="9144000" cy="648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431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2132856"/>
            <a:ext cx="4186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ДЯКУЮ ЗА УВАГУ!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8578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585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533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629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6239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661</Words>
  <Application>Microsoft Office PowerPoint</Application>
  <PresentationFormat>Экран (4:3)</PresentationFormat>
  <Paragraphs>32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Лекція 14 Годівля курчат бройлерів та інших видів птиці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 Годівля курчат бройлерів та інших видів птиці</dc:title>
  <dc:creator>Sam</dc:creator>
  <cp:lastModifiedBy>Ulia</cp:lastModifiedBy>
  <cp:revision>10</cp:revision>
  <dcterms:created xsi:type="dcterms:W3CDTF">2021-04-26T05:33:33Z</dcterms:created>
  <dcterms:modified xsi:type="dcterms:W3CDTF">2021-05-28T14:25:04Z</dcterms:modified>
</cp:coreProperties>
</file>