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57" r:id="rId5"/>
    <p:sldId id="291" r:id="rId6"/>
    <p:sldId id="292" r:id="rId7"/>
    <p:sldId id="280" r:id="rId8"/>
    <p:sldId id="276" r:id="rId9"/>
    <p:sldId id="290" r:id="rId10"/>
    <p:sldId id="258" r:id="rId11"/>
    <p:sldId id="282" r:id="rId12"/>
    <p:sldId id="288" r:id="rId13"/>
    <p:sldId id="284" r:id="rId14"/>
    <p:sldId id="293" r:id="rId15"/>
    <p:sldId id="285" r:id="rId16"/>
    <p:sldId id="295" r:id="rId17"/>
    <p:sldId id="294" r:id="rId18"/>
    <p:sldId id="286" r:id="rId19"/>
    <p:sldId id="296" r:id="rId20"/>
    <p:sldId id="287" r:id="rId21"/>
    <p:sldId id="300" r:id="rId22"/>
    <p:sldId id="299" r:id="rId23"/>
    <p:sldId id="289" r:id="rId24"/>
    <p:sldId id="298" r:id="rId25"/>
    <p:sldId id="29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984D5-D1A3-4E2F-8230-F4E5F0CDFF9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D5438A-697B-4037-A367-392759F9FEA3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Для </a:t>
          </a:r>
          <a:r>
            <a:rPr lang="ru-RU" b="1" dirty="0" err="1" smtClean="0">
              <a:solidFill>
                <a:srgbClr val="C00000"/>
              </a:solidFill>
            </a:rPr>
            <a:t>вирішення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організаційних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питань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пов'язаних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із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використанням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великої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кількості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кормових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засобів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їх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розподіляють</a:t>
          </a:r>
          <a:r>
            <a:rPr lang="ru-RU" b="1" dirty="0" smtClean="0">
              <a:solidFill>
                <a:srgbClr val="C00000"/>
              </a:solidFill>
            </a:rPr>
            <a:t> (</a:t>
          </a:r>
          <a:r>
            <a:rPr lang="ru-RU" b="1" dirty="0" err="1" smtClean="0">
              <a:solidFill>
                <a:srgbClr val="C00000"/>
              </a:solidFill>
            </a:rPr>
            <a:t>класифікують</a:t>
          </a:r>
          <a:r>
            <a:rPr lang="ru-RU" b="1" dirty="0" smtClean="0">
              <a:solidFill>
                <a:srgbClr val="C00000"/>
              </a:solidFill>
            </a:rPr>
            <a:t>) за </a:t>
          </a:r>
          <a:r>
            <a:rPr lang="ru-RU" b="1" dirty="0" err="1" smtClean="0">
              <a:solidFill>
                <a:srgbClr val="C00000"/>
              </a:solidFill>
            </a:rPr>
            <a:t>походженням</a:t>
          </a:r>
          <a:r>
            <a:rPr lang="ru-RU" b="1" dirty="0" smtClean="0">
              <a:solidFill>
                <a:srgbClr val="C00000"/>
              </a:solidFill>
            </a:rPr>
            <a:t>:</a:t>
          </a:r>
          <a:endParaRPr lang="ru-RU" b="1" dirty="0">
            <a:solidFill>
              <a:srgbClr val="C00000"/>
            </a:solidFill>
          </a:endParaRPr>
        </a:p>
      </dgm:t>
    </dgm:pt>
    <dgm:pt modelId="{AD211580-D4B0-4B02-93D1-9BFC3CA06099}" type="parTrans" cxnId="{5B8E22F2-9EB8-474A-9A6B-6B9F1CCBD096}">
      <dgm:prSet/>
      <dgm:spPr/>
      <dgm:t>
        <a:bodyPr/>
        <a:lstStyle/>
        <a:p>
          <a:endParaRPr lang="ru-RU" b="1"/>
        </a:p>
      </dgm:t>
    </dgm:pt>
    <dgm:pt modelId="{605FDD6E-E5FC-41B7-BD02-BD3D793B5E1B}" type="sibTrans" cxnId="{5B8E22F2-9EB8-474A-9A6B-6B9F1CCBD096}">
      <dgm:prSet/>
      <dgm:spPr/>
      <dgm:t>
        <a:bodyPr/>
        <a:lstStyle/>
        <a:p>
          <a:endParaRPr lang="ru-RU" b="1"/>
        </a:p>
      </dgm:t>
    </dgm:pt>
    <dgm:pt modelId="{4E453209-1DE3-4A7F-9C6C-9D7D0F4457DC}">
      <dgm:prSet/>
      <dgm:spPr/>
      <dgm:t>
        <a:bodyPr/>
        <a:lstStyle/>
        <a:p>
          <a:pPr rtl="0"/>
          <a:r>
            <a:rPr lang="ru-RU" b="1" dirty="0" smtClean="0"/>
            <a:t>1) корми </a:t>
          </a:r>
          <a:r>
            <a:rPr lang="ru-RU" b="1" dirty="0" err="1" smtClean="0"/>
            <a:t>рослинного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;</a:t>
          </a:r>
          <a:endParaRPr lang="ru-RU" b="1" dirty="0"/>
        </a:p>
      </dgm:t>
    </dgm:pt>
    <dgm:pt modelId="{81586B6C-BED0-4766-946F-4EE347DA5C5C}" type="parTrans" cxnId="{8DC3B579-0189-4937-98C7-26C3AAC5D848}">
      <dgm:prSet/>
      <dgm:spPr/>
      <dgm:t>
        <a:bodyPr/>
        <a:lstStyle/>
        <a:p>
          <a:endParaRPr lang="ru-RU" b="1"/>
        </a:p>
      </dgm:t>
    </dgm:pt>
    <dgm:pt modelId="{2F67DA04-8DED-4690-AF78-AF408B5829C0}" type="sibTrans" cxnId="{8DC3B579-0189-4937-98C7-26C3AAC5D848}">
      <dgm:prSet/>
      <dgm:spPr/>
      <dgm:t>
        <a:bodyPr/>
        <a:lstStyle/>
        <a:p>
          <a:endParaRPr lang="ru-RU" b="1"/>
        </a:p>
      </dgm:t>
    </dgm:pt>
    <dgm:pt modelId="{B00149F1-9232-4689-A4CD-E0600B2D8260}">
      <dgm:prSet/>
      <dgm:spPr/>
      <dgm:t>
        <a:bodyPr/>
        <a:lstStyle/>
        <a:p>
          <a:pPr rtl="0"/>
          <a:r>
            <a:rPr lang="ru-RU" b="1" dirty="0" smtClean="0"/>
            <a:t>2) корми </a:t>
          </a:r>
          <a:r>
            <a:rPr lang="ru-RU" b="1" dirty="0" err="1" smtClean="0"/>
            <a:t>тваринного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;</a:t>
          </a:r>
          <a:endParaRPr lang="ru-RU" b="1" dirty="0"/>
        </a:p>
      </dgm:t>
    </dgm:pt>
    <dgm:pt modelId="{5F4F1EF0-D30F-4C65-9EA1-447B7E22544C}" type="parTrans" cxnId="{90382510-D9B1-49FE-B268-5E4D9547A0D3}">
      <dgm:prSet/>
      <dgm:spPr/>
      <dgm:t>
        <a:bodyPr/>
        <a:lstStyle/>
        <a:p>
          <a:endParaRPr lang="ru-RU" b="1"/>
        </a:p>
      </dgm:t>
    </dgm:pt>
    <dgm:pt modelId="{F299603C-DB22-4DCA-B79E-6179E7FC4686}" type="sibTrans" cxnId="{90382510-D9B1-49FE-B268-5E4D9547A0D3}">
      <dgm:prSet/>
      <dgm:spPr/>
      <dgm:t>
        <a:bodyPr/>
        <a:lstStyle/>
        <a:p>
          <a:endParaRPr lang="ru-RU" b="1"/>
        </a:p>
      </dgm:t>
    </dgm:pt>
    <dgm:pt modelId="{7E905D7B-B0DF-4C8B-A43B-DA650E569391}">
      <dgm:prSet/>
      <dgm:spPr/>
      <dgm:t>
        <a:bodyPr/>
        <a:lstStyle/>
        <a:p>
          <a:pPr rtl="0"/>
          <a:r>
            <a:rPr lang="ru-RU" b="1" dirty="0" smtClean="0"/>
            <a:t>3) </a:t>
          </a:r>
          <a:r>
            <a:rPr lang="ru-RU" b="1" dirty="0" err="1" smtClean="0"/>
            <a:t>балансуючі</a:t>
          </a:r>
          <a:r>
            <a:rPr lang="ru-RU" b="1" dirty="0" smtClean="0"/>
            <a:t> та </a:t>
          </a:r>
          <a:r>
            <a:rPr lang="ru-RU" b="1" dirty="0" err="1" smtClean="0"/>
            <a:t>стимулюючі</a:t>
          </a:r>
          <a:r>
            <a:rPr lang="ru-RU" b="1" dirty="0" smtClean="0"/>
            <a:t> </a:t>
          </a:r>
          <a:r>
            <a:rPr lang="ru-RU" b="1" dirty="0" err="1" smtClean="0"/>
            <a:t>кормові</a:t>
          </a:r>
          <a:r>
            <a:rPr lang="ru-RU" b="1" dirty="0" smtClean="0"/>
            <a:t> добавки;</a:t>
          </a:r>
          <a:endParaRPr lang="ru-RU" b="1" dirty="0"/>
        </a:p>
      </dgm:t>
    </dgm:pt>
    <dgm:pt modelId="{9B1AA780-9C04-4E4A-8CFF-4D3222CBCB5C}" type="parTrans" cxnId="{CA589FAA-F50E-4C42-BAB1-59D26C2F03A1}">
      <dgm:prSet/>
      <dgm:spPr/>
      <dgm:t>
        <a:bodyPr/>
        <a:lstStyle/>
        <a:p>
          <a:endParaRPr lang="ru-RU" b="1"/>
        </a:p>
      </dgm:t>
    </dgm:pt>
    <dgm:pt modelId="{06C6B557-E637-4D0D-84FF-7A7FC9517DC8}" type="sibTrans" cxnId="{CA589FAA-F50E-4C42-BAB1-59D26C2F03A1}">
      <dgm:prSet/>
      <dgm:spPr/>
      <dgm:t>
        <a:bodyPr/>
        <a:lstStyle/>
        <a:p>
          <a:endParaRPr lang="ru-RU" b="1"/>
        </a:p>
      </dgm:t>
    </dgm:pt>
    <dgm:pt modelId="{9BDBA94F-37CE-471E-B684-74A5F0D6F896}">
      <dgm:prSet/>
      <dgm:spPr/>
      <dgm:t>
        <a:bodyPr/>
        <a:lstStyle/>
        <a:p>
          <a:pPr rtl="0"/>
          <a:r>
            <a:rPr lang="ru-RU" b="1" dirty="0" smtClean="0"/>
            <a:t>4) </a:t>
          </a:r>
          <a:r>
            <a:rPr lang="ru-RU" b="1" dirty="0" err="1" smtClean="0"/>
            <a:t>комбіновані</a:t>
          </a:r>
          <a:r>
            <a:rPr lang="ru-RU" b="1" dirty="0" smtClean="0"/>
            <a:t> корми.</a:t>
          </a:r>
          <a:endParaRPr lang="ru-RU" b="1" dirty="0"/>
        </a:p>
      </dgm:t>
    </dgm:pt>
    <dgm:pt modelId="{1A5BFEF2-76EC-4871-85D1-7FA0D3A28BFA}" type="parTrans" cxnId="{1F5053F2-70F9-4BF4-ACD6-B285832233DE}">
      <dgm:prSet/>
      <dgm:spPr/>
      <dgm:t>
        <a:bodyPr/>
        <a:lstStyle/>
        <a:p>
          <a:endParaRPr lang="ru-RU" b="1"/>
        </a:p>
      </dgm:t>
    </dgm:pt>
    <dgm:pt modelId="{A9C3639F-2BE1-4E66-8A27-0D0654BB6B08}" type="sibTrans" cxnId="{1F5053F2-70F9-4BF4-ACD6-B285832233DE}">
      <dgm:prSet/>
      <dgm:spPr/>
      <dgm:t>
        <a:bodyPr/>
        <a:lstStyle/>
        <a:p>
          <a:endParaRPr lang="ru-RU" b="1"/>
        </a:p>
      </dgm:t>
    </dgm:pt>
    <dgm:pt modelId="{138BF988-1139-489F-B457-E501EA326D45}" type="pres">
      <dgm:prSet presAssocID="{BAE984D5-D1A3-4E2F-8230-F4E5F0CDFF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67770-4F95-4C51-BAA6-38D9DEB7D51D}" type="pres">
      <dgm:prSet presAssocID="{58D5438A-697B-4037-A367-392759F9FEA3}" presName="circle1" presStyleLbl="node1" presStyleIdx="0" presStyleCnt="5"/>
      <dgm:spPr/>
    </dgm:pt>
    <dgm:pt modelId="{2FB5B188-894C-4926-ADC9-1B93055F8622}" type="pres">
      <dgm:prSet presAssocID="{58D5438A-697B-4037-A367-392759F9FEA3}" presName="space" presStyleCnt="0"/>
      <dgm:spPr/>
    </dgm:pt>
    <dgm:pt modelId="{87234BDB-7F49-4C54-8397-C93D47E06213}" type="pres">
      <dgm:prSet presAssocID="{58D5438A-697B-4037-A367-392759F9FEA3}" presName="rect1" presStyleLbl="alignAcc1" presStyleIdx="0" presStyleCnt="5"/>
      <dgm:spPr/>
      <dgm:t>
        <a:bodyPr/>
        <a:lstStyle/>
        <a:p>
          <a:endParaRPr lang="ru-RU"/>
        </a:p>
      </dgm:t>
    </dgm:pt>
    <dgm:pt modelId="{9B988323-3E20-41D8-BE13-D2473E9D8643}" type="pres">
      <dgm:prSet presAssocID="{4E453209-1DE3-4A7F-9C6C-9D7D0F4457DC}" presName="vertSpace2" presStyleLbl="node1" presStyleIdx="0" presStyleCnt="5"/>
      <dgm:spPr/>
    </dgm:pt>
    <dgm:pt modelId="{C3140A40-2351-4FF9-BE04-D28FAF458786}" type="pres">
      <dgm:prSet presAssocID="{4E453209-1DE3-4A7F-9C6C-9D7D0F4457DC}" presName="circle2" presStyleLbl="node1" presStyleIdx="1" presStyleCnt="5"/>
      <dgm:spPr/>
    </dgm:pt>
    <dgm:pt modelId="{26635D69-43E8-42AA-9471-53F299463DB3}" type="pres">
      <dgm:prSet presAssocID="{4E453209-1DE3-4A7F-9C6C-9D7D0F4457DC}" presName="rect2" presStyleLbl="alignAcc1" presStyleIdx="1" presStyleCnt="5"/>
      <dgm:spPr/>
      <dgm:t>
        <a:bodyPr/>
        <a:lstStyle/>
        <a:p>
          <a:endParaRPr lang="ru-RU"/>
        </a:p>
      </dgm:t>
    </dgm:pt>
    <dgm:pt modelId="{547FC15F-E5CE-4C05-85B0-78D0D01E9506}" type="pres">
      <dgm:prSet presAssocID="{B00149F1-9232-4689-A4CD-E0600B2D8260}" presName="vertSpace3" presStyleLbl="node1" presStyleIdx="1" presStyleCnt="5"/>
      <dgm:spPr/>
    </dgm:pt>
    <dgm:pt modelId="{1E4C9165-3C52-436E-8BAC-743B2FCF7337}" type="pres">
      <dgm:prSet presAssocID="{B00149F1-9232-4689-A4CD-E0600B2D8260}" presName="circle3" presStyleLbl="node1" presStyleIdx="2" presStyleCnt="5"/>
      <dgm:spPr/>
    </dgm:pt>
    <dgm:pt modelId="{C119E92E-B17D-45F9-AD33-E6224D0DF165}" type="pres">
      <dgm:prSet presAssocID="{B00149F1-9232-4689-A4CD-E0600B2D8260}" presName="rect3" presStyleLbl="alignAcc1" presStyleIdx="2" presStyleCnt="5"/>
      <dgm:spPr/>
      <dgm:t>
        <a:bodyPr/>
        <a:lstStyle/>
        <a:p>
          <a:endParaRPr lang="ru-RU"/>
        </a:p>
      </dgm:t>
    </dgm:pt>
    <dgm:pt modelId="{F5D758A2-CC00-4378-8594-AE7F66178BB5}" type="pres">
      <dgm:prSet presAssocID="{7E905D7B-B0DF-4C8B-A43B-DA650E569391}" presName="vertSpace4" presStyleLbl="node1" presStyleIdx="2" presStyleCnt="5"/>
      <dgm:spPr/>
    </dgm:pt>
    <dgm:pt modelId="{B05BF206-78FE-4D2D-B8CF-C1B5A5B561FE}" type="pres">
      <dgm:prSet presAssocID="{7E905D7B-B0DF-4C8B-A43B-DA650E569391}" presName="circle4" presStyleLbl="node1" presStyleIdx="3" presStyleCnt="5"/>
      <dgm:spPr/>
    </dgm:pt>
    <dgm:pt modelId="{50C1AEAB-2422-4A45-8333-FA548ED39415}" type="pres">
      <dgm:prSet presAssocID="{7E905D7B-B0DF-4C8B-A43B-DA650E569391}" presName="rect4" presStyleLbl="alignAcc1" presStyleIdx="3" presStyleCnt="5"/>
      <dgm:spPr/>
      <dgm:t>
        <a:bodyPr/>
        <a:lstStyle/>
        <a:p>
          <a:endParaRPr lang="ru-RU"/>
        </a:p>
      </dgm:t>
    </dgm:pt>
    <dgm:pt modelId="{6773ADA0-50E0-4709-8237-09CDCC3C9612}" type="pres">
      <dgm:prSet presAssocID="{9BDBA94F-37CE-471E-B684-74A5F0D6F896}" presName="vertSpace5" presStyleLbl="node1" presStyleIdx="3" presStyleCnt="5"/>
      <dgm:spPr/>
    </dgm:pt>
    <dgm:pt modelId="{E1337F73-175D-4999-B3A4-541E27028679}" type="pres">
      <dgm:prSet presAssocID="{9BDBA94F-37CE-471E-B684-74A5F0D6F896}" presName="circle5" presStyleLbl="node1" presStyleIdx="4" presStyleCnt="5"/>
      <dgm:spPr/>
    </dgm:pt>
    <dgm:pt modelId="{B8541750-C88C-4238-9487-97C6BEECF0CC}" type="pres">
      <dgm:prSet presAssocID="{9BDBA94F-37CE-471E-B684-74A5F0D6F896}" presName="rect5" presStyleLbl="alignAcc1" presStyleIdx="4" presStyleCnt="5"/>
      <dgm:spPr/>
      <dgm:t>
        <a:bodyPr/>
        <a:lstStyle/>
        <a:p>
          <a:endParaRPr lang="ru-RU"/>
        </a:p>
      </dgm:t>
    </dgm:pt>
    <dgm:pt modelId="{8800982F-D186-4DD9-9C08-555B02DDE2DF}" type="pres">
      <dgm:prSet presAssocID="{58D5438A-697B-4037-A367-392759F9FEA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80EF6-1357-498E-9308-97A94B1D7829}" type="pres">
      <dgm:prSet presAssocID="{4E453209-1DE3-4A7F-9C6C-9D7D0F4457DC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BC83A-6D29-4DB8-BCC8-719B3A555627}" type="pres">
      <dgm:prSet presAssocID="{B00149F1-9232-4689-A4CD-E0600B2D826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5D6A-ADCC-4B4F-94A6-409A48C6F217}" type="pres">
      <dgm:prSet presAssocID="{7E905D7B-B0DF-4C8B-A43B-DA650E56939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D8A6-35FD-4B13-B456-6567C40F5603}" type="pres">
      <dgm:prSet presAssocID="{9BDBA94F-37CE-471E-B684-74A5F0D6F89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D361B-1DC6-445F-A8E4-9D45E151810B}" type="presOf" srcId="{7E905D7B-B0DF-4C8B-A43B-DA650E569391}" destId="{6B2F5D6A-ADCC-4B4F-94A6-409A48C6F217}" srcOrd="1" destOrd="0" presId="urn:microsoft.com/office/officeart/2005/8/layout/target3"/>
    <dgm:cxn modelId="{5B8E22F2-9EB8-474A-9A6B-6B9F1CCBD096}" srcId="{BAE984D5-D1A3-4E2F-8230-F4E5F0CDFF99}" destId="{58D5438A-697B-4037-A367-392759F9FEA3}" srcOrd="0" destOrd="0" parTransId="{AD211580-D4B0-4B02-93D1-9BFC3CA06099}" sibTransId="{605FDD6E-E5FC-41B7-BD02-BD3D793B5E1B}"/>
    <dgm:cxn modelId="{751FBA14-1DE3-4CD5-AF12-3CCDFE8613FD}" type="presOf" srcId="{B00149F1-9232-4689-A4CD-E0600B2D8260}" destId="{C119E92E-B17D-45F9-AD33-E6224D0DF165}" srcOrd="0" destOrd="0" presId="urn:microsoft.com/office/officeart/2005/8/layout/target3"/>
    <dgm:cxn modelId="{7F9049E5-06BA-4A9D-98E7-4DDDCE3E5A43}" type="presOf" srcId="{9BDBA94F-37CE-471E-B684-74A5F0D6F896}" destId="{6012D8A6-35FD-4B13-B456-6567C40F5603}" srcOrd="1" destOrd="0" presId="urn:microsoft.com/office/officeart/2005/8/layout/target3"/>
    <dgm:cxn modelId="{90382510-D9B1-49FE-B268-5E4D9547A0D3}" srcId="{BAE984D5-D1A3-4E2F-8230-F4E5F0CDFF99}" destId="{B00149F1-9232-4689-A4CD-E0600B2D8260}" srcOrd="2" destOrd="0" parTransId="{5F4F1EF0-D30F-4C65-9EA1-447B7E22544C}" sibTransId="{F299603C-DB22-4DCA-B79E-6179E7FC4686}"/>
    <dgm:cxn modelId="{FA4EE56A-EC8A-4782-B85E-4512EFD92C16}" type="presOf" srcId="{58D5438A-697B-4037-A367-392759F9FEA3}" destId="{87234BDB-7F49-4C54-8397-C93D47E06213}" srcOrd="0" destOrd="0" presId="urn:microsoft.com/office/officeart/2005/8/layout/target3"/>
    <dgm:cxn modelId="{1F5053F2-70F9-4BF4-ACD6-B285832233DE}" srcId="{BAE984D5-D1A3-4E2F-8230-F4E5F0CDFF99}" destId="{9BDBA94F-37CE-471E-B684-74A5F0D6F896}" srcOrd="4" destOrd="0" parTransId="{1A5BFEF2-76EC-4871-85D1-7FA0D3A28BFA}" sibTransId="{A9C3639F-2BE1-4E66-8A27-0D0654BB6B08}"/>
    <dgm:cxn modelId="{C42F830D-C49D-45C5-8B81-6BC72754119C}" type="presOf" srcId="{4E453209-1DE3-4A7F-9C6C-9D7D0F4457DC}" destId="{26635D69-43E8-42AA-9471-53F299463DB3}" srcOrd="0" destOrd="0" presId="urn:microsoft.com/office/officeart/2005/8/layout/target3"/>
    <dgm:cxn modelId="{CA589FAA-F50E-4C42-BAB1-59D26C2F03A1}" srcId="{BAE984D5-D1A3-4E2F-8230-F4E5F0CDFF99}" destId="{7E905D7B-B0DF-4C8B-A43B-DA650E569391}" srcOrd="3" destOrd="0" parTransId="{9B1AA780-9C04-4E4A-8CFF-4D3222CBCB5C}" sibTransId="{06C6B557-E637-4D0D-84FF-7A7FC9517DC8}"/>
    <dgm:cxn modelId="{2FA54A42-7CDD-4002-A1CA-835A225D56FB}" type="presOf" srcId="{BAE984D5-D1A3-4E2F-8230-F4E5F0CDFF99}" destId="{138BF988-1139-489F-B457-E501EA326D45}" srcOrd="0" destOrd="0" presId="urn:microsoft.com/office/officeart/2005/8/layout/target3"/>
    <dgm:cxn modelId="{F65DD267-3BDF-4CBC-8E34-F3EA28EA67C1}" type="presOf" srcId="{7E905D7B-B0DF-4C8B-A43B-DA650E569391}" destId="{50C1AEAB-2422-4A45-8333-FA548ED39415}" srcOrd="0" destOrd="0" presId="urn:microsoft.com/office/officeart/2005/8/layout/target3"/>
    <dgm:cxn modelId="{A630540C-9979-4316-83CA-D50345E9EF2B}" type="presOf" srcId="{9BDBA94F-37CE-471E-B684-74A5F0D6F896}" destId="{B8541750-C88C-4238-9487-97C6BEECF0CC}" srcOrd="0" destOrd="0" presId="urn:microsoft.com/office/officeart/2005/8/layout/target3"/>
    <dgm:cxn modelId="{021B3F47-EAD7-4FEC-8CF5-F8BCD123F2F7}" type="presOf" srcId="{B00149F1-9232-4689-A4CD-E0600B2D8260}" destId="{4DBBC83A-6D29-4DB8-BCC8-719B3A555627}" srcOrd="1" destOrd="0" presId="urn:microsoft.com/office/officeart/2005/8/layout/target3"/>
    <dgm:cxn modelId="{8DC3B579-0189-4937-98C7-26C3AAC5D848}" srcId="{BAE984D5-D1A3-4E2F-8230-F4E5F0CDFF99}" destId="{4E453209-1DE3-4A7F-9C6C-9D7D0F4457DC}" srcOrd="1" destOrd="0" parTransId="{81586B6C-BED0-4766-946F-4EE347DA5C5C}" sibTransId="{2F67DA04-8DED-4690-AF78-AF408B5829C0}"/>
    <dgm:cxn modelId="{82FC5CCB-E4AE-43DC-9416-0FF62CBF3130}" type="presOf" srcId="{58D5438A-697B-4037-A367-392759F9FEA3}" destId="{8800982F-D186-4DD9-9C08-555B02DDE2DF}" srcOrd="1" destOrd="0" presId="urn:microsoft.com/office/officeart/2005/8/layout/target3"/>
    <dgm:cxn modelId="{8F68AA75-259A-413B-B170-001AB9A03F25}" type="presOf" srcId="{4E453209-1DE3-4A7F-9C6C-9D7D0F4457DC}" destId="{24F80EF6-1357-498E-9308-97A94B1D7829}" srcOrd="1" destOrd="0" presId="urn:microsoft.com/office/officeart/2005/8/layout/target3"/>
    <dgm:cxn modelId="{5FB16CAE-896C-4DE7-9425-FF396F63F588}" type="presParOf" srcId="{138BF988-1139-489F-B457-E501EA326D45}" destId="{FD067770-4F95-4C51-BAA6-38D9DEB7D51D}" srcOrd="0" destOrd="0" presId="urn:microsoft.com/office/officeart/2005/8/layout/target3"/>
    <dgm:cxn modelId="{CF48C25E-8859-4545-9C88-D0E679972728}" type="presParOf" srcId="{138BF988-1139-489F-B457-E501EA326D45}" destId="{2FB5B188-894C-4926-ADC9-1B93055F8622}" srcOrd="1" destOrd="0" presId="urn:microsoft.com/office/officeart/2005/8/layout/target3"/>
    <dgm:cxn modelId="{6C37C458-0038-48E4-96B3-8C01E02608A5}" type="presParOf" srcId="{138BF988-1139-489F-B457-E501EA326D45}" destId="{87234BDB-7F49-4C54-8397-C93D47E06213}" srcOrd="2" destOrd="0" presId="urn:microsoft.com/office/officeart/2005/8/layout/target3"/>
    <dgm:cxn modelId="{47664FBC-F04D-430E-A2ED-5B1C6D875199}" type="presParOf" srcId="{138BF988-1139-489F-B457-E501EA326D45}" destId="{9B988323-3E20-41D8-BE13-D2473E9D8643}" srcOrd="3" destOrd="0" presId="urn:microsoft.com/office/officeart/2005/8/layout/target3"/>
    <dgm:cxn modelId="{9C4FA7CF-9645-4E0F-B012-6AF4630E1EBA}" type="presParOf" srcId="{138BF988-1139-489F-B457-E501EA326D45}" destId="{C3140A40-2351-4FF9-BE04-D28FAF458786}" srcOrd="4" destOrd="0" presId="urn:microsoft.com/office/officeart/2005/8/layout/target3"/>
    <dgm:cxn modelId="{7FD73164-2E71-4046-AAC3-EDEE041A5F22}" type="presParOf" srcId="{138BF988-1139-489F-B457-E501EA326D45}" destId="{26635D69-43E8-42AA-9471-53F299463DB3}" srcOrd="5" destOrd="0" presId="urn:microsoft.com/office/officeart/2005/8/layout/target3"/>
    <dgm:cxn modelId="{464FEF00-0B7D-44A1-802C-AC32EDCCC417}" type="presParOf" srcId="{138BF988-1139-489F-B457-E501EA326D45}" destId="{547FC15F-E5CE-4C05-85B0-78D0D01E9506}" srcOrd="6" destOrd="0" presId="urn:microsoft.com/office/officeart/2005/8/layout/target3"/>
    <dgm:cxn modelId="{69F553BE-736D-4D33-9000-111DF3325B6A}" type="presParOf" srcId="{138BF988-1139-489F-B457-E501EA326D45}" destId="{1E4C9165-3C52-436E-8BAC-743B2FCF7337}" srcOrd="7" destOrd="0" presId="urn:microsoft.com/office/officeart/2005/8/layout/target3"/>
    <dgm:cxn modelId="{57902A41-C142-43EC-A1DC-8207DC1958C4}" type="presParOf" srcId="{138BF988-1139-489F-B457-E501EA326D45}" destId="{C119E92E-B17D-45F9-AD33-E6224D0DF165}" srcOrd="8" destOrd="0" presId="urn:microsoft.com/office/officeart/2005/8/layout/target3"/>
    <dgm:cxn modelId="{4F057BDE-0F99-4E59-BA81-FB5938BD5285}" type="presParOf" srcId="{138BF988-1139-489F-B457-E501EA326D45}" destId="{F5D758A2-CC00-4378-8594-AE7F66178BB5}" srcOrd="9" destOrd="0" presId="urn:microsoft.com/office/officeart/2005/8/layout/target3"/>
    <dgm:cxn modelId="{F65022E3-EBDA-4A25-99CA-891727D05235}" type="presParOf" srcId="{138BF988-1139-489F-B457-E501EA326D45}" destId="{B05BF206-78FE-4D2D-B8CF-C1B5A5B561FE}" srcOrd="10" destOrd="0" presId="urn:microsoft.com/office/officeart/2005/8/layout/target3"/>
    <dgm:cxn modelId="{E6D3F1BD-D36D-4CFF-87BF-3317988BA211}" type="presParOf" srcId="{138BF988-1139-489F-B457-E501EA326D45}" destId="{50C1AEAB-2422-4A45-8333-FA548ED39415}" srcOrd="11" destOrd="0" presId="urn:microsoft.com/office/officeart/2005/8/layout/target3"/>
    <dgm:cxn modelId="{BC8DB1D6-A89B-463C-89FB-3EA7E4F5FBB9}" type="presParOf" srcId="{138BF988-1139-489F-B457-E501EA326D45}" destId="{6773ADA0-50E0-4709-8237-09CDCC3C9612}" srcOrd="12" destOrd="0" presId="urn:microsoft.com/office/officeart/2005/8/layout/target3"/>
    <dgm:cxn modelId="{559B3DB4-F1B7-4D91-ACC4-9EEAE35427C7}" type="presParOf" srcId="{138BF988-1139-489F-B457-E501EA326D45}" destId="{E1337F73-175D-4999-B3A4-541E27028679}" srcOrd="13" destOrd="0" presId="urn:microsoft.com/office/officeart/2005/8/layout/target3"/>
    <dgm:cxn modelId="{DCCC4FFB-4C00-4A0C-8A70-F459F1FD57A5}" type="presParOf" srcId="{138BF988-1139-489F-B457-E501EA326D45}" destId="{B8541750-C88C-4238-9487-97C6BEECF0CC}" srcOrd="14" destOrd="0" presId="urn:microsoft.com/office/officeart/2005/8/layout/target3"/>
    <dgm:cxn modelId="{F4942C3C-10EE-4DC5-B93B-9B2D5FC2C7FB}" type="presParOf" srcId="{138BF988-1139-489F-B457-E501EA326D45}" destId="{8800982F-D186-4DD9-9C08-555B02DDE2DF}" srcOrd="15" destOrd="0" presId="urn:microsoft.com/office/officeart/2005/8/layout/target3"/>
    <dgm:cxn modelId="{B2D87AD2-A3A4-4C26-AC64-658E7C6E76F9}" type="presParOf" srcId="{138BF988-1139-489F-B457-E501EA326D45}" destId="{24F80EF6-1357-498E-9308-97A94B1D7829}" srcOrd="16" destOrd="0" presId="urn:microsoft.com/office/officeart/2005/8/layout/target3"/>
    <dgm:cxn modelId="{EFE77ABF-148F-4D73-B68D-8A2C14E104B4}" type="presParOf" srcId="{138BF988-1139-489F-B457-E501EA326D45}" destId="{4DBBC83A-6D29-4DB8-BCC8-719B3A555627}" srcOrd="17" destOrd="0" presId="urn:microsoft.com/office/officeart/2005/8/layout/target3"/>
    <dgm:cxn modelId="{69849D45-9222-4758-AF4F-310439FB6939}" type="presParOf" srcId="{138BF988-1139-489F-B457-E501EA326D45}" destId="{6B2F5D6A-ADCC-4B4F-94A6-409A48C6F217}" srcOrd="18" destOrd="0" presId="urn:microsoft.com/office/officeart/2005/8/layout/target3"/>
    <dgm:cxn modelId="{465FCAF0-7ACC-4A31-8110-094D8F950AB9}" type="presParOf" srcId="{138BF988-1139-489F-B457-E501EA326D45}" destId="{6012D8A6-35FD-4B13-B456-6567C40F560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27036-44BF-44CF-A9A8-4924BD6283D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8BB6A-4969-4EEB-BCD1-71A95261E338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концентрацією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корми </a:t>
          </a:r>
          <a:r>
            <a:rPr lang="ru-RU" dirty="0" err="1" smtClean="0"/>
            <a:t>поділяють</a:t>
          </a:r>
          <a:r>
            <a:rPr lang="ru-RU" dirty="0" smtClean="0"/>
            <a:t> на </a:t>
          </a:r>
          <a:r>
            <a:rPr lang="ru-RU" dirty="0" err="1" smtClean="0"/>
            <a:t>об'ємисті</a:t>
          </a:r>
          <a:r>
            <a:rPr lang="ru-RU" dirty="0" smtClean="0"/>
            <a:t> та </a:t>
          </a:r>
          <a:r>
            <a:rPr lang="ru-RU" dirty="0" err="1" smtClean="0"/>
            <a:t>концентровані</a:t>
          </a:r>
          <a:r>
            <a:rPr lang="ru-RU" dirty="0" smtClean="0"/>
            <a:t>. До </a:t>
          </a:r>
          <a:r>
            <a:rPr lang="ru-RU" b="1" dirty="0" err="1" smtClean="0"/>
            <a:t>об'ємистих</a:t>
          </a:r>
          <a:r>
            <a:rPr lang="ru-RU" dirty="0" smtClean="0"/>
            <a:t> </a:t>
          </a:r>
          <a:r>
            <a:rPr lang="ru-RU" dirty="0" err="1" smtClean="0"/>
            <a:t>відносять</a:t>
          </a:r>
          <a:r>
            <a:rPr lang="ru-RU" dirty="0" smtClean="0"/>
            <a:t> </a:t>
          </a:r>
          <a:r>
            <a:rPr lang="ru-RU" dirty="0" err="1" smtClean="0"/>
            <a:t>такі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містять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40 % води,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значну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(</a:t>
          </a:r>
          <a:r>
            <a:rPr lang="ru-RU" dirty="0" err="1" smtClean="0"/>
            <a:t>більше</a:t>
          </a:r>
          <a:r>
            <a:rPr lang="ru-RU" dirty="0" smtClean="0"/>
            <a:t> 19 %). </a:t>
          </a:r>
          <a:r>
            <a:rPr lang="ru-RU" dirty="0" err="1" smtClean="0"/>
            <a:t>Концентрація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в 1 кг </a:t>
          </a:r>
          <a:r>
            <a:rPr lang="ru-RU" dirty="0" err="1" smtClean="0"/>
            <a:t>об'ємистого</a:t>
          </a:r>
          <a:r>
            <a:rPr lang="ru-RU" dirty="0" smtClean="0"/>
            <a:t> корму не </a:t>
          </a:r>
          <a:r>
            <a:rPr lang="ru-RU" dirty="0" err="1" smtClean="0"/>
            <a:t>перевищує</a:t>
          </a:r>
          <a:r>
            <a:rPr lang="ru-RU" dirty="0" smtClean="0"/>
            <a:t> 0,65 к. од. </a:t>
          </a:r>
          <a:endParaRPr lang="en-US" dirty="0" smtClean="0"/>
        </a:p>
        <a:p>
          <a:pPr rtl="0"/>
          <a:r>
            <a:rPr lang="ru-RU" b="1" dirty="0" err="1" smtClean="0"/>
            <a:t>Концентровані</a:t>
          </a:r>
          <a:r>
            <a:rPr lang="ru-RU" b="1" dirty="0" smtClean="0"/>
            <a:t> </a:t>
          </a:r>
          <a:r>
            <a:rPr lang="ru-RU" dirty="0" smtClean="0"/>
            <a:t>– </a:t>
          </a:r>
          <a:r>
            <a:rPr lang="ru-RU" dirty="0" err="1" smtClean="0"/>
            <a:t>характеризуються</a:t>
          </a:r>
          <a:r>
            <a:rPr lang="ru-RU" dirty="0" smtClean="0"/>
            <a:t> </a:t>
          </a:r>
          <a:r>
            <a:rPr lang="ru-RU" dirty="0" err="1" smtClean="0"/>
            <a:t>вмістом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</a:t>
          </a:r>
          <a:r>
            <a:rPr lang="ru-RU" dirty="0" err="1" smtClean="0"/>
            <a:t>більшим</a:t>
          </a:r>
          <a:r>
            <a:rPr lang="ru-RU" dirty="0" smtClean="0"/>
            <a:t> за 0,65 к. од. у 1 кг корму, </a:t>
          </a:r>
          <a:r>
            <a:rPr lang="ru-RU" dirty="0" err="1" smtClean="0"/>
            <a:t>низьким</a:t>
          </a:r>
          <a:r>
            <a:rPr lang="ru-RU" dirty="0" smtClean="0"/>
            <a:t> </a:t>
          </a:r>
          <a:r>
            <a:rPr lang="ru-RU" dirty="0" err="1" smtClean="0"/>
            <a:t>рівнем</a:t>
          </a:r>
          <a:r>
            <a:rPr lang="ru-RU" dirty="0" smtClean="0"/>
            <a:t> </a:t>
          </a:r>
          <a:r>
            <a:rPr lang="ru-RU" dirty="0" err="1" smtClean="0"/>
            <a:t>вологи</a:t>
          </a:r>
          <a:r>
            <a:rPr lang="ru-RU" dirty="0" smtClean="0"/>
            <a:t> та </a:t>
          </a:r>
          <a:r>
            <a:rPr lang="ru-RU" dirty="0" err="1" smtClean="0"/>
            <a:t>клітковини</a:t>
          </a:r>
          <a:r>
            <a:rPr lang="ru-RU" dirty="0" smtClean="0"/>
            <a:t>.</a:t>
          </a:r>
          <a:endParaRPr lang="ru-RU" dirty="0"/>
        </a:p>
      </dgm:t>
    </dgm:pt>
    <dgm:pt modelId="{583C509B-613B-48B2-BF45-BAF89DD77C39}" type="parTrans" cxnId="{D0B4FD42-A6C5-4FA6-820B-484F63F2A3E6}">
      <dgm:prSet/>
      <dgm:spPr/>
      <dgm:t>
        <a:bodyPr/>
        <a:lstStyle/>
        <a:p>
          <a:endParaRPr lang="ru-RU"/>
        </a:p>
      </dgm:t>
    </dgm:pt>
    <dgm:pt modelId="{3DCBA70B-DA93-4435-B49E-4B3511333A45}" type="sibTrans" cxnId="{D0B4FD42-A6C5-4FA6-820B-484F63F2A3E6}">
      <dgm:prSet/>
      <dgm:spPr/>
      <dgm:t>
        <a:bodyPr/>
        <a:lstStyle/>
        <a:p>
          <a:endParaRPr lang="ru-RU"/>
        </a:p>
      </dgm:t>
    </dgm:pt>
    <dgm:pt modelId="{9393A5F1-B61E-4979-B88E-CBF90DCEC480}" type="pres">
      <dgm:prSet presAssocID="{EB727036-44BF-44CF-A9A8-4924BD6283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B25BE-3897-4F1E-9E14-C5DAE9CA6FA8}" type="pres">
      <dgm:prSet presAssocID="{1428BB6A-4969-4EEB-BCD1-71A95261E338}" presName="parentText" presStyleLbl="node1" presStyleIdx="0" presStyleCnt="1" custLinFactNeighborY="-25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9F271-A28E-48DC-B28D-FE23A4687DA2}" type="presOf" srcId="{1428BB6A-4969-4EEB-BCD1-71A95261E338}" destId="{B43B25BE-3897-4F1E-9E14-C5DAE9CA6FA8}" srcOrd="0" destOrd="0" presId="urn:microsoft.com/office/officeart/2005/8/layout/vList2"/>
    <dgm:cxn modelId="{D0B4FD42-A6C5-4FA6-820B-484F63F2A3E6}" srcId="{EB727036-44BF-44CF-A9A8-4924BD6283D8}" destId="{1428BB6A-4969-4EEB-BCD1-71A95261E338}" srcOrd="0" destOrd="0" parTransId="{583C509B-613B-48B2-BF45-BAF89DD77C39}" sibTransId="{3DCBA70B-DA93-4435-B49E-4B3511333A45}"/>
    <dgm:cxn modelId="{6C7CC5DF-701A-409B-A7EB-CBAB16BA6414}" type="presOf" srcId="{EB727036-44BF-44CF-A9A8-4924BD6283D8}" destId="{9393A5F1-B61E-4979-B88E-CBF90DCEC480}" srcOrd="0" destOrd="0" presId="urn:microsoft.com/office/officeart/2005/8/layout/vList2"/>
    <dgm:cxn modelId="{F0524B04-4635-41F0-A6CC-FE942514A0E4}" type="presParOf" srcId="{9393A5F1-B61E-4979-B88E-CBF90DCEC480}" destId="{B43B25BE-3897-4F1E-9E14-C5DAE9CA6F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46BDD6-5D0E-4490-8C5A-64BA52387F5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36EE560-848C-4BCD-A708-5BFE1ABC4E3F}">
      <dgm:prSet custT="1"/>
      <dgm:spPr/>
      <dgm:t>
        <a:bodyPr/>
        <a:lstStyle/>
        <a:p>
          <a:pPr rtl="0"/>
          <a:r>
            <a:rPr lang="ru-RU" sz="3200" b="1" dirty="0" err="1" smtClean="0">
              <a:solidFill>
                <a:srgbClr val="002060"/>
              </a:solidFill>
            </a:rPr>
            <a:t>Добрива</a:t>
          </a:r>
          <a:r>
            <a:rPr lang="ru-RU" sz="3200" b="1" dirty="0" smtClean="0">
              <a:solidFill>
                <a:srgbClr val="002060"/>
              </a:solidFill>
            </a:rPr>
            <a:t> та </a:t>
          </a:r>
          <a:r>
            <a:rPr lang="ru-RU" sz="3200" b="1" dirty="0" err="1" smtClean="0">
              <a:solidFill>
                <a:srgbClr val="002060"/>
              </a:solidFill>
            </a:rPr>
            <a:t>агротехніка</a:t>
          </a:r>
          <a:r>
            <a:rPr lang="ru-RU" sz="3200" b="1" dirty="0" smtClean="0">
              <a:solidFill>
                <a:srgbClr val="002060"/>
              </a:solidFill>
            </a:rPr>
            <a:t> </a:t>
          </a:r>
          <a:r>
            <a:rPr lang="ru-RU" sz="3200" b="1" dirty="0" err="1" smtClean="0">
              <a:solidFill>
                <a:srgbClr val="002060"/>
              </a:solidFill>
            </a:rPr>
            <a:t>вирощування</a:t>
          </a:r>
          <a:r>
            <a:rPr lang="ru-RU" sz="3200" b="1" dirty="0" smtClean="0">
              <a:solidFill>
                <a:srgbClr val="002060"/>
              </a:solidFill>
            </a:rPr>
            <a:t>.</a:t>
          </a:r>
          <a:endParaRPr lang="ru-RU" sz="3200" b="1" dirty="0">
            <a:solidFill>
              <a:srgbClr val="002060"/>
            </a:solidFill>
          </a:endParaRPr>
        </a:p>
      </dgm:t>
    </dgm:pt>
    <dgm:pt modelId="{A4891B61-82C9-4D69-BEBB-608CE8E11A78}" type="parTrans" cxnId="{99E58525-6C9A-442C-9AC3-D0D99B5B5236}">
      <dgm:prSet/>
      <dgm:spPr/>
      <dgm:t>
        <a:bodyPr/>
        <a:lstStyle/>
        <a:p>
          <a:endParaRPr lang="ru-RU"/>
        </a:p>
      </dgm:t>
    </dgm:pt>
    <dgm:pt modelId="{4A81C361-2C94-4035-9A0A-FDE1C88493E0}" type="sibTrans" cxnId="{99E58525-6C9A-442C-9AC3-D0D99B5B5236}">
      <dgm:prSet/>
      <dgm:spPr/>
      <dgm:t>
        <a:bodyPr/>
        <a:lstStyle/>
        <a:p>
          <a:endParaRPr lang="ru-RU"/>
        </a:p>
      </dgm:t>
    </dgm:pt>
    <dgm:pt modelId="{9832ECA0-3231-49FF-B543-6D8342711082}">
      <dgm:prSet/>
      <dgm:spPr/>
      <dgm:t>
        <a:bodyPr/>
        <a:lstStyle/>
        <a:p>
          <a:pPr rtl="0"/>
          <a:r>
            <a:rPr lang="ru-RU" dirty="0" err="1" smtClean="0"/>
            <a:t>Урожайність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хімічний</a:t>
          </a:r>
          <a:r>
            <a:rPr lang="ru-RU" dirty="0" smtClean="0"/>
            <a:t> склад </a:t>
          </a:r>
          <a:r>
            <a:rPr lang="ru-RU" dirty="0" err="1" smtClean="0"/>
            <a:t>більшості</a:t>
          </a:r>
          <a:r>
            <a:rPr lang="ru-RU" dirty="0" smtClean="0"/>
            <a:t> </a:t>
          </a:r>
          <a:r>
            <a:rPr lang="ru-RU" dirty="0" err="1" smtClean="0"/>
            <a:t>кормових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r>
            <a:rPr lang="ru-RU" dirty="0" smtClean="0"/>
            <a:t> </a:t>
          </a:r>
          <a:r>
            <a:rPr lang="ru-RU" dirty="0" err="1" smtClean="0"/>
            <a:t>змінюються</a:t>
          </a:r>
          <a:r>
            <a:rPr lang="ru-RU" dirty="0" smtClean="0"/>
            <a:t> при </a:t>
          </a:r>
          <a:r>
            <a:rPr lang="ru-RU" dirty="0" err="1" smtClean="0"/>
            <a:t>вапнуванні</a:t>
          </a:r>
          <a:r>
            <a:rPr lang="ru-RU" dirty="0" smtClean="0"/>
            <a:t> </a:t>
          </a:r>
          <a:r>
            <a:rPr lang="ru-RU" dirty="0" err="1" smtClean="0"/>
            <a:t>кислих</a:t>
          </a:r>
          <a:r>
            <a:rPr lang="ru-RU" dirty="0" smtClean="0"/>
            <a:t> </a:t>
          </a:r>
          <a:r>
            <a:rPr lang="ru-RU" dirty="0" err="1" smtClean="0"/>
            <a:t>грунтів</a:t>
          </a:r>
          <a:r>
            <a:rPr lang="ru-RU" dirty="0" smtClean="0"/>
            <a:t>, </a:t>
          </a:r>
          <a:r>
            <a:rPr lang="ru-RU" dirty="0" err="1" smtClean="0"/>
            <a:t>внесенні</a:t>
          </a:r>
          <a:r>
            <a:rPr lang="ru-RU" dirty="0" smtClean="0"/>
            <a:t> </a:t>
          </a:r>
          <a:r>
            <a:rPr lang="ru-RU" dirty="0" err="1" smtClean="0"/>
            <a:t>органічних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мінеральних</a:t>
          </a:r>
          <a:r>
            <a:rPr lang="ru-RU" dirty="0" smtClean="0"/>
            <a:t> добрив. </a:t>
          </a:r>
          <a:r>
            <a:rPr lang="ru-RU" dirty="0" err="1" smtClean="0"/>
            <a:t>Вапнування</a:t>
          </a:r>
          <a:r>
            <a:rPr lang="ru-RU" dirty="0" smtClean="0"/>
            <a:t> </a:t>
          </a:r>
          <a:r>
            <a:rPr lang="ru-RU" dirty="0" err="1" smtClean="0"/>
            <a:t>кислих</a:t>
          </a:r>
          <a:r>
            <a:rPr lang="ru-RU" dirty="0" smtClean="0"/>
            <a:t> </a:t>
          </a:r>
          <a:r>
            <a:rPr lang="ru-RU" dirty="0" err="1" smtClean="0"/>
            <a:t>грунтів</a:t>
          </a:r>
          <a:r>
            <a:rPr lang="ru-RU" dirty="0" smtClean="0"/>
            <a:t> </a:t>
          </a:r>
          <a:r>
            <a:rPr lang="ru-RU" dirty="0" err="1" smtClean="0"/>
            <a:t>сприяє</a:t>
          </a:r>
          <a:r>
            <a:rPr lang="ru-RU" dirty="0" smtClean="0"/>
            <a:t> </a:t>
          </a:r>
          <a:r>
            <a:rPr lang="ru-RU" dirty="0" err="1" smtClean="0"/>
            <a:t>кращому</a:t>
          </a:r>
          <a:r>
            <a:rPr lang="ru-RU" dirty="0" smtClean="0"/>
            <a:t> </a:t>
          </a:r>
          <a:r>
            <a:rPr lang="ru-RU" dirty="0" err="1" smtClean="0"/>
            <a:t>засвоєнню</a:t>
          </a:r>
          <a:r>
            <a:rPr lang="ru-RU" dirty="0" smtClean="0"/>
            <a:t> </a:t>
          </a:r>
          <a:r>
            <a:rPr lang="ru-RU" dirty="0" err="1" smtClean="0"/>
            <a:t>рослинами</a:t>
          </a:r>
          <a:r>
            <a:rPr lang="ru-RU" dirty="0" smtClean="0"/>
            <a:t> </a:t>
          </a:r>
          <a:r>
            <a:rPr lang="ru-RU" dirty="0" err="1" smtClean="0"/>
            <a:t>елементів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грунту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одним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радикальних</a:t>
          </a:r>
          <a:r>
            <a:rPr lang="ru-RU" dirty="0" smtClean="0"/>
            <a:t> </a:t>
          </a:r>
          <a:r>
            <a:rPr lang="ru-RU" dirty="0" err="1" smtClean="0"/>
            <a:t>агротехнічних</a:t>
          </a:r>
          <a:r>
            <a:rPr lang="ru-RU" dirty="0" smtClean="0"/>
            <a:t> </a:t>
          </a:r>
          <a:r>
            <a:rPr lang="ru-RU" dirty="0" err="1" smtClean="0"/>
            <a:t>заходів</a:t>
          </a:r>
          <a:r>
            <a:rPr lang="ru-RU" dirty="0" smtClean="0"/>
            <a:t>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збору</a:t>
          </a:r>
          <a:r>
            <a:rPr lang="ru-RU" dirty="0" smtClean="0"/>
            <a:t> та </a:t>
          </a:r>
          <a:r>
            <a:rPr lang="ru-RU" dirty="0" err="1" smtClean="0"/>
            <a:t>поліпшення</a:t>
          </a:r>
          <a:r>
            <a:rPr lang="ru-RU" dirty="0" smtClean="0"/>
            <a:t> </a:t>
          </a:r>
          <a:r>
            <a:rPr lang="ru-RU" dirty="0" err="1" smtClean="0"/>
            <a:t>мінерального</a:t>
          </a:r>
          <a:r>
            <a:rPr lang="ru-RU" dirty="0" smtClean="0"/>
            <a:t> складу </a:t>
          </a:r>
          <a:r>
            <a:rPr lang="ru-RU" dirty="0" err="1" smtClean="0"/>
            <a:t>кормових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r>
            <a:rPr lang="ru-RU" dirty="0" smtClean="0"/>
            <a:t>, особливо </a:t>
          </a:r>
          <a:r>
            <a:rPr lang="ru-RU" dirty="0" err="1" smtClean="0"/>
            <a:t>бобових</a:t>
          </a:r>
          <a:r>
            <a:rPr lang="ru-RU" dirty="0" smtClean="0"/>
            <a:t>.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змінюється</a:t>
          </a:r>
          <a:r>
            <a:rPr lang="ru-RU" dirty="0" smtClean="0"/>
            <a:t> </a:t>
          </a:r>
          <a:r>
            <a:rPr lang="ru-RU" dirty="0" err="1" smtClean="0"/>
            <a:t>хімічний</a:t>
          </a:r>
          <a:r>
            <a:rPr lang="ru-RU" dirty="0" smtClean="0"/>
            <a:t> склад </a:t>
          </a:r>
          <a:r>
            <a:rPr lang="ru-RU" dirty="0" err="1" smtClean="0"/>
            <a:t>рослин</a:t>
          </a:r>
          <a:r>
            <a:rPr lang="ru-RU" dirty="0" smtClean="0"/>
            <a:t> при </a:t>
          </a:r>
          <a:r>
            <a:rPr lang="ru-RU" dirty="0" err="1" smtClean="0"/>
            <a:t>внесенні</a:t>
          </a:r>
          <a:r>
            <a:rPr lang="ru-RU" dirty="0" smtClean="0"/>
            <a:t> добрив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112FF1B2-032B-4C66-9DE3-B418954BB08A}" type="parTrans" cxnId="{C9361A52-33D7-4332-9820-E2FF78930450}">
      <dgm:prSet/>
      <dgm:spPr/>
      <dgm:t>
        <a:bodyPr/>
        <a:lstStyle/>
        <a:p>
          <a:endParaRPr lang="ru-RU"/>
        </a:p>
      </dgm:t>
    </dgm:pt>
    <dgm:pt modelId="{A501799F-228E-421A-9734-7726A9348F33}" type="sibTrans" cxnId="{C9361A52-33D7-4332-9820-E2FF78930450}">
      <dgm:prSet/>
      <dgm:spPr/>
      <dgm:t>
        <a:bodyPr/>
        <a:lstStyle/>
        <a:p>
          <a:endParaRPr lang="ru-RU"/>
        </a:p>
      </dgm:t>
    </dgm:pt>
    <dgm:pt modelId="{CB4E4739-2847-4405-9FAA-8DD7C00B3852}" type="pres">
      <dgm:prSet presAssocID="{6E46BDD6-5D0E-4490-8C5A-64BA52387F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80912-9D8A-4736-9B6B-DCEAFC12926B}" type="pres">
      <dgm:prSet presAssocID="{D36EE560-848C-4BCD-A708-5BFE1ABC4E3F}" presName="parentText" presStyleLbl="node1" presStyleIdx="0" presStyleCnt="2" custScaleY="22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11E24-C4F4-4158-9247-C21C4566C39E}" type="pres">
      <dgm:prSet presAssocID="{4A81C361-2C94-4035-9A0A-FDE1C88493E0}" presName="spacer" presStyleCnt="0"/>
      <dgm:spPr/>
    </dgm:pt>
    <dgm:pt modelId="{CF708C9B-2FC6-4AD9-BEF6-45FCD4126F50}" type="pres">
      <dgm:prSet presAssocID="{9832ECA0-3231-49FF-B543-6D83427110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50C8A-6FB4-4656-8FCC-2BDCCB6B0B56}" type="presOf" srcId="{6E46BDD6-5D0E-4490-8C5A-64BA52387F5B}" destId="{CB4E4739-2847-4405-9FAA-8DD7C00B3852}" srcOrd="0" destOrd="0" presId="urn:microsoft.com/office/officeart/2005/8/layout/vList2"/>
    <dgm:cxn modelId="{0D6ECA1F-57CA-48D9-A739-CAE782A06A9B}" type="presOf" srcId="{9832ECA0-3231-49FF-B543-6D8342711082}" destId="{CF708C9B-2FC6-4AD9-BEF6-45FCD4126F50}" srcOrd="0" destOrd="0" presId="urn:microsoft.com/office/officeart/2005/8/layout/vList2"/>
    <dgm:cxn modelId="{C5669500-64A2-41CD-BBE7-C047C62000BC}" type="presOf" srcId="{D36EE560-848C-4BCD-A708-5BFE1ABC4E3F}" destId="{CA980912-9D8A-4736-9B6B-DCEAFC12926B}" srcOrd="0" destOrd="0" presId="urn:microsoft.com/office/officeart/2005/8/layout/vList2"/>
    <dgm:cxn modelId="{99E58525-6C9A-442C-9AC3-D0D99B5B5236}" srcId="{6E46BDD6-5D0E-4490-8C5A-64BA52387F5B}" destId="{D36EE560-848C-4BCD-A708-5BFE1ABC4E3F}" srcOrd="0" destOrd="0" parTransId="{A4891B61-82C9-4D69-BEBB-608CE8E11A78}" sibTransId="{4A81C361-2C94-4035-9A0A-FDE1C88493E0}"/>
    <dgm:cxn modelId="{C9361A52-33D7-4332-9820-E2FF78930450}" srcId="{6E46BDD6-5D0E-4490-8C5A-64BA52387F5B}" destId="{9832ECA0-3231-49FF-B543-6D8342711082}" srcOrd="1" destOrd="0" parTransId="{112FF1B2-032B-4C66-9DE3-B418954BB08A}" sibTransId="{A501799F-228E-421A-9734-7726A9348F33}"/>
    <dgm:cxn modelId="{46CA8EB7-49F4-4736-B753-2BB8BD8CD622}" type="presParOf" srcId="{CB4E4739-2847-4405-9FAA-8DD7C00B3852}" destId="{CA980912-9D8A-4736-9B6B-DCEAFC12926B}" srcOrd="0" destOrd="0" presId="urn:microsoft.com/office/officeart/2005/8/layout/vList2"/>
    <dgm:cxn modelId="{E8172876-DFE9-44C5-BF78-E9DD8284B6CE}" type="presParOf" srcId="{CB4E4739-2847-4405-9FAA-8DD7C00B3852}" destId="{D3F11E24-C4F4-4158-9247-C21C4566C39E}" srcOrd="1" destOrd="0" presId="urn:microsoft.com/office/officeart/2005/8/layout/vList2"/>
    <dgm:cxn modelId="{9EB8F988-59CA-4F64-976D-2E20A2290154}" type="presParOf" srcId="{CB4E4739-2847-4405-9FAA-8DD7C00B3852}" destId="{CF708C9B-2FC6-4AD9-BEF6-45FCD4126F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2027C-194C-4156-B501-38D2ABD3B55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EEBEB-B27F-4426-8580-D8E7CA90FAD5}">
      <dgm:prSet/>
      <dgm:spPr/>
      <dgm:t>
        <a:bodyPr/>
        <a:lstStyle/>
        <a:p>
          <a:pPr rtl="0"/>
          <a:r>
            <a:rPr lang="ru-RU" b="1" dirty="0" err="1" smtClean="0"/>
            <a:t>Накопичення</a:t>
          </a:r>
          <a:r>
            <a:rPr lang="ru-RU" b="1" dirty="0" smtClean="0"/>
            <a:t> </a:t>
          </a:r>
          <a:r>
            <a:rPr lang="ru-RU" b="1" dirty="0" err="1" smtClean="0"/>
            <a:t>нітратів</a:t>
          </a:r>
          <a:r>
            <a:rPr lang="ru-RU" b="1" dirty="0" smtClean="0"/>
            <a:t> у </a:t>
          </a:r>
          <a:r>
            <a:rPr lang="ru-RU" b="1" dirty="0" err="1" smtClean="0"/>
            <a:t>рослинах</a:t>
          </a:r>
          <a:r>
            <a:rPr lang="ru-RU" b="1" dirty="0" smtClean="0"/>
            <a:t> </a:t>
          </a:r>
          <a:r>
            <a:rPr lang="ru-RU" b="1" dirty="0" err="1" smtClean="0"/>
            <a:t>пов</a:t>
          </a:r>
          <a:r>
            <a:rPr lang="ru-RU" b="1" dirty="0" err="1" smtClean="0">
              <a:latin typeface="Arial"/>
              <a:cs typeface="Arial"/>
            </a:rPr>
            <a:t>’</a:t>
          </a:r>
          <a:r>
            <a:rPr lang="ru-RU" b="1" dirty="0" err="1" smtClean="0"/>
            <a:t>язано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рядом </a:t>
          </a:r>
          <a:r>
            <a:rPr lang="ru-RU" b="1" dirty="0" err="1" smtClean="0"/>
            <a:t>чинників</a:t>
          </a:r>
          <a:r>
            <a:rPr lang="ru-RU" b="1" dirty="0" smtClean="0"/>
            <a:t>: </a:t>
          </a:r>
          <a:r>
            <a:rPr lang="ru-RU" b="1" dirty="0" smtClean="0">
              <a:solidFill>
                <a:srgbClr val="FF0000"/>
              </a:solidFill>
            </a:rPr>
            <a:t>видом </a:t>
          </a:r>
          <a:r>
            <a:rPr lang="ru-RU" b="1" dirty="0" err="1" smtClean="0">
              <a:solidFill>
                <a:srgbClr val="FF0000"/>
              </a:solidFill>
            </a:rPr>
            <a:t>і</a:t>
          </a:r>
          <a:r>
            <a:rPr lang="ru-RU" b="1" dirty="0" smtClean="0">
              <a:solidFill>
                <a:srgbClr val="FF0000"/>
              </a:solidFill>
            </a:rPr>
            <a:t> сортом </a:t>
          </a:r>
          <a:r>
            <a:rPr lang="ru-RU" b="1" dirty="0" err="1" smtClean="0">
              <a:solidFill>
                <a:srgbClr val="FF0000"/>
              </a:solidFill>
            </a:rPr>
            <a:t>рослин</a:t>
          </a:r>
          <a:r>
            <a:rPr lang="ru-RU" b="1" dirty="0" smtClean="0">
              <a:solidFill>
                <a:srgbClr val="FF0000"/>
              </a:solidFill>
            </a:rPr>
            <a:t>, фазою </a:t>
          </a:r>
          <a:r>
            <a:rPr lang="ru-RU" b="1" dirty="0" err="1" smtClean="0">
              <a:solidFill>
                <a:srgbClr val="FF0000"/>
              </a:solidFill>
            </a:rPr>
            <a:t>вегетації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погодними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умовами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освітленням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рівнем</a:t>
          </a:r>
          <a:r>
            <a:rPr lang="ru-RU" b="1" dirty="0" smtClean="0">
              <a:solidFill>
                <a:srgbClr val="FF0000"/>
              </a:solidFill>
            </a:rPr>
            <a:t> азотного </a:t>
          </a:r>
          <a:r>
            <a:rPr lang="ru-RU" b="1" dirty="0" err="1" smtClean="0">
              <a:solidFill>
                <a:srgbClr val="FF0000"/>
              </a:solidFill>
            </a:rPr>
            <a:t>живлення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співвідношенням</a:t>
          </a:r>
          <a:r>
            <a:rPr lang="ru-RU" b="1" dirty="0" smtClean="0">
              <a:solidFill>
                <a:srgbClr val="FF0000"/>
              </a:solidFill>
            </a:rPr>
            <a:t> макро- </a:t>
          </a:r>
          <a:r>
            <a:rPr lang="ru-RU" b="1" dirty="0" err="1" smtClean="0">
              <a:solidFill>
                <a:srgbClr val="FF0000"/>
              </a:solidFill>
            </a:rPr>
            <a:t>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мікроелементів</a:t>
          </a:r>
          <a:r>
            <a:rPr lang="ru-RU" b="1" dirty="0" smtClean="0">
              <a:solidFill>
                <a:srgbClr val="FF0000"/>
              </a:solidFill>
            </a:rPr>
            <a:t> у </a:t>
          </a:r>
          <a:r>
            <a:rPr lang="ru-RU" b="1" dirty="0" err="1" smtClean="0">
              <a:solidFill>
                <a:srgbClr val="FF0000"/>
              </a:solidFill>
            </a:rPr>
            <a:t>грунті</a:t>
          </a:r>
          <a:r>
            <a:rPr lang="ru-RU" b="1" dirty="0" smtClean="0">
              <a:solidFill>
                <a:srgbClr val="FF0000"/>
              </a:solidFill>
            </a:rPr>
            <a:t> та </a:t>
          </a:r>
          <a:r>
            <a:rPr lang="ru-RU" b="1" dirty="0" err="1" smtClean="0">
              <a:solidFill>
                <a:srgbClr val="FF0000"/>
              </a:solidFill>
            </a:rPr>
            <a:t>ін</a:t>
          </a:r>
          <a:r>
            <a:rPr lang="ru-RU" b="1" dirty="0" smtClean="0">
              <a:solidFill>
                <a:srgbClr val="FF0000"/>
              </a:solidFill>
            </a:rPr>
            <a:t>.</a:t>
          </a:r>
          <a:r>
            <a:rPr lang="ru-RU" b="1" dirty="0" smtClean="0"/>
            <a:t/>
          </a:r>
          <a:br>
            <a:rPr lang="ru-RU" b="1" dirty="0" smtClean="0"/>
          </a:br>
          <a:endParaRPr lang="ru-RU" b="1" dirty="0" smtClean="0"/>
        </a:p>
        <a:p>
          <a:pPr rtl="0"/>
          <a:r>
            <a:rPr lang="ru-RU" b="1" dirty="0" err="1" smtClean="0"/>
            <a:t>Інтенсивне</a:t>
          </a:r>
          <a:r>
            <a:rPr lang="ru-RU" b="1" dirty="0" smtClean="0"/>
            <a:t> </a:t>
          </a:r>
          <a:r>
            <a:rPr lang="ru-RU" b="1" dirty="0" err="1" smtClean="0"/>
            <a:t>застосування</a:t>
          </a:r>
          <a:r>
            <a:rPr lang="ru-RU" b="1" dirty="0" smtClean="0"/>
            <a:t> </a:t>
          </a:r>
          <a:r>
            <a:rPr lang="ru-RU" b="1" dirty="0" err="1" smtClean="0"/>
            <a:t>азотних</a:t>
          </a:r>
          <a:r>
            <a:rPr lang="ru-RU" b="1" dirty="0" smtClean="0"/>
            <a:t> добрив </a:t>
          </a:r>
          <a:r>
            <a:rPr lang="ru-RU" b="1" dirty="0" err="1" smtClean="0"/>
            <a:t>під</a:t>
          </a:r>
          <a:r>
            <a:rPr lang="ru-RU" b="1" dirty="0" smtClean="0"/>
            <a:t> час </a:t>
          </a:r>
          <a:r>
            <a:rPr lang="ru-RU" b="1" dirty="0" err="1" smtClean="0"/>
            <a:t>вирощування</a:t>
          </a:r>
          <a:r>
            <a:rPr lang="ru-RU" b="1" dirty="0" smtClean="0"/>
            <a:t> </a:t>
          </a:r>
          <a:r>
            <a:rPr lang="ru-RU" b="1" dirty="0" err="1" smtClean="0"/>
            <a:t>злакових</a:t>
          </a:r>
          <a:r>
            <a:rPr lang="ru-RU" b="1" dirty="0" smtClean="0"/>
            <a:t> культур </a:t>
          </a:r>
          <a:r>
            <a:rPr lang="ru-RU" b="1" dirty="0" err="1" smtClean="0"/>
            <a:t>призводить</a:t>
          </a:r>
          <a:r>
            <a:rPr lang="ru-RU" b="1" dirty="0" smtClean="0"/>
            <a:t> до </a:t>
          </a:r>
          <a:r>
            <a:rPr lang="ru-RU" b="1" dirty="0" err="1" smtClean="0"/>
            <a:t>зниження</a:t>
          </a:r>
          <a:r>
            <a:rPr lang="ru-RU" b="1" dirty="0" smtClean="0"/>
            <a:t> </a:t>
          </a:r>
          <a:r>
            <a:rPr lang="ru-RU" b="1" dirty="0" err="1" smtClean="0"/>
            <a:t>вмісту</a:t>
          </a:r>
          <a:r>
            <a:rPr lang="ru-RU" b="1" dirty="0" smtClean="0"/>
            <a:t> у них </a:t>
          </a:r>
          <a:r>
            <a:rPr lang="ru-RU" b="1" dirty="0" err="1" smtClean="0"/>
            <a:t>безазотистих</a:t>
          </a:r>
          <a:r>
            <a:rPr lang="ru-RU" b="1" dirty="0" smtClean="0"/>
            <a:t> </a:t>
          </a:r>
          <a:r>
            <a:rPr lang="ru-RU" b="1" dirty="0" err="1" smtClean="0"/>
            <a:t>ектрактивних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, особливо </a:t>
          </a:r>
          <a:r>
            <a:rPr lang="ru-RU" b="1" dirty="0" err="1" smtClean="0"/>
            <a:t>цукрів</a:t>
          </a:r>
          <a:r>
            <a:rPr lang="ru-RU" b="1" dirty="0" smtClean="0"/>
            <a:t> та </a:t>
          </a:r>
          <a:r>
            <a:rPr lang="ru-RU" b="1" dirty="0" err="1" smtClean="0"/>
            <a:t>нагромадження</a:t>
          </a:r>
          <a:r>
            <a:rPr lang="ru-RU" b="1" dirty="0" smtClean="0"/>
            <a:t> </a:t>
          </a:r>
          <a:r>
            <a:rPr lang="ru-RU" b="1" dirty="0" err="1" smtClean="0"/>
            <a:t>нітратів</a:t>
          </a:r>
          <a:r>
            <a:rPr lang="ru-RU" b="1" dirty="0" smtClean="0"/>
            <a:t>. </a:t>
          </a:r>
          <a:r>
            <a:rPr lang="ru-RU" b="1" dirty="0" err="1" smtClean="0"/>
            <a:t>Вміст</a:t>
          </a:r>
          <a:r>
            <a:rPr lang="ru-RU" b="1" dirty="0" smtClean="0"/>
            <a:t> у </a:t>
          </a:r>
          <a:r>
            <a:rPr lang="ru-RU" b="1" dirty="0" err="1" smtClean="0"/>
            <a:t>сухій</a:t>
          </a:r>
          <a:r>
            <a:rPr lang="ru-RU" b="1" dirty="0" smtClean="0"/>
            <a:t> </a:t>
          </a:r>
          <a:r>
            <a:rPr lang="ru-RU" b="1" dirty="0" err="1" smtClean="0"/>
            <a:t>речовині</a:t>
          </a:r>
          <a:r>
            <a:rPr lang="ru-RU" b="1" dirty="0" smtClean="0"/>
            <a:t> </a:t>
          </a:r>
          <a:r>
            <a:rPr lang="ru-RU" b="1" dirty="0" err="1" smtClean="0"/>
            <a:t>раціону</a:t>
          </a:r>
          <a:r>
            <a:rPr lang="ru-RU" b="1" dirty="0" smtClean="0"/>
            <a:t> </a:t>
          </a:r>
          <a:r>
            <a:rPr lang="ru-RU" b="1" dirty="0" err="1" smtClean="0"/>
            <a:t>понад</a:t>
          </a:r>
          <a:r>
            <a:rPr lang="ru-RU" b="1" dirty="0" smtClean="0"/>
            <a:t> 0,5% </a:t>
          </a:r>
          <a:r>
            <a:rPr lang="ru-RU" b="1" dirty="0" err="1" smtClean="0"/>
            <a:t>нітратів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спричинити</a:t>
          </a:r>
          <a:r>
            <a:rPr lang="ru-RU" b="1" dirty="0" smtClean="0"/>
            <a:t> </a:t>
          </a:r>
          <a:r>
            <a:rPr lang="ru-RU" b="1" dirty="0" err="1" smtClean="0"/>
            <a:t>отруєння</a:t>
          </a:r>
          <a:r>
            <a:rPr lang="ru-RU" b="1" dirty="0" smtClean="0"/>
            <a:t> </a:t>
          </a:r>
          <a:r>
            <a:rPr lang="ru-RU" b="1" dirty="0" err="1" smtClean="0"/>
            <a:t>жуйних</a:t>
          </a:r>
          <a:r>
            <a:rPr lang="ru-RU" b="1" dirty="0" smtClean="0"/>
            <a:t>. У </a:t>
          </a:r>
          <a:r>
            <a:rPr lang="ru-RU" b="1" dirty="0" err="1" smtClean="0"/>
            <a:t>рубці</a:t>
          </a:r>
          <a:r>
            <a:rPr lang="ru-RU" b="1" dirty="0" smtClean="0"/>
            <a:t>, особливо за </a:t>
          </a:r>
          <a:r>
            <a:rPr lang="ru-RU" b="1" dirty="0" err="1" smtClean="0"/>
            <a:t>нестачі</a:t>
          </a:r>
          <a:r>
            <a:rPr lang="ru-RU" b="1" dirty="0" smtClean="0"/>
            <a:t> </a:t>
          </a:r>
          <a:r>
            <a:rPr lang="ru-RU" b="1" dirty="0" err="1" smtClean="0"/>
            <a:t>цукрів</a:t>
          </a:r>
          <a:r>
            <a:rPr lang="ru-RU" b="1" dirty="0" smtClean="0"/>
            <a:t> у </a:t>
          </a:r>
          <a:r>
            <a:rPr lang="ru-RU" b="1" dirty="0" err="1" smtClean="0"/>
            <a:t>раціоні</a:t>
          </a:r>
          <a:r>
            <a:rPr lang="ru-RU" b="1" dirty="0" smtClean="0"/>
            <a:t>, </a:t>
          </a:r>
          <a:r>
            <a:rPr lang="ru-RU" b="1" dirty="0" err="1" smtClean="0"/>
            <a:t>відновлення</a:t>
          </a:r>
          <a:r>
            <a:rPr lang="ru-RU" b="1" dirty="0" smtClean="0"/>
            <a:t> </a:t>
          </a:r>
          <a:r>
            <a:rPr lang="ru-RU" b="1" dirty="0" err="1" smtClean="0"/>
            <a:t>нітратів</a:t>
          </a:r>
          <a:r>
            <a:rPr lang="ru-RU" b="1" dirty="0" smtClean="0"/>
            <a:t> до </a:t>
          </a:r>
          <a:r>
            <a:rPr lang="ru-RU" b="1" dirty="0" err="1" smtClean="0"/>
            <a:t>аміаку</a:t>
          </a:r>
          <a:r>
            <a:rPr lang="ru-RU" b="1" dirty="0" smtClean="0"/>
            <a:t> </a:t>
          </a:r>
          <a:r>
            <a:rPr lang="ru-RU" b="1" dirty="0" err="1" smtClean="0"/>
            <a:t>призупиняється</a:t>
          </a:r>
          <a:r>
            <a:rPr lang="ru-RU" b="1" dirty="0" smtClean="0"/>
            <a:t> на </a:t>
          </a:r>
          <a:r>
            <a:rPr lang="ru-RU" b="1" dirty="0" err="1" smtClean="0"/>
            <a:t>стадії</a:t>
          </a:r>
          <a:r>
            <a:rPr lang="ru-RU" b="1" dirty="0" smtClean="0"/>
            <a:t> </a:t>
          </a:r>
          <a:r>
            <a:rPr lang="ru-RU" b="1" dirty="0" err="1" smtClean="0"/>
            <a:t>нітритів</a:t>
          </a:r>
          <a:r>
            <a:rPr lang="ru-RU" b="1" dirty="0" smtClean="0"/>
            <a:t>. </a:t>
          </a:r>
          <a:r>
            <a:rPr lang="ru-RU" b="1" dirty="0" err="1" smtClean="0"/>
            <a:t>Нітрити</a:t>
          </a:r>
          <a:r>
            <a:rPr lang="ru-RU" b="1" dirty="0" smtClean="0"/>
            <a:t> </a:t>
          </a:r>
          <a:r>
            <a:rPr lang="ru-RU" b="1" dirty="0" err="1" smtClean="0"/>
            <a:t>токсичні</a:t>
          </a:r>
          <a:r>
            <a:rPr lang="ru-RU" b="1" dirty="0" smtClean="0"/>
            <a:t> для </a:t>
          </a:r>
          <a:r>
            <a:rPr lang="ru-RU" b="1" dirty="0" err="1" smtClean="0"/>
            <a:t>організму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викликають</a:t>
          </a:r>
          <a:r>
            <a:rPr lang="ru-RU" b="1" dirty="0" smtClean="0"/>
            <a:t> у </a:t>
          </a:r>
          <a:r>
            <a:rPr lang="ru-RU" b="1" dirty="0" err="1" smtClean="0"/>
            <a:t>тварин</a:t>
          </a:r>
          <a:r>
            <a:rPr lang="ru-RU" b="1" dirty="0" smtClean="0"/>
            <a:t> </a:t>
          </a:r>
          <a:r>
            <a:rPr lang="ru-RU" b="1" dirty="0" err="1" smtClean="0"/>
            <a:t>аноксію</a:t>
          </a:r>
          <a:r>
            <a:rPr lang="ru-RU" b="1" dirty="0" smtClean="0"/>
            <a:t> (</a:t>
          </a:r>
          <a:r>
            <a:rPr lang="ru-RU" b="1" dirty="0" err="1" smtClean="0"/>
            <a:t>кисневе</a:t>
          </a:r>
          <a:r>
            <a:rPr lang="ru-RU" b="1" dirty="0" smtClean="0"/>
            <a:t> </a:t>
          </a:r>
          <a:r>
            <a:rPr lang="ru-RU" b="1" dirty="0" err="1" smtClean="0"/>
            <a:t>голодування</a:t>
          </a:r>
          <a:r>
            <a:rPr lang="ru-RU" b="1" dirty="0" smtClean="0"/>
            <a:t>).</a:t>
          </a:r>
          <a:endParaRPr lang="ru-RU" b="1" dirty="0"/>
        </a:p>
      </dgm:t>
    </dgm:pt>
    <dgm:pt modelId="{EF9CEED4-4D38-4D84-AE5B-BFFE82A7FE43}" type="parTrans" cxnId="{2B138CB8-2AE3-4CE7-B53C-83174E638D26}">
      <dgm:prSet/>
      <dgm:spPr/>
      <dgm:t>
        <a:bodyPr/>
        <a:lstStyle/>
        <a:p>
          <a:endParaRPr lang="ru-RU" b="1"/>
        </a:p>
      </dgm:t>
    </dgm:pt>
    <dgm:pt modelId="{8606E68A-8A63-41FF-96F9-C2D2C08814E7}" type="sibTrans" cxnId="{2B138CB8-2AE3-4CE7-B53C-83174E638D26}">
      <dgm:prSet/>
      <dgm:spPr/>
      <dgm:t>
        <a:bodyPr/>
        <a:lstStyle/>
        <a:p>
          <a:endParaRPr lang="ru-RU" b="1"/>
        </a:p>
      </dgm:t>
    </dgm:pt>
    <dgm:pt modelId="{D487C322-7A10-4BAA-9242-31E3167EC721}" type="pres">
      <dgm:prSet presAssocID="{AF92027C-194C-4156-B501-38D2ABD3B5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FE825-6123-4477-B27A-378080F6AF3C}" type="pres">
      <dgm:prSet presAssocID="{73EEEBEB-B27F-4426-8580-D8E7CA90FA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2D229-A48F-4CCD-928C-BE2DEE89448B}" type="presOf" srcId="{73EEEBEB-B27F-4426-8580-D8E7CA90FAD5}" destId="{0FEFE825-6123-4477-B27A-378080F6AF3C}" srcOrd="0" destOrd="0" presId="urn:microsoft.com/office/officeart/2005/8/layout/vList2"/>
    <dgm:cxn modelId="{F1639B63-ACAA-4DB6-908E-A5688279E092}" type="presOf" srcId="{AF92027C-194C-4156-B501-38D2ABD3B55C}" destId="{D487C322-7A10-4BAA-9242-31E3167EC721}" srcOrd="0" destOrd="0" presId="urn:microsoft.com/office/officeart/2005/8/layout/vList2"/>
    <dgm:cxn modelId="{2B138CB8-2AE3-4CE7-B53C-83174E638D26}" srcId="{AF92027C-194C-4156-B501-38D2ABD3B55C}" destId="{73EEEBEB-B27F-4426-8580-D8E7CA90FAD5}" srcOrd="0" destOrd="0" parTransId="{EF9CEED4-4D38-4D84-AE5B-BFFE82A7FE43}" sibTransId="{8606E68A-8A63-41FF-96F9-C2D2C08814E7}"/>
    <dgm:cxn modelId="{CBB7FC8D-8B92-443E-BDC2-E1BBA57D0AA7}" type="presParOf" srcId="{D487C322-7A10-4BAA-9242-31E3167EC721}" destId="{0FEFE825-6123-4477-B27A-378080F6AF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F27666-F66A-415A-A2F8-7500D743EDE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DE79C-0D0D-4368-AECE-75E4CB634150}">
      <dgm:prSet/>
      <dgm:spPr/>
      <dgm:t>
        <a:bodyPr/>
        <a:lstStyle/>
        <a:p>
          <a:pPr rtl="0"/>
          <a:r>
            <a:rPr lang="ru-RU" b="1" dirty="0" err="1" smtClean="0"/>
            <a:t>Хімічний</a:t>
          </a:r>
          <a:r>
            <a:rPr lang="ru-RU" b="1" dirty="0" smtClean="0"/>
            <a:t> склад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поживність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</a:t>
          </a:r>
          <a:r>
            <a:rPr lang="ru-RU" b="1" dirty="0" err="1" smtClean="0"/>
            <a:t>значною</a:t>
          </a:r>
          <a:r>
            <a:rPr lang="ru-RU" b="1" dirty="0" smtClean="0"/>
            <a:t> </a:t>
          </a:r>
          <a:r>
            <a:rPr lang="ru-RU" b="1" dirty="0" err="1" smtClean="0"/>
            <a:t>мірою</a:t>
          </a:r>
          <a:r>
            <a:rPr lang="ru-RU" b="1" dirty="0" smtClean="0"/>
            <a:t> </a:t>
          </a:r>
          <a:r>
            <a:rPr lang="ru-RU" b="1" dirty="0" err="1" smtClean="0"/>
            <a:t>залежать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сорту </a:t>
          </a:r>
          <a:r>
            <a:rPr lang="ru-RU" b="1" dirty="0" err="1" smtClean="0"/>
            <a:t>рослин</a:t>
          </a:r>
          <a:r>
            <a:rPr lang="ru-RU" b="1" dirty="0" smtClean="0"/>
            <a:t>. Так, </a:t>
          </a:r>
          <a:r>
            <a:rPr lang="ru-RU" b="1" dirty="0" err="1" smtClean="0"/>
            <a:t>вміст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 у </a:t>
          </a:r>
          <a:r>
            <a:rPr lang="ru-RU" b="1" dirty="0" err="1" smtClean="0"/>
            <a:t>кременистих</a:t>
          </a:r>
          <a:r>
            <a:rPr lang="ru-RU" b="1" dirty="0" smtClean="0"/>
            <a:t> </a:t>
          </a:r>
          <a:r>
            <a:rPr lang="ru-RU" b="1" dirty="0" err="1" smtClean="0"/>
            <a:t>сортів</a:t>
          </a:r>
          <a:r>
            <a:rPr lang="ru-RU" b="1" dirty="0" smtClean="0"/>
            <a:t> </a:t>
          </a:r>
          <a:r>
            <a:rPr lang="ru-RU" b="1" dirty="0" err="1" smtClean="0"/>
            <a:t>кукурудзи</a:t>
          </a:r>
          <a:r>
            <a:rPr lang="ru-RU" b="1" dirty="0" smtClean="0"/>
            <a:t> </a:t>
          </a:r>
          <a:r>
            <a:rPr lang="ru-RU" b="1" dirty="0" err="1" smtClean="0"/>
            <a:t>коливається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7,7 до 14,7%, </a:t>
          </a:r>
          <a:r>
            <a:rPr lang="ru-RU" b="1" dirty="0" err="1" smtClean="0"/>
            <a:t>зубоподібних</a:t>
          </a:r>
          <a:r>
            <a:rPr lang="ru-RU" b="1" dirty="0" smtClean="0"/>
            <a:t>—</a:t>
          </a:r>
          <a:r>
            <a:rPr lang="ru-RU" b="1" dirty="0" err="1" smtClean="0"/>
            <a:t>від</a:t>
          </a:r>
          <a:r>
            <a:rPr lang="ru-RU" b="1" dirty="0" smtClean="0"/>
            <a:t> 8 до 13,5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крохмалистих</a:t>
          </a:r>
          <a:r>
            <a:rPr lang="ru-RU" b="1" dirty="0" smtClean="0"/>
            <a:t>—</a:t>
          </a:r>
          <a:r>
            <a:rPr lang="ru-RU" b="1" dirty="0" err="1" smtClean="0"/>
            <a:t>від</a:t>
          </a:r>
          <a:r>
            <a:rPr lang="ru-RU" b="1" dirty="0" smtClean="0"/>
            <a:t> 6,9 до 12,2%. </a:t>
          </a:r>
          <a:r>
            <a:rPr lang="ru-RU" b="1" dirty="0" err="1" smtClean="0"/>
            <a:t>Бобові</a:t>
          </a:r>
          <a:r>
            <a:rPr lang="ru-RU" b="1" dirty="0" smtClean="0"/>
            <a:t> </a:t>
          </a:r>
          <a:r>
            <a:rPr lang="ru-RU" b="1" dirty="0" err="1" smtClean="0"/>
            <a:t>культури</a:t>
          </a:r>
          <a:r>
            <a:rPr lang="ru-RU" b="1" dirty="0" smtClean="0"/>
            <a:t> </a:t>
          </a:r>
          <a:r>
            <a:rPr lang="ru-RU" b="1" dirty="0" err="1" smtClean="0"/>
            <a:t>відзначаються</a:t>
          </a:r>
          <a:r>
            <a:rPr lang="ru-RU" b="1" dirty="0" smtClean="0"/>
            <a:t> </a:t>
          </a:r>
          <a:r>
            <a:rPr lang="ru-RU" b="1" dirty="0" err="1" smtClean="0"/>
            <a:t>вищою</a:t>
          </a:r>
          <a:r>
            <a:rPr lang="ru-RU" b="1" dirty="0" smtClean="0"/>
            <a:t> </a:t>
          </a:r>
          <a:r>
            <a:rPr lang="ru-RU" b="1" dirty="0" err="1" smtClean="0"/>
            <a:t>протеїновою</a:t>
          </a:r>
          <a:r>
            <a:rPr lang="ru-RU" b="1" dirty="0" smtClean="0"/>
            <a:t> </a:t>
          </a:r>
          <a:r>
            <a:rPr lang="ru-RU" b="1" dirty="0" err="1" smtClean="0"/>
            <a:t>поживністю</a:t>
          </a:r>
          <a:r>
            <a:rPr lang="ru-RU" b="1" dirty="0" smtClean="0"/>
            <a:t>, </a:t>
          </a:r>
          <a:r>
            <a:rPr lang="ru-RU" b="1" dirty="0" err="1" smtClean="0"/>
            <a:t>ніж</a:t>
          </a:r>
          <a:r>
            <a:rPr lang="ru-RU" b="1" dirty="0" smtClean="0"/>
            <a:t> </a:t>
          </a:r>
          <a:r>
            <a:rPr lang="ru-RU" b="1" dirty="0" err="1" smtClean="0"/>
            <a:t>злакові</a:t>
          </a:r>
          <a:r>
            <a:rPr lang="ru-RU" b="1" dirty="0" smtClean="0"/>
            <a:t>, а </a:t>
          </a:r>
          <a:r>
            <a:rPr lang="ru-RU" b="1" dirty="0" err="1" smtClean="0"/>
            <a:t>також</a:t>
          </a:r>
          <a:r>
            <a:rPr lang="ru-RU" b="1" dirty="0" smtClean="0"/>
            <a:t> </a:t>
          </a:r>
          <a:r>
            <a:rPr lang="ru-RU" b="1" dirty="0" err="1" smtClean="0"/>
            <a:t>містять</a:t>
          </a:r>
          <a:r>
            <a:rPr lang="ru-RU" b="1" dirty="0" smtClean="0"/>
            <a:t> </a:t>
          </a:r>
          <a:r>
            <a:rPr lang="ru-RU" b="1" dirty="0" err="1" smtClean="0"/>
            <a:t>дещо</a:t>
          </a:r>
          <a:r>
            <a:rPr lang="ru-RU" b="1" dirty="0" smtClean="0"/>
            <a:t> </a:t>
          </a:r>
          <a:r>
            <a:rPr lang="ru-RU" b="1" dirty="0" err="1" smtClean="0"/>
            <a:t>менше</a:t>
          </a:r>
          <a:r>
            <a:rPr lang="ru-RU" b="1" dirty="0" smtClean="0"/>
            <a:t> </a:t>
          </a:r>
          <a:r>
            <a:rPr lang="ru-RU" b="1" dirty="0" err="1" smtClean="0"/>
            <a:t>кальцію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більше</a:t>
          </a:r>
          <a:r>
            <a:rPr lang="ru-RU" b="1" dirty="0" smtClean="0"/>
            <a:t> фосфору .</a:t>
          </a:r>
          <a:endParaRPr lang="ru-RU" b="1" dirty="0"/>
        </a:p>
      </dgm:t>
    </dgm:pt>
    <dgm:pt modelId="{E2091850-1F0A-4C47-A51A-E9705F6AF6C7}" type="parTrans" cxnId="{028900AC-ADE3-4AEE-93FA-348773412F3B}">
      <dgm:prSet/>
      <dgm:spPr/>
      <dgm:t>
        <a:bodyPr/>
        <a:lstStyle/>
        <a:p>
          <a:endParaRPr lang="ru-RU" b="1"/>
        </a:p>
      </dgm:t>
    </dgm:pt>
    <dgm:pt modelId="{7B8A7014-853D-4953-A330-B10FF98B1BCA}" type="sibTrans" cxnId="{028900AC-ADE3-4AEE-93FA-348773412F3B}">
      <dgm:prSet/>
      <dgm:spPr/>
      <dgm:t>
        <a:bodyPr/>
        <a:lstStyle/>
        <a:p>
          <a:endParaRPr lang="ru-RU" b="1"/>
        </a:p>
      </dgm:t>
    </dgm:pt>
    <dgm:pt modelId="{4297C746-62FA-48CC-B7EB-F31ACD05F309}" type="pres">
      <dgm:prSet presAssocID="{A3F27666-F66A-415A-A2F8-7500D743ED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7EBE4-CBE5-43A2-B923-F28663D5662C}" type="pres">
      <dgm:prSet presAssocID="{D6FDE79C-0D0D-4368-AECE-75E4CB634150}" presName="parentText" presStyleLbl="node1" presStyleIdx="0" presStyleCnt="1" custScaleY="36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900AC-ADE3-4AEE-93FA-348773412F3B}" srcId="{A3F27666-F66A-415A-A2F8-7500D743EDE5}" destId="{D6FDE79C-0D0D-4368-AECE-75E4CB634150}" srcOrd="0" destOrd="0" parTransId="{E2091850-1F0A-4C47-A51A-E9705F6AF6C7}" sibTransId="{7B8A7014-853D-4953-A330-B10FF98B1BCA}"/>
    <dgm:cxn modelId="{AB4A18DE-A864-4750-BCF2-75C6317F3737}" type="presOf" srcId="{A3F27666-F66A-415A-A2F8-7500D743EDE5}" destId="{4297C746-62FA-48CC-B7EB-F31ACD05F309}" srcOrd="0" destOrd="0" presId="urn:microsoft.com/office/officeart/2005/8/layout/vList2"/>
    <dgm:cxn modelId="{6DD89E23-EB7C-4AE7-891C-C6469619F5E7}" type="presOf" srcId="{D6FDE79C-0D0D-4368-AECE-75E4CB634150}" destId="{D6C7EBE4-CBE5-43A2-B923-F28663D5662C}" srcOrd="0" destOrd="0" presId="urn:microsoft.com/office/officeart/2005/8/layout/vList2"/>
    <dgm:cxn modelId="{240C8D28-5726-43D9-A7F2-CD3A68FEE70F}" type="presParOf" srcId="{4297C746-62FA-48CC-B7EB-F31ACD05F309}" destId="{D6C7EBE4-CBE5-43A2-B923-F28663D566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288E8B-0599-41AB-B25C-FB8771572D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784DC-BBFF-43DC-BD36-D659929B67D2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Способи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заготівлі</a:t>
          </a:r>
          <a:r>
            <a:rPr lang="ru-RU" b="1" dirty="0" err="1" smtClean="0"/>
            <a:t>.Склад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поживність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</a:t>
          </a:r>
          <a:r>
            <a:rPr lang="ru-RU" b="1" dirty="0" err="1" smtClean="0"/>
            <a:t>значною</a:t>
          </a:r>
          <a:r>
            <a:rPr lang="ru-RU" b="1" dirty="0" smtClean="0"/>
            <a:t> </a:t>
          </a:r>
          <a:r>
            <a:rPr lang="ru-RU" b="1" dirty="0" err="1" smtClean="0"/>
            <a:t>мірою</a:t>
          </a:r>
          <a:r>
            <a:rPr lang="ru-RU" b="1" dirty="0" smtClean="0"/>
            <a:t> </a:t>
          </a:r>
          <a:r>
            <a:rPr lang="ru-RU" b="1" dirty="0" err="1" smtClean="0"/>
            <a:t>залежать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способів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заготівлі</a:t>
          </a:r>
          <a:r>
            <a:rPr lang="ru-RU" b="1" dirty="0" smtClean="0"/>
            <a:t>. При </a:t>
          </a:r>
          <a:r>
            <a:rPr lang="ru-RU" b="1" dirty="0" err="1" smtClean="0"/>
            <a:t>висушуванні</a:t>
          </a:r>
          <a:r>
            <a:rPr lang="ru-RU" b="1" dirty="0" smtClean="0"/>
            <a:t> трави на </a:t>
          </a:r>
          <a:r>
            <a:rPr lang="ru-RU" b="1" dirty="0" err="1" smtClean="0"/>
            <a:t>сіно</a:t>
          </a:r>
          <a:r>
            <a:rPr lang="ru-RU" b="1" dirty="0" smtClean="0"/>
            <a:t> у </a:t>
          </a:r>
          <a:r>
            <a:rPr lang="ru-RU" b="1" dirty="0" err="1" smtClean="0"/>
            <a:t>польових</a:t>
          </a:r>
          <a:r>
            <a:rPr lang="ru-RU" b="1" dirty="0" smtClean="0"/>
            <a:t> </a:t>
          </a:r>
          <a:r>
            <a:rPr lang="ru-RU" b="1" dirty="0" err="1" smtClean="0"/>
            <a:t>умовах</a:t>
          </a:r>
          <a:r>
            <a:rPr lang="ru-RU" b="1" dirty="0" smtClean="0"/>
            <a:t> </a:t>
          </a:r>
          <a:r>
            <a:rPr lang="ru-RU" b="1" dirty="0" err="1" smtClean="0"/>
            <a:t>втрачається</a:t>
          </a:r>
          <a:r>
            <a:rPr lang="ru-RU" b="1" dirty="0" smtClean="0"/>
            <a:t> 30–40%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, а за </a:t>
          </a:r>
          <a:r>
            <a:rPr lang="ru-RU" b="1" dirty="0" err="1" smtClean="0"/>
            <a:t>несприятливої</a:t>
          </a:r>
          <a:r>
            <a:rPr lang="ru-RU" b="1" dirty="0" smtClean="0"/>
            <a:t> погоди–до 50%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більше</a:t>
          </a:r>
          <a:r>
            <a:rPr lang="ru-RU" b="1" dirty="0" smtClean="0"/>
            <a:t>. </a:t>
          </a:r>
          <a:endParaRPr lang="ru-RU" b="1" dirty="0"/>
        </a:p>
      </dgm:t>
    </dgm:pt>
    <dgm:pt modelId="{38C1FBCD-86E3-4482-9C50-EA96743746CA}" type="parTrans" cxnId="{95493B69-FC25-4447-BE65-A133C0A2BEBA}">
      <dgm:prSet/>
      <dgm:spPr/>
      <dgm:t>
        <a:bodyPr/>
        <a:lstStyle/>
        <a:p>
          <a:endParaRPr lang="ru-RU" b="1"/>
        </a:p>
      </dgm:t>
    </dgm:pt>
    <dgm:pt modelId="{35B79085-F094-4C01-B9B6-83B9A9066F5F}" type="sibTrans" cxnId="{95493B69-FC25-4447-BE65-A133C0A2BEBA}">
      <dgm:prSet/>
      <dgm:spPr/>
      <dgm:t>
        <a:bodyPr/>
        <a:lstStyle/>
        <a:p>
          <a:endParaRPr lang="ru-RU" b="1"/>
        </a:p>
      </dgm:t>
    </dgm:pt>
    <dgm:pt modelId="{B915D7BA-7AE0-4582-BAF3-D78879E07804}" type="pres">
      <dgm:prSet presAssocID="{F4288E8B-0599-41AB-B25C-FB8771572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8B17B-A8D9-4694-AFE2-85A3BCE339A3}" type="pres">
      <dgm:prSet presAssocID="{725784DC-BBFF-43DC-BD36-D659929B67D2}" presName="parentText" presStyleLbl="node1" presStyleIdx="0" presStyleCnt="1" custScaleY="25573" custLinFactNeighborX="2828" custLinFactNeighborY="-11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E6702-3A68-45AE-8D8E-3ABF7FDC2A36}" type="presOf" srcId="{F4288E8B-0599-41AB-B25C-FB8771572D4B}" destId="{B915D7BA-7AE0-4582-BAF3-D78879E07804}" srcOrd="0" destOrd="0" presId="urn:microsoft.com/office/officeart/2005/8/layout/vList2"/>
    <dgm:cxn modelId="{A4392CEA-BA51-4690-8878-DE96D9B4E312}" type="presOf" srcId="{725784DC-BBFF-43DC-BD36-D659929B67D2}" destId="{2A78B17B-A8D9-4694-AFE2-85A3BCE339A3}" srcOrd="0" destOrd="0" presId="urn:microsoft.com/office/officeart/2005/8/layout/vList2"/>
    <dgm:cxn modelId="{95493B69-FC25-4447-BE65-A133C0A2BEBA}" srcId="{F4288E8B-0599-41AB-B25C-FB8771572D4B}" destId="{725784DC-BBFF-43DC-BD36-D659929B67D2}" srcOrd="0" destOrd="0" parTransId="{38C1FBCD-86E3-4482-9C50-EA96743746CA}" sibTransId="{35B79085-F094-4C01-B9B6-83B9A9066F5F}"/>
    <dgm:cxn modelId="{66F03F35-AF90-4D95-B4A6-D31474B82683}" type="presParOf" srcId="{B915D7BA-7AE0-4582-BAF3-D78879E07804}" destId="{2A78B17B-A8D9-4694-AFE2-85A3BCE339A3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AE020-BDD1-4BBC-9EA3-30C4308791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11FCB2-646D-4823-9C72-D0F3855117C0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Зберігання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кормів</a:t>
          </a:r>
          <a:r>
            <a:rPr lang="ru-RU" b="1" dirty="0" smtClean="0">
              <a:solidFill>
                <a:srgbClr val="C00000"/>
              </a:solidFill>
            </a:rPr>
            <a:t>. </a:t>
          </a:r>
          <a:r>
            <a:rPr lang="ru-RU" b="1" dirty="0" err="1" smtClean="0"/>
            <a:t>Під</a:t>
          </a:r>
          <a:r>
            <a:rPr lang="ru-RU" b="1" dirty="0" smtClean="0"/>
            <a:t> час </a:t>
          </a:r>
          <a:r>
            <a:rPr lang="ru-RU" b="1" dirty="0" err="1" smtClean="0"/>
            <a:t>зберігання</a:t>
          </a:r>
          <a:r>
            <a:rPr lang="ru-RU" b="1" dirty="0" smtClean="0"/>
            <a:t> </a:t>
          </a:r>
          <a:r>
            <a:rPr lang="ru-RU" b="1" dirty="0" err="1" smtClean="0"/>
            <a:t>змінюється</a:t>
          </a:r>
          <a:r>
            <a:rPr lang="ru-RU" b="1" dirty="0" smtClean="0"/>
            <a:t> склад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поживність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. У </a:t>
          </a:r>
          <a:r>
            <a:rPr lang="ru-RU" b="1" dirty="0" err="1" smtClean="0"/>
            <a:t>цей</a:t>
          </a:r>
          <a:r>
            <a:rPr lang="ru-RU" b="1" dirty="0" smtClean="0"/>
            <a:t> </a:t>
          </a:r>
          <a:r>
            <a:rPr lang="ru-RU" b="1" dirty="0" err="1" smtClean="0"/>
            <a:t>період</a:t>
          </a:r>
          <a:r>
            <a:rPr lang="ru-RU" b="1" dirty="0" smtClean="0"/>
            <a:t> </a:t>
          </a:r>
          <a:r>
            <a:rPr lang="ru-RU" b="1" dirty="0" err="1" smtClean="0"/>
            <a:t>у</a:t>
          </a:r>
          <a:r>
            <a:rPr lang="ru-RU" b="1" dirty="0" smtClean="0"/>
            <a:t> </a:t>
          </a:r>
          <a:r>
            <a:rPr lang="ru-RU" b="1" dirty="0" err="1" smtClean="0"/>
            <a:t>коренебульбоплодів</a:t>
          </a:r>
          <a:r>
            <a:rPr lang="ru-RU" b="1" dirty="0" smtClean="0"/>
            <a:t> (</a:t>
          </a:r>
          <a:r>
            <a:rPr lang="ru-RU" b="1" dirty="0" err="1" smtClean="0"/>
            <a:t>буряки</a:t>
          </a:r>
          <a:r>
            <a:rPr lang="ru-RU" b="1" dirty="0" smtClean="0"/>
            <a:t>, </a:t>
          </a:r>
          <a:r>
            <a:rPr lang="ru-RU" b="1" dirty="0" err="1" smtClean="0"/>
            <a:t>морква</a:t>
          </a:r>
          <a:r>
            <a:rPr lang="ru-RU" b="1" dirty="0" smtClean="0"/>
            <a:t>, </a:t>
          </a:r>
          <a:r>
            <a:rPr lang="ru-RU" b="1" dirty="0" err="1" smtClean="0"/>
            <a:t>картопля</a:t>
          </a:r>
          <a:r>
            <a:rPr lang="ru-RU" b="1" dirty="0" smtClean="0"/>
            <a:t> та </a:t>
          </a:r>
          <a:r>
            <a:rPr lang="ru-RU" b="1" dirty="0" err="1" smtClean="0"/>
            <a:t>ін</a:t>
          </a:r>
          <a:r>
            <a:rPr lang="ru-RU" b="1" dirty="0" smtClean="0"/>
            <a:t>.) не </a:t>
          </a:r>
          <a:r>
            <a:rPr lang="ru-RU" b="1" dirty="0" err="1" smtClean="0"/>
            <a:t>припиняються</a:t>
          </a:r>
          <a:r>
            <a:rPr lang="ru-RU" b="1" dirty="0" smtClean="0"/>
            <a:t> </a:t>
          </a:r>
          <a:r>
            <a:rPr lang="ru-RU" b="1" dirty="0" err="1" smtClean="0"/>
            <a:t>процеси</a:t>
          </a:r>
          <a:r>
            <a:rPr lang="ru-RU" b="1" dirty="0" smtClean="0"/>
            <a:t> </a:t>
          </a:r>
          <a:r>
            <a:rPr lang="ru-RU" b="1" dirty="0" err="1" smtClean="0"/>
            <a:t>дихання</a:t>
          </a:r>
          <a:r>
            <a:rPr lang="ru-RU" b="1" dirty="0" smtClean="0"/>
            <a:t>, </a:t>
          </a:r>
          <a:r>
            <a:rPr lang="ru-RU" b="1" dirty="0" err="1" smtClean="0"/>
            <a:t>пов</a:t>
          </a:r>
          <a:r>
            <a:rPr lang="ru-RU" b="1" dirty="0" err="1" smtClean="0">
              <a:latin typeface="Arial"/>
              <a:cs typeface="Arial"/>
            </a:rPr>
            <a:t>’</a:t>
          </a:r>
          <a:r>
            <a:rPr lang="ru-RU" b="1" dirty="0" err="1" smtClean="0"/>
            <a:t>язані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</a:t>
          </a:r>
          <a:r>
            <a:rPr lang="ru-RU" b="1" dirty="0" err="1" smtClean="0"/>
            <a:t>втратою</a:t>
          </a:r>
          <a:r>
            <a:rPr lang="ru-RU" b="1" dirty="0" smtClean="0"/>
            <a:t> </a:t>
          </a:r>
          <a:r>
            <a:rPr lang="ru-RU" b="1" dirty="0" err="1" smtClean="0"/>
            <a:t>сухої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, </a:t>
          </a:r>
          <a:r>
            <a:rPr lang="ru-RU" b="1" dirty="0" err="1" smtClean="0"/>
            <a:t>цукру</a:t>
          </a:r>
          <a:r>
            <a:rPr lang="ru-RU" b="1" dirty="0" smtClean="0"/>
            <a:t>, </a:t>
          </a:r>
          <a:r>
            <a:rPr lang="ru-RU" b="1" dirty="0" err="1" smtClean="0"/>
            <a:t>крохмалю</a:t>
          </a:r>
          <a:r>
            <a:rPr lang="ru-RU" b="1" dirty="0" smtClean="0"/>
            <a:t>. </a:t>
          </a:r>
          <a:r>
            <a:rPr lang="ru-RU" b="1" dirty="0" err="1" smtClean="0"/>
            <a:t>Інтенсивність</a:t>
          </a:r>
          <a:r>
            <a:rPr lang="ru-RU" b="1" dirty="0" smtClean="0"/>
            <a:t> </a:t>
          </a:r>
          <a:r>
            <a:rPr lang="ru-RU" b="1" dirty="0" err="1" smtClean="0"/>
            <a:t>перебігаючих</a:t>
          </a:r>
          <a:r>
            <a:rPr lang="ru-RU" b="1" dirty="0" smtClean="0"/>
            <a:t> </a:t>
          </a:r>
          <a:r>
            <a:rPr lang="ru-RU" b="1" dirty="0" err="1" smtClean="0"/>
            <a:t>процесів</a:t>
          </a:r>
          <a:r>
            <a:rPr lang="ru-RU" b="1" dirty="0" smtClean="0"/>
            <a:t> </a:t>
          </a:r>
          <a:r>
            <a:rPr lang="ru-RU" b="1" dirty="0" err="1" smtClean="0"/>
            <a:t>залежить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температури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газового складу </a:t>
          </a:r>
          <a:r>
            <a:rPr lang="ru-RU" b="1" dirty="0" err="1" smtClean="0"/>
            <a:t>повітря</a:t>
          </a:r>
          <a:r>
            <a:rPr lang="ru-RU" b="1" dirty="0" smtClean="0"/>
            <a:t> у </a:t>
          </a:r>
          <a:r>
            <a:rPr lang="ru-RU" b="1" dirty="0" err="1" smtClean="0"/>
            <a:t>сховищах</a:t>
          </a:r>
          <a:r>
            <a:rPr lang="ru-RU" b="1" dirty="0" smtClean="0"/>
            <a:t>. У </a:t>
          </a:r>
          <a:r>
            <a:rPr lang="ru-RU" b="1" dirty="0" err="1" smtClean="0"/>
            <a:t>випадку</a:t>
          </a:r>
          <a:r>
            <a:rPr lang="ru-RU" b="1" dirty="0" smtClean="0"/>
            <a:t> </a:t>
          </a:r>
          <a:r>
            <a:rPr lang="ru-RU" b="1" dirty="0" err="1" smtClean="0"/>
            <a:t>зберігання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підвищеним</a:t>
          </a:r>
          <a:r>
            <a:rPr lang="ru-RU" b="1" dirty="0" smtClean="0"/>
            <a:t> </a:t>
          </a:r>
          <a:r>
            <a:rPr lang="ru-RU" b="1" dirty="0" err="1" smtClean="0"/>
            <a:t>вмістом</a:t>
          </a:r>
          <a:r>
            <a:rPr lang="ru-RU" b="1" dirty="0" smtClean="0"/>
            <a:t> </a:t>
          </a:r>
          <a:r>
            <a:rPr lang="ru-RU" b="1" dirty="0" err="1" smtClean="0"/>
            <a:t>вологи</a:t>
          </a:r>
          <a:r>
            <a:rPr lang="ru-RU" b="1" dirty="0" smtClean="0"/>
            <a:t> вони </a:t>
          </a:r>
          <a:r>
            <a:rPr lang="ru-RU" b="1" dirty="0" err="1" smtClean="0"/>
            <a:t>пліснявіють</a:t>
          </a:r>
          <a:r>
            <a:rPr lang="ru-RU" b="1" dirty="0" smtClean="0"/>
            <a:t> та </a:t>
          </a:r>
          <a:r>
            <a:rPr lang="ru-RU" b="1" dirty="0" err="1" smtClean="0"/>
            <a:t>самозігріваються</a:t>
          </a:r>
          <a:r>
            <a:rPr lang="ru-RU" b="1" dirty="0" smtClean="0"/>
            <a:t> </a:t>
          </a:r>
          <a:r>
            <a:rPr lang="ru-RU" b="1" dirty="0" err="1" smtClean="0"/>
            <a:t>внаслідок</a:t>
          </a:r>
          <a:r>
            <a:rPr lang="ru-RU" b="1" dirty="0" smtClean="0"/>
            <a:t> </a:t>
          </a:r>
          <a:r>
            <a:rPr lang="ru-RU" b="1" dirty="0" err="1" smtClean="0"/>
            <a:t>дії</a:t>
          </a:r>
          <a:r>
            <a:rPr lang="ru-RU" b="1" dirty="0" smtClean="0"/>
            <a:t> </a:t>
          </a:r>
          <a:r>
            <a:rPr lang="ru-RU" b="1" dirty="0" err="1" smtClean="0"/>
            <a:t>мікроорганізмів</a:t>
          </a:r>
          <a:r>
            <a:rPr lang="ru-RU" b="1" dirty="0" smtClean="0"/>
            <a:t>. </a:t>
          </a:r>
          <a:r>
            <a:rPr lang="ru-RU" b="1" dirty="0" err="1" smtClean="0"/>
            <a:t>Вологість</a:t>
          </a:r>
          <a:r>
            <a:rPr lang="ru-RU" b="1" dirty="0" smtClean="0"/>
            <a:t> </a:t>
          </a:r>
          <a:r>
            <a:rPr lang="ru-RU" b="1" dirty="0" err="1" smtClean="0"/>
            <a:t>грубих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при </a:t>
          </a:r>
          <a:r>
            <a:rPr lang="ru-RU" b="1" dirty="0" err="1" smtClean="0"/>
            <a:t>зберіганні</a:t>
          </a:r>
          <a:r>
            <a:rPr lang="ru-RU" b="1" dirty="0" smtClean="0"/>
            <a:t> не повинна </a:t>
          </a:r>
          <a:r>
            <a:rPr lang="ru-RU" b="1" dirty="0" err="1" smtClean="0"/>
            <a:t>перевищувати</a:t>
          </a:r>
          <a:r>
            <a:rPr lang="ru-RU" b="1" dirty="0" smtClean="0"/>
            <a:t> 15–17%, </a:t>
          </a:r>
          <a:r>
            <a:rPr lang="ru-RU" b="1" dirty="0" err="1" smtClean="0"/>
            <a:t>зернових</a:t>
          </a:r>
          <a:r>
            <a:rPr lang="ru-RU" b="1" dirty="0" smtClean="0"/>
            <a:t> – 12–14, макухи </a:t>
          </a:r>
          <a:r>
            <a:rPr lang="ru-RU" b="1" dirty="0" err="1" smtClean="0"/>
            <a:t>і</a:t>
          </a:r>
          <a:r>
            <a:rPr lang="ru-RU" b="1" dirty="0" smtClean="0"/>
            <a:t> шроту – 10–12, травяного </a:t>
          </a:r>
          <a:r>
            <a:rPr lang="ru-RU" b="1" dirty="0" err="1" smtClean="0"/>
            <a:t>борошна</a:t>
          </a:r>
          <a:r>
            <a:rPr lang="ru-RU" b="1" dirty="0" smtClean="0"/>
            <a:t> – 9–12%.</a:t>
          </a:r>
          <a:endParaRPr lang="ru-RU" b="1" dirty="0"/>
        </a:p>
      </dgm:t>
    </dgm:pt>
    <dgm:pt modelId="{93177488-4DDD-4ABB-9641-B6447E1CC332}" type="parTrans" cxnId="{1139689B-EEB8-4827-85BB-6D64D2F792FB}">
      <dgm:prSet/>
      <dgm:spPr/>
      <dgm:t>
        <a:bodyPr/>
        <a:lstStyle/>
        <a:p>
          <a:endParaRPr lang="ru-RU" b="1"/>
        </a:p>
      </dgm:t>
    </dgm:pt>
    <dgm:pt modelId="{6162C138-D932-445D-967C-B7476D86F18C}" type="sibTrans" cxnId="{1139689B-EEB8-4827-85BB-6D64D2F792FB}">
      <dgm:prSet/>
      <dgm:spPr/>
      <dgm:t>
        <a:bodyPr/>
        <a:lstStyle/>
        <a:p>
          <a:endParaRPr lang="ru-RU" b="1"/>
        </a:p>
      </dgm:t>
    </dgm:pt>
    <dgm:pt modelId="{3936EB21-C91B-4E7E-9FE0-197A7E8FAA1D}" type="pres">
      <dgm:prSet presAssocID="{707AE020-BDD1-4BBC-9EA3-30C430879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F0A1F6-3806-41F3-AEB9-1AF3E754B2C0}" type="pres">
      <dgm:prSet presAssocID="{CB11FCB2-646D-4823-9C72-D0F3855117C0}" presName="parentText" presStyleLbl="node1" presStyleIdx="0" presStyleCnt="1" custScaleY="477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9689B-EEB8-4827-85BB-6D64D2F792FB}" srcId="{707AE020-BDD1-4BBC-9EA3-30C4308791CD}" destId="{CB11FCB2-646D-4823-9C72-D0F3855117C0}" srcOrd="0" destOrd="0" parTransId="{93177488-4DDD-4ABB-9641-B6447E1CC332}" sibTransId="{6162C138-D932-445D-967C-B7476D86F18C}"/>
    <dgm:cxn modelId="{EF6CF217-7ED6-4D3E-B009-EE8F2FD398BE}" type="presOf" srcId="{707AE020-BDD1-4BBC-9EA3-30C4308791CD}" destId="{3936EB21-C91B-4E7E-9FE0-197A7E8FAA1D}" srcOrd="0" destOrd="0" presId="urn:microsoft.com/office/officeart/2005/8/layout/vList2"/>
    <dgm:cxn modelId="{7562EC24-2E94-4A4A-9E80-916E4B7B4D88}" type="presOf" srcId="{CB11FCB2-646D-4823-9C72-D0F3855117C0}" destId="{BEF0A1F6-3806-41F3-AEB9-1AF3E754B2C0}" srcOrd="0" destOrd="0" presId="urn:microsoft.com/office/officeart/2005/8/layout/vList2"/>
    <dgm:cxn modelId="{7614C4FA-5297-4650-8E3C-CD081F8DFBB4}" type="presParOf" srcId="{3936EB21-C91B-4E7E-9FE0-197A7E8FAA1D}" destId="{BEF0A1F6-3806-41F3-AEB9-1AF3E754B2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9B0103-6901-4E98-8C3F-14D6E636C7C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2F83D-FED6-4BFB-82B3-9AF7011C2A65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Технологія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підготовки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кормів</a:t>
          </a:r>
          <a:r>
            <a:rPr lang="ru-RU" b="1" dirty="0" smtClean="0">
              <a:solidFill>
                <a:srgbClr val="C00000"/>
              </a:solidFill>
            </a:rPr>
            <a:t>  </a:t>
          </a:r>
          <a:r>
            <a:rPr lang="ru-RU" b="1" dirty="0" smtClean="0"/>
            <a:t>до </a:t>
          </a:r>
          <a:r>
            <a:rPr lang="ru-RU" b="1" dirty="0" err="1" smtClean="0"/>
            <a:t>згодовування</a:t>
          </a:r>
          <a:r>
            <a:rPr lang="ru-RU" b="1" dirty="0" smtClean="0"/>
            <a:t> </a:t>
          </a:r>
          <a:r>
            <a:rPr lang="ru-RU" b="1" dirty="0" err="1" smtClean="0"/>
            <a:t>впливає</a:t>
          </a:r>
          <a:r>
            <a:rPr lang="ru-RU" b="1" dirty="0" smtClean="0"/>
            <a:t> на </a:t>
          </a:r>
          <a:r>
            <a:rPr lang="ru-RU" b="1" dirty="0" err="1" smtClean="0"/>
            <a:t>поїдання</a:t>
          </a:r>
          <a:r>
            <a:rPr lang="ru-RU" b="1" dirty="0" smtClean="0"/>
            <a:t>, </a:t>
          </a:r>
          <a:r>
            <a:rPr lang="ru-RU" b="1" dirty="0" err="1" smtClean="0"/>
            <a:t>перетравність</a:t>
          </a:r>
          <a:r>
            <a:rPr lang="ru-RU" b="1" dirty="0" smtClean="0"/>
            <a:t> та </a:t>
          </a:r>
          <a:r>
            <a:rPr lang="ru-RU" b="1" dirty="0" err="1" smtClean="0"/>
            <a:t>поживну</a:t>
          </a:r>
          <a:r>
            <a:rPr lang="ru-RU" b="1" dirty="0" smtClean="0"/>
            <a:t> </a:t>
          </a:r>
          <a:r>
            <a:rPr lang="ru-RU" b="1" dirty="0" err="1" smtClean="0"/>
            <a:t>цінність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.</a:t>
          </a:r>
          <a:endParaRPr lang="ru-RU" b="1" dirty="0"/>
        </a:p>
      </dgm:t>
    </dgm:pt>
    <dgm:pt modelId="{83B53E94-516D-4B64-AA4F-994920AD485A}" type="parTrans" cxnId="{3AFC002D-B844-4EC9-B98D-24A4E72F6E5F}">
      <dgm:prSet/>
      <dgm:spPr/>
      <dgm:t>
        <a:bodyPr/>
        <a:lstStyle/>
        <a:p>
          <a:endParaRPr lang="ru-RU" b="1"/>
        </a:p>
      </dgm:t>
    </dgm:pt>
    <dgm:pt modelId="{5406208F-8395-4A1B-A926-BF58AED992ED}" type="sibTrans" cxnId="{3AFC002D-B844-4EC9-B98D-24A4E72F6E5F}">
      <dgm:prSet/>
      <dgm:spPr/>
      <dgm:t>
        <a:bodyPr/>
        <a:lstStyle/>
        <a:p>
          <a:endParaRPr lang="ru-RU" b="1"/>
        </a:p>
      </dgm:t>
    </dgm:pt>
    <dgm:pt modelId="{F2E231EE-2DDD-403F-9542-EF0841DFCA22}">
      <dgm:prSet/>
      <dgm:spPr/>
      <dgm:t>
        <a:bodyPr/>
        <a:lstStyle/>
        <a:p>
          <a:pPr rtl="0"/>
          <a:r>
            <a:rPr lang="ru-RU" b="1" dirty="0" err="1" smtClean="0"/>
            <a:t>Подрібнення</a:t>
          </a:r>
          <a:r>
            <a:rPr lang="ru-RU" b="1" dirty="0" smtClean="0"/>
            <a:t> </a:t>
          </a:r>
          <a:r>
            <a:rPr lang="ru-RU" b="1" dirty="0" err="1" smtClean="0"/>
            <a:t>великостеблового</a:t>
          </a:r>
          <a:r>
            <a:rPr lang="ru-RU" b="1" dirty="0" smtClean="0"/>
            <a:t> </a:t>
          </a:r>
          <a:r>
            <a:rPr lang="ru-RU" b="1" dirty="0" err="1" smtClean="0"/>
            <a:t>сіна</a:t>
          </a:r>
          <a:r>
            <a:rPr lang="ru-RU" b="1" dirty="0" smtClean="0"/>
            <a:t>, </a:t>
          </a:r>
          <a:r>
            <a:rPr lang="ru-RU" b="1" dirty="0" err="1" smtClean="0"/>
            <a:t>соломи</a:t>
          </a:r>
          <a:r>
            <a:rPr lang="ru-RU" b="1" dirty="0" smtClean="0"/>
            <a:t>, </a:t>
          </a:r>
          <a:r>
            <a:rPr lang="ru-RU" b="1" dirty="0" err="1" smtClean="0"/>
            <a:t>здобрювання</a:t>
          </a:r>
          <a:r>
            <a:rPr lang="ru-RU" b="1" dirty="0" smtClean="0"/>
            <a:t> </a:t>
          </a:r>
          <a:r>
            <a:rPr lang="ru-RU" b="1" dirty="0" err="1" smtClean="0"/>
            <a:t>січки</a:t>
          </a:r>
          <a:r>
            <a:rPr lang="ru-RU" b="1" dirty="0" smtClean="0"/>
            <a:t> </a:t>
          </a:r>
          <a:r>
            <a:rPr lang="ru-RU" b="1" dirty="0" err="1" smtClean="0"/>
            <a:t>розчином</a:t>
          </a:r>
          <a:r>
            <a:rPr lang="ru-RU" b="1" dirty="0" smtClean="0"/>
            <a:t> </a:t>
          </a:r>
          <a:r>
            <a:rPr lang="ru-RU" b="1" dirty="0" err="1" smtClean="0"/>
            <a:t>меляси</a:t>
          </a:r>
          <a:r>
            <a:rPr lang="ru-RU" b="1" dirty="0" smtClean="0"/>
            <a:t>, </a:t>
          </a:r>
          <a:r>
            <a:rPr lang="ru-RU" b="1" dirty="0" err="1" smtClean="0"/>
            <a:t>кухонної</a:t>
          </a:r>
          <a:r>
            <a:rPr lang="ru-RU" b="1" dirty="0" smtClean="0"/>
            <a:t> </a:t>
          </a:r>
          <a:r>
            <a:rPr lang="ru-RU" b="1" dirty="0" err="1" smtClean="0"/>
            <a:t>солі</a:t>
          </a:r>
          <a:r>
            <a:rPr lang="ru-RU" b="1" dirty="0" smtClean="0"/>
            <a:t>, </a:t>
          </a:r>
          <a:r>
            <a:rPr lang="ru-RU" b="1" dirty="0" err="1" smtClean="0"/>
            <a:t>подрібненими</a:t>
          </a:r>
          <a:r>
            <a:rPr lang="ru-RU" b="1" dirty="0" smtClean="0"/>
            <a:t> </a:t>
          </a:r>
          <a:r>
            <a:rPr lang="ru-RU" b="1" dirty="0" err="1" smtClean="0"/>
            <a:t>коренеплодами</a:t>
          </a:r>
          <a:r>
            <a:rPr lang="ru-RU" b="1" dirty="0" smtClean="0"/>
            <a:t>, </a:t>
          </a:r>
          <a:r>
            <a:rPr lang="ru-RU" b="1" dirty="0" err="1" smtClean="0"/>
            <a:t>концкормами</a:t>
          </a:r>
          <a:r>
            <a:rPr lang="ru-RU" b="1" dirty="0" smtClean="0"/>
            <a:t> </a:t>
          </a:r>
          <a:r>
            <a:rPr lang="ru-RU" b="1" dirty="0" err="1" smtClean="0"/>
            <a:t>сприяє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кращому</a:t>
          </a:r>
          <a:r>
            <a:rPr lang="ru-RU" b="1" dirty="0" smtClean="0"/>
            <a:t> </a:t>
          </a:r>
          <a:r>
            <a:rPr lang="ru-RU" b="1" dirty="0" err="1" smtClean="0"/>
            <a:t>поїданню</a:t>
          </a:r>
          <a:r>
            <a:rPr lang="ru-RU" b="1" dirty="0" smtClean="0"/>
            <a:t>, а </a:t>
          </a:r>
          <a:r>
            <a:rPr lang="ru-RU" b="1" dirty="0" err="1" smtClean="0"/>
            <a:t>обробка</a:t>
          </a:r>
          <a:r>
            <a:rPr lang="ru-RU" b="1" dirty="0" smtClean="0"/>
            <a:t> </a:t>
          </a:r>
          <a:r>
            <a:rPr lang="ru-RU" b="1" dirty="0" err="1" smtClean="0"/>
            <a:t>розчином</a:t>
          </a:r>
          <a:r>
            <a:rPr lang="ru-RU" b="1" dirty="0" smtClean="0"/>
            <a:t> лугу (</a:t>
          </a:r>
          <a:r>
            <a:rPr lang="ru-RU" b="1" dirty="0" err="1" smtClean="0"/>
            <a:t>вапнування</a:t>
          </a:r>
          <a:r>
            <a:rPr lang="ru-RU" b="1" dirty="0" smtClean="0"/>
            <a:t>, </a:t>
          </a:r>
          <a:r>
            <a:rPr lang="ru-RU" b="1" dirty="0" err="1" smtClean="0"/>
            <a:t>амонізація</a:t>
          </a:r>
          <a:r>
            <a:rPr lang="ru-RU" b="1" dirty="0" smtClean="0"/>
            <a:t>) </a:t>
          </a:r>
          <a:r>
            <a:rPr lang="ru-RU" b="1" dirty="0" err="1" smtClean="0"/>
            <a:t>підвищує</a:t>
          </a:r>
          <a:r>
            <a:rPr lang="ru-RU" b="1" dirty="0" smtClean="0"/>
            <a:t> </a:t>
          </a:r>
          <a:r>
            <a:rPr lang="ru-RU" b="1" dirty="0" err="1" smtClean="0"/>
            <a:t>перетравність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енергетичну</a:t>
          </a:r>
          <a:r>
            <a:rPr lang="ru-RU" b="1" dirty="0" smtClean="0"/>
            <a:t> </a:t>
          </a:r>
          <a:r>
            <a:rPr lang="ru-RU" b="1" dirty="0" err="1" smtClean="0"/>
            <a:t>поживність</a:t>
          </a:r>
          <a:r>
            <a:rPr lang="ru-RU" b="1" dirty="0" smtClean="0"/>
            <a:t> </a:t>
          </a:r>
          <a:r>
            <a:rPr lang="ru-RU" b="1" dirty="0" err="1" smtClean="0"/>
            <a:t>грубих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.</a:t>
          </a:r>
          <a:endParaRPr lang="ru-RU" b="1" dirty="0"/>
        </a:p>
      </dgm:t>
    </dgm:pt>
    <dgm:pt modelId="{9F4EAA9A-671C-4E6E-99D7-AF9D9185F680}" type="parTrans" cxnId="{3E0F2408-38E1-4C4E-A547-FDA655AA9139}">
      <dgm:prSet/>
      <dgm:spPr/>
      <dgm:t>
        <a:bodyPr/>
        <a:lstStyle/>
        <a:p>
          <a:endParaRPr lang="ru-RU" b="1"/>
        </a:p>
      </dgm:t>
    </dgm:pt>
    <dgm:pt modelId="{AD9276F2-E5A3-4BBE-87B5-01AC7795C575}" type="sibTrans" cxnId="{3E0F2408-38E1-4C4E-A547-FDA655AA9139}">
      <dgm:prSet/>
      <dgm:spPr/>
      <dgm:t>
        <a:bodyPr/>
        <a:lstStyle/>
        <a:p>
          <a:endParaRPr lang="ru-RU" b="1"/>
        </a:p>
      </dgm:t>
    </dgm:pt>
    <dgm:pt modelId="{E2800D28-18AD-4160-9C9C-D499A1FBA5AC}" type="pres">
      <dgm:prSet presAssocID="{8B9B0103-6901-4E98-8C3F-14D6E636C7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05745-C9EC-47CA-B7C3-330BA9BC845B}" type="pres">
      <dgm:prSet presAssocID="{F5A2F83D-FED6-4BFB-82B3-9AF7011C2A65}" presName="parentText" presStyleLbl="node1" presStyleIdx="0" presStyleCnt="2" custScaleY="60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81EE4-CAC0-43F9-A2D5-A313A46F001B}" type="pres">
      <dgm:prSet presAssocID="{5406208F-8395-4A1B-A926-BF58AED992ED}" presName="spacer" presStyleCnt="0"/>
      <dgm:spPr/>
    </dgm:pt>
    <dgm:pt modelId="{8A5B8B97-A21B-4D92-9D53-14078CAA1EC0}" type="pres">
      <dgm:prSet presAssocID="{F2E231EE-2DDD-403F-9542-EF0841DFCA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E3D10-0D1F-41C9-8DF1-52AE52979D72}" type="presOf" srcId="{8B9B0103-6901-4E98-8C3F-14D6E636C7CA}" destId="{E2800D28-18AD-4160-9C9C-D499A1FBA5AC}" srcOrd="0" destOrd="0" presId="urn:microsoft.com/office/officeart/2005/8/layout/vList2"/>
    <dgm:cxn modelId="{6360F4B8-367C-4DF5-B739-87CC53A839DF}" type="presOf" srcId="{F5A2F83D-FED6-4BFB-82B3-9AF7011C2A65}" destId="{4BE05745-C9EC-47CA-B7C3-330BA9BC845B}" srcOrd="0" destOrd="0" presId="urn:microsoft.com/office/officeart/2005/8/layout/vList2"/>
    <dgm:cxn modelId="{3AFC002D-B844-4EC9-B98D-24A4E72F6E5F}" srcId="{8B9B0103-6901-4E98-8C3F-14D6E636C7CA}" destId="{F5A2F83D-FED6-4BFB-82B3-9AF7011C2A65}" srcOrd="0" destOrd="0" parTransId="{83B53E94-516D-4B64-AA4F-994920AD485A}" sibTransId="{5406208F-8395-4A1B-A926-BF58AED992ED}"/>
    <dgm:cxn modelId="{1EB4B536-B759-4E68-8498-CF65CC861DE1}" type="presOf" srcId="{F2E231EE-2DDD-403F-9542-EF0841DFCA22}" destId="{8A5B8B97-A21B-4D92-9D53-14078CAA1EC0}" srcOrd="0" destOrd="0" presId="urn:microsoft.com/office/officeart/2005/8/layout/vList2"/>
    <dgm:cxn modelId="{3E0F2408-38E1-4C4E-A547-FDA655AA9139}" srcId="{8B9B0103-6901-4E98-8C3F-14D6E636C7CA}" destId="{F2E231EE-2DDD-403F-9542-EF0841DFCA22}" srcOrd="1" destOrd="0" parTransId="{9F4EAA9A-671C-4E6E-99D7-AF9D9185F680}" sibTransId="{AD9276F2-E5A3-4BBE-87B5-01AC7795C575}"/>
    <dgm:cxn modelId="{8B6013C2-39C1-4948-85C0-1BA33A99D122}" type="presParOf" srcId="{E2800D28-18AD-4160-9C9C-D499A1FBA5AC}" destId="{4BE05745-C9EC-47CA-B7C3-330BA9BC845B}" srcOrd="0" destOrd="0" presId="urn:microsoft.com/office/officeart/2005/8/layout/vList2"/>
    <dgm:cxn modelId="{18ABAAB0-2C79-4F9D-AAF8-846F961C496C}" type="presParOf" srcId="{E2800D28-18AD-4160-9C9C-D499A1FBA5AC}" destId="{75A81EE4-CAC0-43F9-A2D5-A313A46F001B}" srcOrd="1" destOrd="0" presId="urn:microsoft.com/office/officeart/2005/8/layout/vList2"/>
    <dgm:cxn modelId="{4F8D9716-D268-4BAE-B1F7-84C3E8D04580}" type="presParOf" srcId="{E2800D28-18AD-4160-9C9C-D499A1FBA5AC}" destId="{8A5B8B97-A21B-4D92-9D53-14078CAA1E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BF020A-7AB4-4CBF-83CA-CFCD9B879F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0C1C9-DA5F-492C-920C-6FCD81158203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Вологотеплова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теплова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обробка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зернових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кормів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smtClean="0"/>
            <a:t>(</a:t>
          </a:r>
          <a:r>
            <a:rPr lang="ru-RU" b="1" dirty="0" err="1" smtClean="0"/>
            <a:t>гранулювання</a:t>
          </a:r>
          <a:r>
            <a:rPr lang="ru-RU" b="1" dirty="0" smtClean="0"/>
            <a:t>, </a:t>
          </a:r>
          <a:r>
            <a:rPr lang="ru-RU" b="1" dirty="0" err="1" smtClean="0"/>
            <a:t>плющення</a:t>
          </a:r>
          <a:r>
            <a:rPr lang="ru-RU" b="1" dirty="0" smtClean="0"/>
            <a:t>, </a:t>
          </a:r>
          <a:r>
            <a:rPr lang="ru-RU" b="1" dirty="0" err="1" smtClean="0"/>
            <a:t>екструдування</a:t>
          </a:r>
          <a:r>
            <a:rPr lang="ru-RU" b="1" dirty="0" smtClean="0"/>
            <a:t>, </a:t>
          </a:r>
          <a:r>
            <a:rPr lang="ru-RU" b="1" dirty="0" err="1" smtClean="0"/>
            <a:t>мікронізація</a:t>
          </a:r>
          <a:r>
            <a:rPr lang="ru-RU" b="1" dirty="0" smtClean="0"/>
            <a:t>) </a:t>
          </a:r>
          <a:r>
            <a:rPr lang="ru-RU" b="1" dirty="0" err="1" smtClean="0"/>
            <a:t>поліпшує</a:t>
          </a:r>
          <a:r>
            <a:rPr lang="ru-RU" b="1" dirty="0" smtClean="0"/>
            <a:t> </a:t>
          </a:r>
          <a:r>
            <a:rPr lang="ru-RU" b="1" dirty="0" err="1" smtClean="0"/>
            <a:t>смакові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, </a:t>
          </a:r>
          <a:r>
            <a:rPr lang="ru-RU" b="1" dirty="0" err="1" smtClean="0"/>
            <a:t>поїдання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, </a:t>
          </a:r>
          <a:r>
            <a:rPr lang="ru-RU" b="1" dirty="0" err="1" smtClean="0"/>
            <a:t>підвищує</a:t>
          </a:r>
          <a:r>
            <a:rPr lang="ru-RU" b="1" dirty="0" smtClean="0"/>
            <a:t> </a:t>
          </a:r>
          <a:r>
            <a:rPr lang="ru-RU" b="1" dirty="0" err="1" smtClean="0"/>
            <a:t>поживну</a:t>
          </a:r>
          <a:r>
            <a:rPr lang="ru-RU" b="1" dirty="0" smtClean="0"/>
            <a:t> </a:t>
          </a:r>
          <a:r>
            <a:rPr lang="ru-RU" b="1" dirty="0" err="1" smtClean="0"/>
            <a:t>цінність</a:t>
          </a:r>
          <a:r>
            <a:rPr lang="ru-RU" b="1" dirty="0" smtClean="0"/>
            <a:t> </a:t>
          </a:r>
          <a:r>
            <a:rPr lang="ru-RU" b="1" dirty="0" err="1" smtClean="0"/>
            <a:t>вуглеводного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протеїнового</a:t>
          </a:r>
          <a:r>
            <a:rPr lang="ru-RU" b="1" dirty="0" smtClean="0"/>
            <a:t> </a:t>
          </a:r>
          <a:r>
            <a:rPr lang="ru-RU" b="1" dirty="0" err="1" smtClean="0"/>
            <a:t>комплексів</a:t>
          </a:r>
          <a:r>
            <a:rPr lang="ru-RU" b="1" dirty="0" smtClean="0"/>
            <a:t> зерна </a:t>
          </a:r>
          <a:r>
            <a:rPr lang="ru-RU" b="1" dirty="0" err="1" smtClean="0"/>
            <a:t>злакових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бобових</a:t>
          </a:r>
          <a:r>
            <a:rPr lang="ru-RU" b="1" dirty="0" smtClean="0"/>
            <a:t> культур, </a:t>
          </a:r>
          <a:r>
            <a:rPr lang="ru-RU" b="1" dirty="0" err="1" smtClean="0"/>
            <a:t>знижує</a:t>
          </a:r>
          <a:r>
            <a:rPr lang="ru-RU" b="1" dirty="0" smtClean="0"/>
            <a:t> </a:t>
          </a:r>
          <a:r>
            <a:rPr lang="ru-RU" b="1" dirty="0" err="1" smtClean="0"/>
            <a:t>витрати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</a:t>
          </a:r>
          <a:r>
            <a:rPr lang="ru-RU" b="1" dirty="0" err="1" smtClean="0"/>
            <a:t>організму</a:t>
          </a:r>
          <a:r>
            <a:rPr lang="ru-RU" b="1" dirty="0" smtClean="0"/>
            <a:t> </a:t>
          </a:r>
          <a:r>
            <a:rPr lang="ru-RU" b="1" dirty="0" err="1" smtClean="0"/>
            <a:t>тварини</a:t>
          </a:r>
          <a:r>
            <a:rPr lang="ru-RU" b="1" dirty="0" smtClean="0"/>
            <a:t> на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засвоєння</a:t>
          </a:r>
          <a:r>
            <a:rPr lang="ru-RU" b="1" dirty="0" smtClean="0"/>
            <a:t>, </a:t>
          </a:r>
          <a:r>
            <a:rPr lang="ru-RU" b="1" dirty="0" err="1" smtClean="0"/>
            <a:t>дозволяє</a:t>
          </a:r>
          <a:r>
            <a:rPr lang="ru-RU" b="1" dirty="0" smtClean="0"/>
            <a:t> </a:t>
          </a:r>
          <a:r>
            <a:rPr lang="ru-RU" b="1" dirty="0" err="1" smtClean="0"/>
            <a:t>інактивувати</a:t>
          </a:r>
          <a:r>
            <a:rPr lang="ru-RU" b="1" dirty="0" smtClean="0"/>
            <a:t> </a:t>
          </a:r>
          <a:r>
            <a:rPr lang="ru-RU" b="1" dirty="0" err="1" smtClean="0"/>
            <a:t>антипоживні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 та </a:t>
          </a:r>
          <a:r>
            <a:rPr lang="ru-RU" b="1" dirty="0" err="1" smtClean="0"/>
            <a:t>продукти</a:t>
          </a:r>
          <a:r>
            <a:rPr lang="ru-RU" b="1" dirty="0" smtClean="0"/>
            <a:t> </a:t>
          </a:r>
          <a:r>
            <a:rPr lang="ru-RU" b="1" dirty="0" err="1" smtClean="0"/>
            <a:t>життєдіяльності</a:t>
          </a:r>
          <a:r>
            <a:rPr lang="ru-RU" b="1" dirty="0" smtClean="0"/>
            <a:t> </a:t>
          </a:r>
          <a:r>
            <a:rPr lang="ru-RU" b="1" dirty="0" err="1" smtClean="0"/>
            <a:t>мікроорганізмів</a:t>
          </a:r>
          <a:r>
            <a:rPr lang="ru-RU" b="1" dirty="0" smtClean="0"/>
            <a:t>.</a:t>
          </a:r>
          <a:endParaRPr lang="ru-RU" b="1" dirty="0"/>
        </a:p>
      </dgm:t>
    </dgm:pt>
    <dgm:pt modelId="{8A18DE6A-73CF-4177-8D21-5FBAADBF0872}" type="parTrans" cxnId="{26C919F7-D46A-4D08-9664-9268923C0200}">
      <dgm:prSet/>
      <dgm:spPr/>
      <dgm:t>
        <a:bodyPr/>
        <a:lstStyle/>
        <a:p>
          <a:endParaRPr lang="ru-RU" b="1"/>
        </a:p>
      </dgm:t>
    </dgm:pt>
    <dgm:pt modelId="{41156D55-E01E-4BD4-91D7-2D27F1271F05}" type="sibTrans" cxnId="{26C919F7-D46A-4D08-9664-9268923C0200}">
      <dgm:prSet/>
      <dgm:spPr/>
      <dgm:t>
        <a:bodyPr/>
        <a:lstStyle/>
        <a:p>
          <a:endParaRPr lang="ru-RU" b="1"/>
        </a:p>
      </dgm:t>
    </dgm:pt>
    <dgm:pt modelId="{F13821AD-19A4-4C7C-9E77-0F78521D4B24}" type="pres">
      <dgm:prSet presAssocID="{86BF020A-7AB4-4CBF-83CA-CFCD9B879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973FF-3760-43CE-AB98-1A5B2F56D161}" type="pres">
      <dgm:prSet presAssocID="{CA00C1C9-DA5F-492C-920C-6FCD81158203}" presName="parentText" presStyleLbl="node1" presStyleIdx="0" presStyleCnt="1" custScaleY="46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919F7-D46A-4D08-9664-9268923C0200}" srcId="{86BF020A-7AB4-4CBF-83CA-CFCD9B879F73}" destId="{CA00C1C9-DA5F-492C-920C-6FCD81158203}" srcOrd="0" destOrd="0" parTransId="{8A18DE6A-73CF-4177-8D21-5FBAADBF0872}" sibTransId="{41156D55-E01E-4BD4-91D7-2D27F1271F05}"/>
    <dgm:cxn modelId="{E4D1A2E3-FE93-4482-BCC1-F75D76EFC9F6}" type="presOf" srcId="{CA00C1C9-DA5F-492C-920C-6FCD81158203}" destId="{436973FF-3760-43CE-AB98-1A5B2F56D161}" srcOrd="0" destOrd="0" presId="urn:microsoft.com/office/officeart/2005/8/layout/vList2"/>
    <dgm:cxn modelId="{F01D4DC4-6C5C-4779-AC01-2199080A06BE}" type="presOf" srcId="{86BF020A-7AB4-4CBF-83CA-CFCD9B879F73}" destId="{F13821AD-19A4-4C7C-9E77-0F78521D4B24}" srcOrd="0" destOrd="0" presId="urn:microsoft.com/office/officeart/2005/8/layout/vList2"/>
    <dgm:cxn modelId="{948AFC50-049B-49C9-9C80-5525814656CC}" type="presParOf" srcId="{F13821AD-19A4-4C7C-9E77-0F78521D4B24}" destId="{436973FF-3760-43CE-AB98-1A5B2F56D1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67770-4F95-4C51-BAA6-38D9DEB7D51D}">
      <dsp:nvSpPr>
        <dsp:cNvPr id="0" name=""/>
        <dsp:cNvSpPr/>
      </dsp:nvSpPr>
      <dsp:spPr>
        <a:xfrm>
          <a:off x="0" y="616530"/>
          <a:ext cx="5292283" cy="52922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34BDB-7F49-4C54-8397-C93D47E06213}">
      <dsp:nvSpPr>
        <dsp:cNvPr id="0" name=""/>
        <dsp:cNvSpPr/>
      </dsp:nvSpPr>
      <dsp:spPr>
        <a:xfrm>
          <a:off x="2646141" y="616530"/>
          <a:ext cx="6174330" cy="5292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Для </a:t>
          </a:r>
          <a:r>
            <a:rPr lang="ru-RU" sz="1700" b="1" kern="1200" dirty="0" err="1" smtClean="0">
              <a:solidFill>
                <a:srgbClr val="C00000"/>
              </a:solidFill>
            </a:rPr>
            <a:t>вирішення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організаційних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питань</a:t>
          </a:r>
          <a:r>
            <a:rPr lang="ru-RU" sz="1700" b="1" kern="1200" dirty="0" smtClean="0">
              <a:solidFill>
                <a:srgbClr val="C00000"/>
              </a:solidFill>
            </a:rPr>
            <a:t>, </a:t>
          </a:r>
          <a:r>
            <a:rPr lang="ru-RU" sz="1700" b="1" kern="1200" dirty="0" err="1" smtClean="0">
              <a:solidFill>
                <a:srgbClr val="C00000"/>
              </a:solidFill>
            </a:rPr>
            <a:t>пов'язаних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із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використанням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великої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кількості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кормових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засобів</a:t>
          </a:r>
          <a:r>
            <a:rPr lang="ru-RU" sz="1700" b="1" kern="1200" dirty="0" smtClean="0">
              <a:solidFill>
                <a:srgbClr val="C00000"/>
              </a:solidFill>
            </a:rPr>
            <a:t>, </a:t>
          </a:r>
          <a:r>
            <a:rPr lang="ru-RU" sz="1700" b="1" kern="1200" dirty="0" err="1" smtClean="0">
              <a:solidFill>
                <a:srgbClr val="C00000"/>
              </a:solidFill>
            </a:rPr>
            <a:t>їх</a:t>
          </a:r>
          <a:r>
            <a:rPr lang="ru-RU" sz="1700" b="1" kern="1200" dirty="0" smtClean="0">
              <a:solidFill>
                <a:srgbClr val="C00000"/>
              </a:solidFill>
            </a:rPr>
            <a:t> </a:t>
          </a:r>
          <a:r>
            <a:rPr lang="ru-RU" sz="1700" b="1" kern="1200" dirty="0" err="1" smtClean="0">
              <a:solidFill>
                <a:srgbClr val="C00000"/>
              </a:solidFill>
            </a:rPr>
            <a:t>розподіляють</a:t>
          </a:r>
          <a:r>
            <a:rPr lang="ru-RU" sz="1700" b="1" kern="1200" dirty="0" smtClean="0">
              <a:solidFill>
                <a:srgbClr val="C00000"/>
              </a:solidFill>
            </a:rPr>
            <a:t> (</a:t>
          </a:r>
          <a:r>
            <a:rPr lang="ru-RU" sz="1700" b="1" kern="1200" dirty="0" err="1" smtClean="0">
              <a:solidFill>
                <a:srgbClr val="C00000"/>
              </a:solidFill>
            </a:rPr>
            <a:t>класифікують</a:t>
          </a:r>
          <a:r>
            <a:rPr lang="ru-RU" sz="1700" b="1" kern="1200" dirty="0" smtClean="0">
              <a:solidFill>
                <a:srgbClr val="C00000"/>
              </a:solidFill>
            </a:rPr>
            <a:t>) за </a:t>
          </a:r>
          <a:r>
            <a:rPr lang="ru-RU" sz="1700" b="1" kern="1200" dirty="0" err="1" smtClean="0">
              <a:solidFill>
                <a:srgbClr val="C00000"/>
              </a:solidFill>
            </a:rPr>
            <a:t>походженням</a:t>
          </a:r>
          <a:r>
            <a:rPr lang="ru-RU" sz="1700" b="1" kern="1200" dirty="0" smtClean="0">
              <a:solidFill>
                <a:srgbClr val="C00000"/>
              </a:solidFill>
            </a:rPr>
            <a:t>:</a:t>
          </a:r>
          <a:endParaRPr lang="ru-RU" sz="1700" b="1" kern="1200" dirty="0">
            <a:solidFill>
              <a:srgbClr val="C00000"/>
            </a:solidFill>
          </a:endParaRPr>
        </a:p>
      </dsp:txBody>
      <dsp:txXfrm>
        <a:off x="2646141" y="616530"/>
        <a:ext cx="6174330" cy="846765"/>
      </dsp:txXfrm>
    </dsp:sp>
    <dsp:sp modelId="{C3140A40-2351-4FF9-BE04-D28FAF458786}">
      <dsp:nvSpPr>
        <dsp:cNvPr id="0" name=""/>
        <dsp:cNvSpPr/>
      </dsp:nvSpPr>
      <dsp:spPr>
        <a:xfrm>
          <a:off x="555689" y="1463295"/>
          <a:ext cx="4180903" cy="41809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5D69-43E8-42AA-9471-53F299463DB3}">
      <dsp:nvSpPr>
        <dsp:cNvPr id="0" name=""/>
        <dsp:cNvSpPr/>
      </dsp:nvSpPr>
      <dsp:spPr>
        <a:xfrm>
          <a:off x="2646141" y="1463295"/>
          <a:ext cx="6174330" cy="4180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1) корми </a:t>
          </a:r>
          <a:r>
            <a:rPr lang="ru-RU" sz="1700" b="1" kern="1200" dirty="0" err="1" smtClean="0"/>
            <a:t>рослинного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походження</a:t>
          </a:r>
          <a:r>
            <a:rPr lang="ru-RU" sz="1700" b="1" kern="1200" dirty="0" smtClean="0"/>
            <a:t>;</a:t>
          </a:r>
          <a:endParaRPr lang="ru-RU" sz="1700" b="1" kern="1200" dirty="0"/>
        </a:p>
      </dsp:txBody>
      <dsp:txXfrm>
        <a:off x="2646141" y="1463295"/>
        <a:ext cx="6174330" cy="846765"/>
      </dsp:txXfrm>
    </dsp:sp>
    <dsp:sp modelId="{1E4C9165-3C52-436E-8BAC-743B2FCF7337}">
      <dsp:nvSpPr>
        <dsp:cNvPr id="0" name=""/>
        <dsp:cNvSpPr/>
      </dsp:nvSpPr>
      <dsp:spPr>
        <a:xfrm>
          <a:off x="1111379" y="2310061"/>
          <a:ext cx="3069524" cy="30695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9E92E-B17D-45F9-AD33-E6224D0DF165}">
      <dsp:nvSpPr>
        <dsp:cNvPr id="0" name=""/>
        <dsp:cNvSpPr/>
      </dsp:nvSpPr>
      <dsp:spPr>
        <a:xfrm>
          <a:off x="2646141" y="2310061"/>
          <a:ext cx="6174330" cy="3069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2) корми </a:t>
          </a:r>
          <a:r>
            <a:rPr lang="ru-RU" sz="1700" b="1" kern="1200" dirty="0" err="1" smtClean="0"/>
            <a:t>тваринного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походження</a:t>
          </a:r>
          <a:r>
            <a:rPr lang="ru-RU" sz="1700" b="1" kern="1200" dirty="0" smtClean="0"/>
            <a:t>;</a:t>
          </a:r>
          <a:endParaRPr lang="ru-RU" sz="1700" b="1" kern="1200" dirty="0"/>
        </a:p>
      </dsp:txBody>
      <dsp:txXfrm>
        <a:off x="2646141" y="2310061"/>
        <a:ext cx="6174330" cy="846765"/>
      </dsp:txXfrm>
    </dsp:sp>
    <dsp:sp modelId="{B05BF206-78FE-4D2D-B8CF-C1B5A5B561FE}">
      <dsp:nvSpPr>
        <dsp:cNvPr id="0" name=""/>
        <dsp:cNvSpPr/>
      </dsp:nvSpPr>
      <dsp:spPr>
        <a:xfrm>
          <a:off x="1667069" y="3156826"/>
          <a:ext cx="1958144" cy="19581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AEAB-2422-4A45-8333-FA548ED39415}">
      <dsp:nvSpPr>
        <dsp:cNvPr id="0" name=""/>
        <dsp:cNvSpPr/>
      </dsp:nvSpPr>
      <dsp:spPr>
        <a:xfrm>
          <a:off x="2646141" y="3156826"/>
          <a:ext cx="6174330" cy="1958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3) </a:t>
          </a:r>
          <a:r>
            <a:rPr lang="ru-RU" sz="1700" b="1" kern="1200" dirty="0" err="1" smtClean="0"/>
            <a:t>балансуючі</a:t>
          </a:r>
          <a:r>
            <a:rPr lang="ru-RU" sz="1700" b="1" kern="1200" dirty="0" smtClean="0"/>
            <a:t> та </a:t>
          </a:r>
          <a:r>
            <a:rPr lang="ru-RU" sz="1700" b="1" kern="1200" dirty="0" err="1" smtClean="0"/>
            <a:t>стимулюючі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кормові</a:t>
          </a:r>
          <a:r>
            <a:rPr lang="ru-RU" sz="1700" b="1" kern="1200" dirty="0" smtClean="0"/>
            <a:t> добавки;</a:t>
          </a:r>
          <a:endParaRPr lang="ru-RU" sz="1700" b="1" kern="1200" dirty="0"/>
        </a:p>
      </dsp:txBody>
      <dsp:txXfrm>
        <a:off x="2646141" y="3156826"/>
        <a:ext cx="6174330" cy="846765"/>
      </dsp:txXfrm>
    </dsp:sp>
    <dsp:sp modelId="{E1337F73-175D-4999-B3A4-541E27028679}">
      <dsp:nvSpPr>
        <dsp:cNvPr id="0" name=""/>
        <dsp:cNvSpPr/>
      </dsp:nvSpPr>
      <dsp:spPr>
        <a:xfrm>
          <a:off x="2222758" y="4003591"/>
          <a:ext cx="846765" cy="8467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41750-C88C-4238-9487-97C6BEECF0CC}">
      <dsp:nvSpPr>
        <dsp:cNvPr id="0" name=""/>
        <dsp:cNvSpPr/>
      </dsp:nvSpPr>
      <dsp:spPr>
        <a:xfrm>
          <a:off x="2646141" y="4003591"/>
          <a:ext cx="6174330" cy="8467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4) </a:t>
          </a:r>
          <a:r>
            <a:rPr lang="ru-RU" sz="1700" b="1" kern="1200" dirty="0" err="1" smtClean="0"/>
            <a:t>комбіновані</a:t>
          </a:r>
          <a:r>
            <a:rPr lang="ru-RU" sz="1700" b="1" kern="1200" dirty="0" smtClean="0"/>
            <a:t> корми.</a:t>
          </a:r>
          <a:endParaRPr lang="ru-RU" sz="1700" b="1" kern="1200" dirty="0"/>
        </a:p>
      </dsp:txBody>
      <dsp:txXfrm>
        <a:off x="2646141" y="4003591"/>
        <a:ext cx="6174330" cy="846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3B25BE-3897-4F1E-9E14-C5DAE9CA6FA8}">
      <dsp:nvSpPr>
        <dsp:cNvPr id="0" name=""/>
        <dsp:cNvSpPr/>
      </dsp:nvSpPr>
      <dsp:spPr>
        <a:xfrm>
          <a:off x="0" y="0"/>
          <a:ext cx="9144000" cy="4478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 </a:t>
          </a:r>
          <a:r>
            <a:rPr lang="ru-RU" sz="2900" kern="1200" dirty="0" err="1" smtClean="0"/>
            <a:t>концентрацією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енергії</a:t>
          </a:r>
          <a:r>
            <a:rPr lang="ru-RU" sz="2900" kern="1200" dirty="0" smtClean="0"/>
            <a:t> корми </a:t>
          </a:r>
          <a:r>
            <a:rPr lang="ru-RU" sz="2900" kern="1200" dirty="0" err="1" smtClean="0"/>
            <a:t>поділяють</a:t>
          </a:r>
          <a:r>
            <a:rPr lang="ru-RU" sz="2900" kern="1200" dirty="0" smtClean="0"/>
            <a:t> на </a:t>
          </a:r>
          <a:r>
            <a:rPr lang="ru-RU" sz="2900" kern="1200" dirty="0" err="1" smtClean="0"/>
            <a:t>об'ємисті</a:t>
          </a:r>
          <a:r>
            <a:rPr lang="ru-RU" sz="2900" kern="1200" dirty="0" smtClean="0"/>
            <a:t> та </a:t>
          </a:r>
          <a:r>
            <a:rPr lang="ru-RU" sz="2900" kern="1200" dirty="0" err="1" smtClean="0"/>
            <a:t>концентровані</a:t>
          </a:r>
          <a:r>
            <a:rPr lang="ru-RU" sz="2900" kern="1200" dirty="0" smtClean="0"/>
            <a:t>. До </a:t>
          </a:r>
          <a:r>
            <a:rPr lang="ru-RU" sz="2900" b="1" kern="1200" dirty="0" err="1" smtClean="0"/>
            <a:t>об'ємистих</a:t>
          </a:r>
          <a:r>
            <a:rPr lang="ru-RU" sz="2900" kern="1200" dirty="0" smtClean="0"/>
            <a:t> </a:t>
          </a:r>
          <a:r>
            <a:rPr lang="ru-RU" sz="2900" kern="1200" dirty="0" err="1" smtClean="0"/>
            <a:t>відносять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такі</a:t>
          </a:r>
          <a:r>
            <a:rPr lang="ru-RU" sz="2900" kern="1200" dirty="0" smtClean="0"/>
            <a:t>, </a:t>
          </a:r>
          <a:r>
            <a:rPr lang="ru-RU" sz="2900" kern="1200" dirty="0" err="1" smtClean="0"/>
            <a:t>що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містять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більше</a:t>
          </a:r>
          <a:r>
            <a:rPr lang="ru-RU" sz="2900" kern="1200" dirty="0" smtClean="0"/>
            <a:t> 40 % води, </a:t>
          </a:r>
          <a:r>
            <a:rPr lang="ru-RU" sz="2900" kern="1200" dirty="0" err="1" smtClean="0"/>
            <a:t>або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значну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кількість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клітковини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більше</a:t>
          </a:r>
          <a:r>
            <a:rPr lang="ru-RU" sz="2900" kern="1200" dirty="0" smtClean="0"/>
            <a:t> 19 %). </a:t>
          </a:r>
          <a:r>
            <a:rPr lang="ru-RU" sz="2900" kern="1200" dirty="0" err="1" smtClean="0"/>
            <a:t>Концентрація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енергії</a:t>
          </a:r>
          <a:r>
            <a:rPr lang="ru-RU" sz="2900" kern="1200" dirty="0" smtClean="0"/>
            <a:t> в 1 кг </a:t>
          </a:r>
          <a:r>
            <a:rPr lang="ru-RU" sz="2900" kern="1200" dirty="0" err="1" smtClean="0"/>
            <a:t>об'ємистого</a:t>
          </a:r>
          <a:r>
            <a:rPr lang="ru-RU" sz="2900" kern="1200" dirty="0" smtClean="0"/>
            <a:t> корму не </a:t>
          </a:r>
          <a:r>
            <a:rPr lang="ru-RU" sz="2900" kern="1200" dirty="0" err="1" smtClean="0"/>
            <a:t>перевищує</a:t>
          </a:r>
          <a:r>
            <a:rPr lang="ru-RU" sz="2900" kern="1200" dirty="0" smtClean="0"/>
            <a:t> 0,65 к. од. </a:t>
          </a:r>
          <a:endParaRPr lang="en-US" sz="2900" kern="1200" dirty="0" smtClean="0"/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Концентровані</a:t>
          </a:r>
          <a:r>
            <a:rPr lang="ru-RU" sz="2900" b="1" kern="1200" dirty="0" smtClean="0"/>
            <a:t> </a:t>
          </a:r>
          <a:r>
            <a:rPr lang="ru-RU" sz="2900" kern="1200" dirty="0" smtClean="0"/>
            <a:t>– </a:t>
          </a:r>
          <a:r>
            <a:rPr lang="ru-RU" sz="2900" kern="1200" dirty="0" err="1" smtClean="0"/>
            <a:t>характеризуються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вмістом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енергії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більшим</a:t>
          </a:r>
          <a:r>
            <a:rPr lang="ru-RU" sz="2900" kern="1200" dirty="0" smtClean="0"/>
            <a:t> за 0,65 к. од. у 1 кг корму, </a:t>
          </a:r>
          <a:r>
            <a:rPr lang="ru-RU" sz="2900" kern="1200" dirty="0" err="1" smtClean="0"/>
            <a:t>низьким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рівнем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вологи</a:t>
          </a:r>
          <a:r>
            <a:rPr lang="ru-RU" sz="2900" kern="1200" dirty="0" smtClean="0"/>
            <a:t> та </a:t>
          </a:r>
          <a:r>
            <a:rPr lang="ru-RU" sz="2900" kern="1200" dirty="0" err="1" smtClean="0"/>
            <a:t>клітковини</a:t>
          </a:r>
          <a:r>
            <a:rPr lang="ru-RU" sz="2900" kern="1200" dirty="0" smtClean="0"/>
            <a:t>.</a:t>
          </a:r>
          <a:endParaRPr lang="ru-RU" sz="2900" kern="1200" dirty="0"/>
        </a:p>
      </dsp:txBody>
      <dsp:txXfrm>
        <a:off x="0" y="0"/>
        <a:ext cx="9144000" cy="4478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80912-9D8A-4736-9B6B-DCEAFC12926B}">
      <dsp:nvSpPr>
        <dsp:cNvPr id="0" name=""/>
        <dsp:cNvSpPr/>
      </dsp:nvSpPr>
      <dsp:spPr>
        <a:xfrm>
          <a:off x="0" y="180265"/>
          <a:ext cx="9144000" cy="101612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2060"/>
              </a:solidFill>
            </a:rPr>
            <a:t>Добрива</a:t>
          </a:r>
          <a:r>
            <a:rPr lang="ru-RU" sz="3200" b="1" kern="1200" dirty="0" smtClean="0">
              <a:solidFill>
                <a:srgbClr val="002060"/>
              </a:solidFill>
            </a:rPr>
            <a:t> та </a:t>
          </a:r>
          <a:r>
            <a:rPr lang="ru-RU" sz="3200" b="1" kern="1200" dirty="0" err="1" smtClean="0">
              <a:solidFill>
                <a:srgbClr val="002060"/>
              </a:solidFill>
            </a:rPr>
            <a:t>агротехніка</a:t>
          </a:r>
          <a:r>
            <a:rPr lang="ru-RU" sz="3200" b="1" kern="1200" dirty="0" smtClean="0">
              <a:solidFill>
                <a:srgbClr val="002060"/>
              </a:solidFill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</a:rPr>
            <a:t>вирощування</a:t>
          </a:r>
          <a:r>
            <a:rPr lang="ru-RU" sz="3200" b="1" kern="1200" dirty="0" smtClean="0">
              <a:solidFill>
                <a:srgbClr val="002060"/>
              </a:solidFill>
            </a:rPr>
            <a:t>.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0" y="180265"/>
        <a:ext cx="9144000" cy="1016123"/>
      </dsp:txXfrm>
    </dsp:sp>
    <dsp:sp modelId="{CF708C9B-2FC6-4AD9-BEF6-45FCD4126F50}">
      <dsp:nvSpPr>
        <dsp:cNvPr id="0" name=""/>
        <dsp:cNvSpPr/>
      </dsp:nvSpPr>
      <dsp:spPr>
        <a:xfrm>
          <a:off x="0" y="1274149"/>
          <a:ext cx="9144000" cy="445024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Урожайність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хімічний</a:t>
          </a:r>
          <a:r>
            <a:rPr lang="ru-RU" sz="2700" kern="1200" dirty="0" smtClean="0"/>
            <a:t> склад </a:t>
          </a:r>
          <a:r>
            <a:rPr lang="ru-RU" sz="2700" kern="1200" dirty="0" err="1" smtClean="0"/>
            <a:t>більшості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кормових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рослин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змінюються</a:t>
          </a:r>
          <a:r>
            <a:rPr lang="ru-RU" sz="2700" kern="1200" dirty="0" smtClean="0"/>
            <a:t> при </a:t>
          </a:r>
          <a:r>
            <a:rPr lang="ru-RU" sz="2700" kern="1200" dirty="0" err="1" smtClean="0"/>
            <a:t>вапнуванні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кислих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грунтів</a:t>
          </a:r>
          <a:r>
            <a:rPr lang="ru-RU" sz="2700" kern="1200" dirty="0" smtClean="0"/>
            <a:t>, </a:t>
          </a:r>
          <a:r>
            <a:rPr lang="ru-RU" sz="2700" kern="1200" dirty="0" err="1" smtClean="0"/>
            <a:t>внесенні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органічних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мінеральних</a:t>
          </a:r>
          <a:r>
            <a:rPr lang="ru-RU" sz="2700" kern="1200" dirty="0" smtClean="0"/>
            <a:t> добрив. </a:t>
          </a:r>
          <a:r>
            <a:rPr lang="ru-RU" sz="2700" kern="1200" dirty="0" err="1" smtClean="0"/>
            <a:t>Вапнування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кислих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грунтів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сприяє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кращому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засвоєнню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рослинами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елементів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живлення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</a:t>
          </a:r>
          <a:r>
            <a:rPr lang="ru-RU" sz="2700" kern="1200" dirty="0" smtClean="0"/>
            <a:t> грунту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є</a:t>
          </a:r>
          <a:r>
            <a:rPr lang="ru-RU" sz="2700" kern="1200" dirty="0" smtClean="0"/>
            <a:t> одним </a:t>
          </a:r>
          <a:r>
            <a:rPr lang="ru-RU" sz="2700" kern="1200" dirty="0" err="1" smtClean="0"/>
            <a:t>із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радикальних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агротехнічних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заходів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підвищення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збору</a:t>
          </a:r>
          <a:r>
            <a:rPr lang="ru-RU" sz="2700" kern="1200" dirty="0" smtClean="0"/>
            <a:t> та </a:t>
          </a:r>
          <a:r>
            <a:rPr lang="ru-RU" sz="2700" kern="1200" dirty="0" err="1" smtClean="0"/>
            <a:t>поліпшення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мінерального</a:t>
          </a:r>
          <a:r>
            <a:rPr lang="ru-RU" sz="2700" kern="1200" dirty="0" smtClean="0"/>
            <a:t> складу </a:t>
          </a:r>
          <a:r>
            <a:rPr lang="ru-RU" sz="2700" kern="1200" dirty="0" err="1" smtClean="0"/>
            <a:t>кормових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рослин</a:t>
          </a:r>
          <a:r>
            <a:rPr lang="ru-RU" sz="2700" kern="1200" dirty="0" smtClean="0"/>
            <a:t>, особливо </a:t>
          </a:r>
          <a:r>
            <a:rPr lang="ru-RU" sz="2700" kern="1200" dirty="0" err="1" smtClean="0"/>
            <a:t>бобових</a:t>
          </a:r>
          <a:r>
            <a:rPr lang="ru-RU" sz="2700" kern="1200" dirty="0" smtClean="0"/>
            <a:t>. </a:t>
          </a:r>
          <a:r>
            <a:rPr lang="ru-RU" sz="2700" kern="1200" dirty="0" err="1" smtClean="0"/>
            <a:t>Значно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змінюється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хімічний</a:t>
          </a:r>
          <a:r>
            <a:rPr lang="ru-RU" sz="2700" kern="1200" dirty="0" smtClean="0"/>
            <a:t> склад </a:t>
          </a:r>
          <a:r>
            <a:rPr lang="ru-RU" sz="2700" kern="1200" dirty="0" err="1" smtClean="0"/>
            <a:t>рослин</a:t>
          </a:r>
          <a:r>
            <a:rPr lang="ru-RU" sz="2700" kern="1200" dirty="0" smtClean="0"/>
            <a:t> при </a:t>
          </a:r>
          <a:r>
            <a:rPr lang="ru-RU" sz="2700" kern="1200" dirty="0" err="1" smtClean="0"/>
            <a:t>внесенні</a:t>
          </a:r>
          <a:r>
            <a:rPr lang="ru-RU" sz="2700" kern="1200" dirty="0" smtClean="0"/>
            <a:t> добрив</a:t>
          </a:r>
          <a:br>
            <a:rPr lang="ru-RU" sz="2700" kern="1200" dirty="0" smtClean="0"/>
          </a:br>
          <a:r>
            <a:rPr lang="ru-RU" sz="2700" kern="1200" dirty="0" smtClean="0"/>
            <a:t/>
          </a:r>
          <a:br>
            <a:rPr lang="ru-RU" sz="2700" kern="1200" dirty="0" smtClean="0"/>
          </a:br>
          <a:endParaRPr lang="en-US" sz="2700" kern="1200" dirty="0"/>
        </a:p>
      </dsp:txBody>
      <dsp:txXfrm>
        <a:off x="0" y="1274149"/>
        <a:ext cx="9144000" cy="44502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FE825-6123-4477-B27A-378080F6AF3C}">
      <dsp:nvSpPr>
        <dsp:cNvPr id="0" name=""/>
        <dsp:cNvSpPr/>
      </dsp:nvSpPr>
      <dsp:spPr>
        <a:xfrm>
          <a:off x="0" y="45754"/>
          <a:ext cx="9144000" cy="561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Накопичення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нітратів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рослинах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пов</a:t>
          </a:r>
          <a:r>
            <a:rPr lang="ru-RU" sz="2400" b="1" kern="1200" dirty="0" err="1" smtClean="0">
              <a:latin typeface="Arial"/>
              <a:cs typeface="Arial"/>
            </a:rPr>
            <a:t>’</a:t>
          </a:r>
          <a:r>
            <a:rPr lang="ru-RU" sz="2400" b="1" kern="1200" dirty="0" err="1" smtClean="0"/>
            <a:t>язано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</a:t>
          </a:r>
          <a:r>
            <a:rPr lang="ru-RU" sz="2400" b="1" kern="1200" dirty="0" smtClean="0"/>
            <a:t> рядом </a:t>
          </a:r>
          <a:r>
            <a:rPr lang="ru-RU" sz="2400" b="1" kern="1200" dirty="0" err="1" smtClean="0"/>
            <a:t>чинників</a:t>
          </a:r>
          <a:r>
            <a:rPr lang="ru-RU" sz="2400" b="1" kern="1200" dirty="0" smtClean="0"/>
            <a:t>: </a:t>
          </a:r>
          <a:r>
            <a:rPr lang="ru-RU" sz="2400" b="1" kern="1200" dirty="0" smtClean="0">
              <a:solidFill>
                <a:srgbClr val="FF0000"/>
              </a:solidFill>
            </a:rPr>
            <a:t>видом </a:t>
          </a:r>
          <a:r>
            <a:rPr lang="ru-RU" sz="2400" b="1" kern="1200" dirty="0" err="1" smtClean="0">
              <a:solidFill>
                <a:srgbClr val="FF0000"/>
              </a:solidFill>
            </a:rPr>
            <a:t>і</a:t>
          </a:r>
          <a:r>
            <a:rPr lang="ru-RU" sz="2400" b="1" kern="1200" dirty="0" smtClean="0">
              <a:solidFill>
                <a:srgbClr val="FF0000"/>
              </a:solidFill>
            </a:rPr>
            <a:t> сортом </a:t>
          </a:r>
          <a:r>
            <a:rPr lang="ru-RU" sz="2400" b="1" kern="1200" dirty="0" err="1" smtClean="0">
              <a:solidFill>
                <a:srgbClr val="FF0000"/>
              </a:solidFill>
            </a:rPr>
            <a:t>рослин</a:t>
          </a:r>
          <a:r>
            <a:rPr lang="ru-RU" sz="2400" b="1" kern="1200" dirty="0" smtClean="0">
              <a:solidFill>
                <a:srgbClr val="FF0000"/>
              </a:solidFill>
            </a:rPr>
            <a:t>, фазою </a:t>
          </a:r>
          <a:r>
            <a:rPr lang="ru-RU" sz="2400" b="1" kern="1200" dirty="0" err="1" smtClean="0">
              <a:solidFill>
                <a:srgbClr val="FF0000"/>
              </a:solidFill>
            </a:rPr>
            <a:t>вегетації</a:t>
          </a:r>
          <a:r>
            <a:rPr lang="ru-RU" sz="2400" b="1" kern="1200" dirty="0" smtClean="0">
              <a:solidFill>
                <a:srgbClr val="FF0000"/>
              </a:solidFill>
            </a:rPr>
            <a:t>, </a:t>
          </a:r>
          <a:r>
            <a:rPr lang="ru-RU" sz="2400" b="1" kern="1200" dirty="0" err="1" smtClean="0">
              <a:solidFill>
                <a:srgbClr val="FF0000"/>
              </a:solidFill>
            </a:rPr>
            <a:t>погодними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err="1" smtClean="0">
              <a:solidFill>
                <a:srgbClr val="FF0000"/>
              </a:solidFill>
            </a:rPr>
            <a:t>умовами</a:t>
          </a:r>
          <a:r>
            <a:rPr lang="ru-RU" sz="2400" b="1" kern="1200" dirty="0" smtClean="0">
              <a:solidFill>
                <a:srgbClr val="FF0000"/>
              </a:solidFill>
            </a:rPr>
            <a:t>, </a:t>
          </a:r>
          <a:r>
            <a:rPr lang="ru-RU" sz="2400" b="1" kern="1200" dirty="0" err="1" smtClean="0">
              <a:solidFill>
                <a:srgbClr val="FF0000"/>
              </a:solidFill>
            </a:rPr>
            <a:t>освітленням</a:t>
          </a:r>
          <a:r>
            <a:rPr lang="ru-RU" sz="2400" b="1" kern="1200" dirty="0" smtClean="0">
              <a:solidFill>
                <a:srgbClr val="FF0000"/>
              </a:solidFill>
            </a:rPr>
            <a:t>, </a:t>
          </a:r>
          <a:r>
            <a:rPr lang="ru-RU" sz="2400" b="1" kern="1200" dirty="0" err="1" smtClean="0">
              <a:solidFill>
                <a:srgbClr val="FF0000"/>
              </a:solidFill>
            </a:rPr>
            <a:t>рівнем</a:t>
          </a:r>
          <a:r>
            <a:rPr lang="ru-RU" sz="2400" b="1" kern="1200" dirty="0" smtClean="0">
              <a:solidFill>
                <a:srgbClr val="FF0000"/>
              </a:solidFill>
            </a:rPr>
            <a:t> азотного </a:t>
          </a:r>
          <a:r>
            <a:rPr lang="ru-RU" sz="2400" b="1" kern="1200" dirty="0" err="1" smtClean="0">
              <a:solidFill>
                <a:srgbClr val="FF0000"/>
              </a:solidFill>
            </a:rPr>
            <a:t>живлення</a:t>
          </a:r>
          <a:r>
            <a:rPr lang="ru-RU" sz="2400" b="1" kern="1200" dirty="0" smtClean="0">
              <a:solidFill>
                <a:srgbClr val="FF0000"/>
              </a:solidFill>
            </a:rPr>
            <a:t>, </a:t>
          </a:r>
          <a:r>
            <a:rPr lang="ru-RU" sz="2400" b="1" kern="1200" dirty="0" err="1" smtClean="0">
              <a:solidFill>
                <a:srgbClr val="FF0000"/>
              </a:solidFill>
            </a:rPr>
            <a:t>співвідношенням</a:t>
          </a:r>
          <a:r>
            <a:rPr lang="ru-RU" sz="2400" b="1" kern="1200" dirty="0" smtClean="0">
              <a:solidFill>
                <a:srgbClr val="FF0000"/>
              </a:solidFill>
            </a:rPr>
            <a:t> макро- </a:t>
          </a:r>
          <a:r>
            <a:rPr lang="ru-RU" sz="2400" b="1" kern="1200" dirty="0" err="1" smtClean="0">
              <a:solidFill>
                <a:srgbClr val="FF0000"/>
              </a:solidFill>
            </a:rPr>
            <a:t>і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b="1" kern="1200" dirty="0" err="1" smtClean="0">
              <a:solidFill>
                <a:srgbClr val="FF0000"/>
              </a:solidFill>
            </a:rPr>
            <a:t>мікроелементів</a:t>
          </a:r>
          <a:r>
            <a:rPr lang="ru-RU" sz="2400" b="1" kern="1200" dirty="0" smtClean="0">
              <a:solidFill>
                <a:srgbClr val="FF0000"/>
              </a:solidFill>
            </a:rPr>
            <a:t> у </a:t>
          </a:r>
          <a:r>
            <a:rPr lang="ru-RU" sz="2400" b="1" kern="1200" dirty="0" err="1" smtClean="0">
              <a:solidFill>
                <a:srgbClr val="FF0000"/>
              </a:solidFill>
            </a:rPr>
            <a:t>грунті</a:t>
          </a:r>
          <a:r>
            <a:rPr lang="ru-RU" sz="2400" b="1" kern="1200" dirty="0" smtClean="0">
              <a:solidFill>
                <a:srgbClr val="FF0000"/>
              </a:solidFill>
            </a:rPr>
            <a:t> та </a:t>
          </a:r>
          <a:r>
            <a:rPr lang="ru-RU" sz="2400" b="1" kern="1200" dirty="0" err="1" smtClean="0">
              <a:solidFill>
                <a:srgbClr val="FF0000"/>
              </a:solidFill>
            </a:rPr>
            <a:t>ін</a:t>
          </a:r>
          <a:r>
            <a:rPr lang="ru-RU" sz="2400" b="1" kern="1200" dirty="0" smtClean="0">
              <a:solidFill>
                <a:srgbClr val="FF0000"/>
              </a:solidFill>
            </a:rPr>
            <a:t>.</a:t>
          </a:r>
          <a:r>
            <a:rPr lang="ru-RU" sz="2400" b="1" kern="1200" dirty="0" smtClean="0"/>
            <a:t/>
          </a:r>
          <a:br>
            <a:rPr lang="ru-RU" sz="2400" b="1" kern="1200" dirty="0" smtClean="0"/>
          </a:br>
          <a:endParaRPr lang="ru-RU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Інтенсивне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застосування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азотних</a:t>
          </a:r>
          <a:r>
            <a:rPr lang="ru-RU" sz="2400" b="1" kern="1200" dirty="0" smtClean="0"/>
            <a:t> добрив </a:t>
          </a:r>
          <a:r>
            <a:rPr lang="ru-RU" sz="2400" b="1" kern="1200" dirty="0" err="1" smtClean="0"/>
            <a:t>під</a:t>
          </a:r>
          <a:r>
            <a:rPr lang="ru-RU" sz="2400" b="1" kern="1200" dirty="0" smtClean="0"/>
            <a:t> час </a:t>
          </a:r>
          <a:r>
            <a:rPr lang="ru-RU" sz="2400" b="1" kern="1200" dirty="0" err="1" smtClean="0"/>
            <a:t>вирощування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злакових</a:t>
          </a:r>
          <a:r>
            <a:rPr lang="ru-RU" sz="2400" b="1" kern="1200" dirty="0" smtClean="0"/>
            <a:t> культур </a:t>
          </a:r>
          <a:r>
            <a:rPr lang="ru-RU" sz="2400" b="1" kern="1200" dirty="0" err="1" smtClean="0"/>
            <a:t>призводить</a:t>
          </a:r>
          <a:r>
            <a:rPr lang="ru-RU" sz="2400" b="1" kern="1200" dirty="0" smtClean="0"/>
            <a:t> до </a:t>
          </a:r>
          <a:r>
            <a:rPr lang="ru-RU" sz="2400" b="1" kern="1200" dirty="0" err="1" smtClean="0"/>
            <a:t>зниження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вмісту</a:t>
          </a:r>
          <a:r>
            <a:rPr lang="ru-RU" sz="2400" b="1" kern="1200" dirty="0" smtClean="0"/>
            <a:t> у них </a:t>
          </a:r>
          <a:r>
            <a:rPr lang="ru-RU" sz="2400" b="1" kern="1200" dirty="0" err="1" smtClean="0"/>
            <a:t>безазотистих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ектрактивних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</a:t>
          </a:r>
          <a:r>
            <a:rPr lang="ru-RU" sz="2400" b="1" kern="1200" dirty="0" smtClean="0"/>
            <a:t>, особливо </a:t>
          </a:r>
          <a:r>
            <a:rPr lang="ru-RU" sz="2400" b="1" kern="1200" dirty="0" err="1" smtClean="0"/>
            <a:t>цукрів</a:t>
          </a:r>
          <a:r>
            <a:rPr lang="ru-RU" sz="2400" b="1" kern="1200" dirty="0" smtClean="0"/>
            <a:t> та </a:t>
          </a:r>
          <a:r>
            <a:rPr lang="ru-RU" sz="2400" b="1" kern="1200" dirty="0" err="1" smtClean="0"/>
            <a:t>нагромадження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нітратів</a:t>
          </a:r>
          <a:r>
            <a:rPr lang="ru-RU" sz="2400" b="1" kern="1200" dirty="0" smtClean="0"/>
            <a:t>. </a:t>
          </a:r>
          <a:r>
            <a:rPr lang="ru-RU" sz="2400" b="1" kern="1200" dirty="0" err="1" smtClean="0"/>
            <a:t>Вміст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сухій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речовині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раціону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понад</a:t>
          </a:r>
          <a:r>
            <a:rPr lang="ru-RU" sz="2400" b="1" kern="1200" dirty="0" smtClean="0"/>
            <a:t> 0,5% </a:t>
          </a:r>
          <a:r>
            <a:rPr lang="ru-RU" sz="2400" b="1" kern="1200" dirty="0" err="1" smtClean="0"/>
            <a:t>нітратів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може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спричинити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отруєння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жуйних</a:t>
          </a:r>
          <a:r>
            <a:rPr lang="ru-RU" sz="2400" b="1" kern="1200" dirty="0" smtClean="0"/>
            <a:t>. У </a:t>
          </a:r>
          <a:r>
            <a:rPr lang="ru-RU" sz="2400" b="1" kern="1200" dirty="0" err="1" smtClean="0"/>
            <a:t>рубці</a:t>
          </a:r>
          <a:r>
            <a:rPr lang="ru-RU" sz="2400" b="1" kern="1200" dirty="0" smtClean="0"/>
            <a:t>, особливо за </a:t>
          </a:r>
          <a:r>
            <a:rPr lang="ru-RU" sz="2400" b="1" kern="1200" dirty="0" err="1" smtClean="0"/>
            <a:t>нестачі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цукрів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раціоні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відновлення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нітратів</a:t>
          </a:r>
          <a:r>
            <a:rPr lang="ru-RU" sz="2400" b="1" kern="1200" dirty="0" smtClean="0"/>
            <a:t> до </a:t>
          </a:r>
          <a:r>
            <a:rPr lang="ru-RU" sz="2400" b="1" kern="1200" dirty="0" err="1" smtClean="0"/>
            <a:t>аміаку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призупиняється</a:t>
          </a:r>
          <a:r>
            <a:rPr lang="ru-RU" sz="2400" b="1" kern="1200" dirty="0" smtClean="0"/>
            <a:t> на </a:t>
          </a:r>
          <a:r>
            <a:rPr lang="ru-RU" sz="2400" b="1" kern="1200" dirty="0" err="1" smtClean="0"/>
            <a:t>стадії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нітритів</a:t>
          </a:r>
          <a:r>
            <a:rPr lang="ru-RU" sz="2400" b="1" kern="1200" dirty="0" smtClean="0"/>
            <a:t>. </a:t>
          </a:r>
          <a:r>
            <a:rPr lang="ru-RU" sz="2400" b="1" kern="1200" dirty="0" err="1" smtClean="0"/>
            <a:t>Нітрити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токсичні</a:t>
          </a:r>
          <a:r>
            <a:rPr lang="ru-RU" sz="2400" b="1" kern="1200" dirty="0" smtClean="0"/>
            <a:t> для </a:t>
          </a:r>
          <a:r>
            <a:rPr lang="ru-RU" sz="2400" b="1" kern="1200" dirty="0" err="1" smtClean="0"/>
            <a:t>організму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викликають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тварин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аноксію</a:t>
          </a:r>
          <a:r>
            <a:rPr lang="ru-RU" sz="2400" b="1" kern="1200" dirty="0" smtClean="0"/>
            <a:t> (</a:t>
          </a:r>
          <a:r>
            <a:rPr lang="ru-RU" sz="2400" b="1" kern="1200" dirty="0" err="1" smtClean="0"/>
            <a:t>кисневе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голодування</a:t>
          </a:r>
          <a:r>
            <a:rPr lang="ru-RU" sz="2400" b="1" kern="1200" dirty="0" smtClean="0"/>
            <a:t>).</a:t>
          </a:r>
          <a:endParaRPr lang="ru-RU" sz="2400" b="1" kern="1200" dirty="0"/>
        </a:p>
      </dsp:txBody>
      <dsp:txXfrm>
        <a:off x="0" y="45754"/>
        <a:ext cx="9144000" cy="56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7EBE4-CBE5-43A2-B923-F28663D5662C}">
      <dsp:nvSpPr>
        <dsp:cNvPr id="0" name=""/>
        <dsp:cNvSpPr/>
      </dsp:nvSpPr>
      <dsp:spPr>
        <a:xfrm>
          <a:off x="0" y="137449"/>
          <a:ext cx="9144000" cy="3874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Хімічний</a:t>
          </a:r>
          <a:r>
            <a:rPr lang="ru-RU" sz="2900" b="1" kern="1200" dirty="0" smtClean="0"/>
            <a:t> склад </a:t>
          </a:r>
          <a:r>
            <a:rPr lang="ru-RU" sz="2900" b="1" kern="1200" dirty="0" err="1" smtClean="0"/>
            <a:t>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поживність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кормів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значною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мірою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залежать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від</a:t>
          </a:r>
          <a:r>
            <a:rPr lang="ru-RU" sz="2900" b="1" kern="1200" dirty="0" smtClean="0"/>
            <a:t> сорту </a:t>
          </a:r>
          <a:r>
            <a:rPr lang="ru-RU" sz="2900" b="1" kern="1200" dirty="0" err="1" smtClean="0"/>
            <a:t>рослин</a:t>
          </a:r>
          <a:r>
            <a:rPr lang="ru-RU" sz="2900" b="1" kern="1200" dirty="0" smtClean="0"/>
            <a:t>. Так, </a:t>
          </a:r>
          <a:r>
            <a:rPr lang="ru-RU" sz="2900" b="1" kern="1200" dirty="0" err="1" smtClean="0"/>
            <a:t>вміст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протеїну</a:t>
          </a:r>
          <a:r>
            <a:rPr lang="ru-RU" sz="2900" b="1" kern="1200" dirty="0" smtClean="0"/>
            <a:t> у </a:t>
          </a:r>
          <a:r>
            <a:rPr lang="ru-RU" sz="2900" b="1" kern="1200" dirty="0" err="1" smtClean="0"/>
            <a:t>кременистих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сортів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кукурудзи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коливається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від</a:t>
          </a:r>
          <a:r>
            <a:rPr lang="ru-RU" sz="2900" b="1" kern="1200" dirty="0" smtClean="0"/>
            <a:t> 7,7 до 14,7%, </a:t>
          </a:r>
          <a:r>
            <a:rPr lang="ru-RU" sz="2900" b="1" kern="1200" dirty="0" err="1" smtClean="0"/>
            <a:t>зубоподібних</a:t>
          </a:r>
          <a:r>
            <a:rPr lang="ru-RU" sz="2900" b="1" kern="1200" dirty="0" smtClean="0"/>
            <a:t>—</a:t>
          </a:r>
          <a:r>
            <a:rPr lang="ru-RU" sz="2900" b="1" kern="1200" dirty="0" err="1" smtClean="0"/>
            <a:t>від</a:t>
          </a:r>
          <a:r>
            <a:rPr lang="ru-RU" sz="2900" b="1" kern="1200" dirty="0" smtClean="0"/>
            <a:t> 8 до 13,5 </a:t>
          </a:r>
          <a:r>
            <a:rPr lang="ru-RU" sz="2900" b="1" kern="1200" dirty="0" err="1" smtClean="0"/>
            <a:t>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крохмалистих</a:t>
          </a:r>
          <a:r>
            <a:rPr lang="ru-RU" sz="2900" b="1" kern="1200" dirty="0" smtClean="0"/>
            <a:t>—</a:t>
          </a:r>
          <a:r>
            <a:rPr lang="ru-RU" sz="2900" b="1" kern="1200" dirty="0" err="1" smtClean="0"/>
            <a:t>від</a:t>
          </a:r>
          <a:r>
            <a:rPr lang="ru-RU" sz="2900" b="1" kern="1200" dirty="0" smtClean="0"/>
            <a:t> 6,9 до 12,2%. </a:t>
          </a:r>
          <a:r>
            <a:rPr lang="ru-RU" sz="2900" b="1" kern="1200" dirty="0" err="1" smtClean="0"/>
            <a:t>Бобові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культури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відзначаються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вищою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протеїновою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поживністю</a:t>
          </a:r>
          <a:r>
            <a:rPr lang="ru-RU" sz="2900" b="1" kern="1200" dirty="0" smtClean="0"/>
            <a:t>, </a:t>
          </a:r>
          <a:r>
            <a:rPr lang="ru-RU" sz="2900" b="1" kern="1200" dirty="0" err="1" smtClean="0"/>
            <a:t>ніж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злакові</a:t>
          </a:r>
          <a:r>
            <a:rPr lang="ru-RU" sz="2900" b="1" kern="1200" dirty="0" smtClean="0"/>
            <a:t>, а </a:t>
          </a:r>
          <a:r>
            <a:rPr lang="ru-RU" sz="2900" b="1" kern="1200" dirty="0" err="1" smtClean="0"/>
            <a:t>також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містять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дещо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менше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кальцію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більше</a:t>
          </a:r>
          <a:r>
            <a:rPr lang="ru-RU" sz="2900" b="1" kern="1200" dirty="0" smtClean="0"/>
            <a:t> фосфору .</a:t>
          </a:r>
          <a:endParaRPr lang="ru-RU" sz="2900" b="1" kern="1200" dirty="0"/>
        </a:p>
      </dsp:txBody>
      <dsp:txXfrm>
        <a:off x="0" y="137449"/>
        <a:ext cx="9144000" cy="38741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8B17B-A8D9-4694-AFE2-85A3BCE339A3}">
      <dsp:nvSpPr>
        <dsp:cNvPr id="0" name=""/>
        <dsp:cNvSpPr/>
      </dsp:nvSpPr>
      <dsp:spPr>
        <a:xfrm>
          <a:off x="0" y="0"/>
          <a:ext cx="8892480" cy="3600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err="1" smtClean="0">
              <a:solidFill>
                <a:srgbClr val="C00000"/>
              </a:solidFill>
            </a:rPr>
            <a:t>Способи</a:t>
          </a:r>
          <a:r>
            <a:rPr lang="ru-RU" sz="3500" b="1" kern="1200" dirty="0" smtClean="0">
              <a:solidFill>
                <a:srgbClr val="C00000"/>
              </a:solidFill>
            </a:rPr>
            <a:t> </a:t>
          </a:r>
          <a:r>
            <a:rPr lang="ru-RU" sz="3500" b="1" kern="1200" dirty="0" err="1" smtClean="0">
              <a:solidFill>
                <a:srgbClr val="C00000"/>
              </a:solidFill>
            </a:rPr>
            <a:t>заготівлі</a:t>
          </a:r>
          <a:r>
            <a:rPr lang="ru-RU" sz="3500" b="1" kern="1200" dirty="0" err="1" smtClean="0"/>
            <a:t>.Склад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і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поживність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кормів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значною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мірою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залежать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від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способів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їх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заготівлі</a:t>
          </a:r>
          <a:r>
            <a:rPr lang="ru-RU" sz="3500" b="1" kern="1200" dirty="0" smtClean="0"/>
            <a:t>. При </a:t>
          </a:r>
          <a:r>
            <a:rPr lang="ru-RU" sz="3500" b="1" kern="1200" dirty="0" err="1" smtClean="0"/>
            <a:t>висушуванні</a:t>
          </a:r>
          <a:r>
            <a:rPr lang="ru-RU" sz="3500" b="1" kern="1200" dirty="0" smtClean="0"/>
            <a:t> трави на </a:t>
          </a:r>
          <a:r>
            <a:rPr lang="ru-RU" sz="3500" b="1" kern="1200" dirty="0" err="1" smtClean="0"/>
            <a:t>сіно</a:t>
          </a:r>
          <a:r>
            <a:rPr lang="ru-RU" sz="3500" b="1" kern="1200" dirty="0" smtClean="0"/>
            <a:t> у </a:t>
          </a:r>
          <a:r>
            <a:rPr lang="ru-RU" sz="3500" b="1" kern="1200" dirty="0" err="1" smtClean="0"/>
            <a:t>польових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умовах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втрачається</a:t>
          </a:r>
          <a:r>
            <a:rPr lang="ru-RU" sz="3500" b="1" kern="1200" dirty="0" smtClean="0"/>
            <a:t> 30–40% </a:t>
          </a:r>
          <a:r>
            <a:rPr lang="ru-RU" sz="3500" b="1" kern="1200" dirty="0" err="1" smtClean="0"/>
            <a:t>поживних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речовин</a:t>
          </a:r>
          <a:r>
            <a:rPr lang="ru-RU" sz="3500" b="1" kern="1200" dirty="0" smtClean="0"/>
            <a:t>, а за </a:t>
          </a:r>
          <a:r>
            <a:rPr lang="ru-RU" sz="3500" b="1" kern="1200" dirty="0" err="1" smtClean="0"/>
            <a:t>несприятливої</a:t>
          </a:r>
          <a:r>
            <a:rPr lang="ru-RU" sz="3500" b="1" kern="1200" dirty="0" smtClean="0"/>
            <a:t> погоди–до 50% </a:t>
          </a:r>
          <a:r>
            <a:rPr lang="ru-RU" sz="3500" b="1" kern="1200" dirty="0" err="1" smtClean="0"/>
            <a:t>і</a:t>
          </a:r>
          <a:r>
            <a:rPr lang="ru-RU" sz="3500" b="1" kern="1200" dirty="0" smtClean="0"/>
            <a:t> </a:t>
          </a:r>
          <a:r>
            <a:rPr lang="ru-RU" sz="3500" b="1" kern="1200" dirty="0" err="1" smtClean="0"/>
            <a:t>більше</a:t>
          </a:r>
          <a:r>
            <a:rPr lang="ru-RU" sz="3500" b="1" kern="1200" dirty="0" smtClean="0"/>
            <a:t>. </a:t>
          </a:r>
          <a:endParaRPr lang="ru-RU" sz="3500" b="1" kern="1200" dirty="0"/>
        </a:p>
      </dsp:txBody>
      <dsp:txXfrm>
        <a:off x="0" y="0"/>
        <a:ext cx="8892480" cy="36000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0A1F6-3806-41F3-AEB9-1AF3E754B2C0}">
      <dsp:nvSpPr>
        <dsp:cNvPr id="0" name=""/>
        <dsp:cNvSpPr/>
      </dsp:nvSpPr>
      <dsp:spPr>
        <a:xfrm>
          <a:off x="0" y="23065"/>
          <a:ext cx="8892480" cy="42743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rgbClr val="C00000"/>
              </a:solidFill>
            </a:rPr>
            <a:t>Зберігання</a:t>
          </a:r>
          <a:r>
            <a:rPr lang="ru-RU" sz="2300" b="1" kern="1200" dirty="0" smtClean="0">
              <a:solidFill>
                <a:srgbClr val="C00000"/>
              </a:solidFill>
            </a:rPr>
            <a:t> </a:t>
          </a:r>
          <a:r>
            <a:rPr lang="ru-RU" sz="2300" b="1" kern="1200" dirty="0" err="1" smtClean="0">
              <a:solidFill>
                <a:srgbClr val="C00000"/>
              </a:solidFill>
            </a:rPr>
            <a:t>кормів</a:t>
          </a:r>
          <a:r>
            <a:rPr lang="ru-RU" sz="2300" b="1" kern="1200" dirty="0" smtClean="0">
              <a:solidFill>
                <a:srgbClr val="C00000"/>
              </a:solidFill>
            </a:rPr>
            <a:t>. </a:t>
          </a:r>
          <a:r>
            <a:rPr lang="ru-RU" sz="2300" b="1" kern="1200" dirty="0" err="1" smtClean="0"/>
            <a:t>Під</a:t>
          </a:r>
          <a:r>
            <a:rPr lang="ru-RU" sz="2300" b="1" kern="1200" dirty="0" smtClean="0"/>
            <a:t> час </a:t>
          </a:r>
          <a:r>
            <a:rPr lang="ru-RU" sz="2300" b="1" kern="1200" dirty="0" err="1" smtClean="0"/>
            <a:t>зберігання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змінюється</a:t>
          </a:r>
          <a:r>
            <a:rPr lang="ru-RU" sz="2300" b="1" kern="1200" dirty="0" smtClean="0"/>
            <a:t> склад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поживність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кормів</a:t>
          </a:r>
          <a:r>
            <a:rPr lang="ru-RU" sz="2300" b="1" kern="1200" dirty="0" smtClean="0"/>
            <a:t>. У </a:t>
          </a:r>
          <a:r>
            <a:rPr lang="ru-RU" sz="2300" b="1" kern="1200" dirty="0" err="1" smtClean="0"/>
            <a:t>цей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період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коренебульбоплодів</a:t>
          </a:r>
          <a:r>
            <a:rPr lang="ru-RU" sz="2300" b="1" kern="1200" dirty="0" smtClean="0"/>
            <a:t> (</a:t>
          </a:r>
          <a:r>
            <a:rPr lang="ru-RU" sz="2300" b="1" kern="1200" dirty="0" err="1" smtClean="0"/>
            <a:t>буряки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морква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картопля</a:t>
          </a:r>
          <a:r>
            <a:rPr lang="ru-RU" sz="2300" b="1" kern="1200" dirty="0" smtClean="0"/>
            <a:t> та </a:t>
          </a:r>
          <a:r>
            <a:rPr lang="ru-RU" sz="2300" b="1" kern="1200" dirty="0" err="1" smtClean="0"/>
            <a:t>ін</a:t>
          </a:r>
          <a:r>
            <a:rPr lang="ru-RU" sz="2300" b="1" kern="1200" dirty="0" smtClean="0"/>
            <a:t>.) не </a:t>
          </a:r>
          <a:r>
            <a:rPr lang="ru-RU" sz="2300" b="1" kern="1200" dirty="0" err="1" smtClean="0"/>
            <a:t>припиняються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процеси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дихання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пов</a:t>
          </a:r>
          <a:r>
            <a:rPr lang="ru-RU" sz="2300" b="1" kern="1200" dirty="0" err="1" smtClean="0">
              <a:latin typeface="Arial"/>
              <a:cs typeface="Arial"/>
            </a:rPr>
            <a:t>’</a:t>
          </a:r>
          <a:r>
            <a:rPr lang="ru-RU" sz="2300" b="1" kern="1200" dirty="0" err="1" smtClean="0"/>
            <a:t>язані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із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втратою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сухої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речовини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цукру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крохмалю</a:t>
          </a:r>
          <a:r>
            <a:rPr lang="ru-RU" sz="2300" b="1" kern="1200" dirty="0" smtClean="0"/>
            <a:t>. </a:t>
          </a:r>
          <a:r>
            <a:rPr lang="ru-RU" sz="2300" b="1" kern="1200" dirty="0" err="1" smtClean="0"/>
            <a:t>Інтенсивність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перебігаючих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процесів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залежить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від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температури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газового складу </a:t>
          </a:r>
          <a:r>
            <a:rPr lang="ru-RU" sz="2300" b="1" kern="1200" dirty="0" err="1" smtClean="0"/>
            <a:t>повітря</a:t>
          </a:r>
          <a:r>
            <a:rPr lang="ru-RU" sz="2300" b="1" kern="1200" dirty="0" smtClean="0"/>
            <a:t> у </a:t>
          </a:r>
          <a:r>
            <a:rPr lang="ru-RU" sz="2300" b="1" kern="1200" dirty="0" err="1" smtClean="0"/>
            <a:t>сховищах</a:t>
          </a:r>
          <a:r>
            <a:rPr lang="ru-RU" sz="2300" b="1" kern="1200" dirty="0" smtClean="0"/>
            <a:t>. У </a:t>
          </a:r>
          <a:r>
            <a:rPr lang="ru-RU" sz="2300" b="1" kern="1200" dirty="0" err="1" smtClean="0"/>
            <a:t>випадку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зберігання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кормів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підвищеним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вмістом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вологи</a:t>
          </a:r>
          <a:r>
            <a:rPr lang="ru-RU" sz="2300" b="1" kern="1200" dirty="0" smtClean="0"/>
            <a:t> вони </a:t>
          </a:r>
          <a:r>
            <a:rPr lang="ru-RU" sz="2300" b="1" kern="1200" dirty="0" err="1" smtClean="0"/>
            <a:t>пліснявіють</a:t>
          </a:r>
          <a:r>
            <a:rPr lang="ru-RU" sz="2300" b="1" kern="1200" dirty="0" smtClean="0"/>
            <a:t> та </a:t>
          </a:r>
          <a:r>
            <a:rPr lang="ru-RU" sz="2300" b="1" kern="1200" dirty="0" err="1" smtClean="0"/>
            <a:t>самозігріваються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внаслідок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дії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мікроорганізмів</a:t>
          </a:r>
          <a:r>
            <a:rPr lang="ru-RU" sz="2300" b="1" kern="1200" dirty="0" smtClean="0"/>
            <a:t>. </a:t>
          </a:r>
          <a:r>
            <a:rPr lang="ru-RU" sz="2300" b="1" kern="1200" dirty="0" err="1" smtClean="0"/>
            <a:t>Вологість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грубих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кормів</a:t>
          </a:r>
          <a:r>
            <a:rPr lang="ru-RU" sz="2300" b="1" kern="1200" dirty="0" smtClean="0"/>
            <a:t> при </a:t>
          </a:r>
          <a:r>
            <a:rPr lang="ru-RU" sz="2300" b="1" kern="1200" dirty="0" err="1" smtClean="0"/>
            <a:t>зберіганні</a:t>
          </a:r>
          <a:r>
            <a:rPr lang="ru-RU" sz="2300" b="1" kern="1200" dirty="0" smtClean="0"/>
            <a:t> не повинна </a:t>
          </a:r>
          <a:r>
            <a:rPr lang="ru-RU" sz="2300" b="1" kern="1200" dirty="0" err="1" smtClean="0"/>
            <a:t>перевищувати</a:t>
          </a:r>
          <a:r>
            <a:rPr lang="ru-RU" sz="2300" b="1" kern="1200" dirty="0" smtClean="0"/>
            <a:t> 15–17%, </a:t>
          </a:r>
          <a:r>
            <a:rPr lang="ru-RU" sz="2300" b="1" kern="1200" dirty="0" err="1" smtClean="0"/>
            <a:t>зернових</a:t>
          </a:r>
          <a:r>
            <a:rPr lang="ru-RU" sz="2300" b="1" kern="1200" dirty="0" smtClean="0"/>
            <a:t> – 12–14, макухи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шроту – 10–12, травяного </a:t>
          </a:r>
          <a:r>
            <a:rPr lang="ru-RU" sz="2300" b="1" kern="1200" dirty="0" err="1" smtClean="0"/>
            <a:t>борошна</a:t>
          </a:r>
          <a:r>
            <a:rPr lang="ru-RU" sz="2300" b="1" kern="1200" dirty="0" smtClean="0"/>
            <a:t> – 9–12%.</a:t>
          </a:r>
          <a:endParaRPr lang="ru-RU" sz="2300" b="1" kern="1200" dirty="0"/>
        </a:p>
      </dsp:txBody>
      <dsp:txXfrm>
        <a:off x="0" y="23065"/>
        <a:ext cx="8892480" cy="42743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E05745-C9EC-47CA-B7C3-330BA9BC845B}">
      <dsp:nvSpPr>
        <dsp:cNvPr id="0" name=""/>
        <dsp:cNvSpPr/>
      </dsp:nvSpPr>
      <dsp:spPr>
        <a:xfrm>
          <a:off x="0" y="334555"/>
          <a:ext cx="8892480" cy="17125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C00000"/>
              </a:solidFill>
            </a:rPr>
            <a:t>Технологія</a:t>
          </a:r>
          <a:r>
            <a:rPr lang="ru-RU" sz="2800" b="1" kern="1200" dirty="0" smtClean="0">
              <a:solidFill>
                <a:srgbClr val="C00000"/>
              </a:solidFill>
            </a:rPr>
            <a:t> </a:t>
          </a:r>
          <a:r>
            <a:rPr lang="ru-RU" sz="2800" b="1" kern="1200" dirty="0" err="1" smtClean="0">
              <a:solidFill>
                <a:srgbClr val="C00000"/>
              </a:solidFill>
            </a:rPr>
            <a:t>підготовки</a:t>
          </a:r>
          <a:r>
            <a:rPr lang="ru-RU" sz="2800" b="1" kern="1200" dirty="0" smtClean="0">
              <a:solidFill>
                <a:srgbClr val="C00000"/>
              </a:solidFill>
            </a:rPr>
            <a:t> </a:t>
          </a:r>
          <a:r>
            <a:rPr lang="ru-RU" sz="2800" b="1" kern="1200" dirty="0" err="1" smtClean="0">
              <a:solidFill>
                <a:srgbClr val="C00000"/>
              </a:solidFill>
            </a:rPr>
            <a:t>кормів</a:t>
          </a:r>
          <a:r>
            <a:rPr lang="ru-RU" sz="2800" b="1" kern="1200" dirty="0" smtClean="0">
              <a:solidFill>
                <a:srgbClr val="C00000"/>
              </a:solidFill>
            </a:rPr>
            <a:t>  </a:t>
          </a:r>
          <a:r>
            <a:rPr lang="ru-RU" sz="2800" b="1" kern="1200" dirty="0" smtClean="0"/>
            <a:t>до </a:t>
          </a:r>
          <a:r>
            <a:rPr lang="ru-RU" sz="2800" b="1" kern="1200" dirty="0" err="1" smtClean="0"/>
            <a:t>згодовування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впливає</a:t>
          </a:r>
          <a:r>
            <a:rPr lang="ru-RU" sz="2800" b="1" kern="1200" dirty="0" smtClean="0"/>
            <a:t> на </a:t>
          </a:r>
          <a:r>
            <a:rPr lang="ru-RU" sz="2800" b="1" kern="1200" dirty="0" err="1" smtClean="0"/>
            <a:t>поїдання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перетравність</a:t>
          </a:r>
          <a:r>
            <a:rPr lang="ru-RU" sz="2800" b="1" kern="1200" dirty="0" smtClean="0"/>
            <a:t> та </a:t>
          </a:r>
          <a:r>
            <a:rPr lang="ru-RU" sz="2800" b="1" kern="1200" dirty="0" err="1" smtClean="0"/>
            <a:t>поживну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цінність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кормів</a:t>
          </a:r>
          <a:r>
            <a:rPr lang="ru-RU" sz="2800" b="1" kern="1200" dirty="0" smtClean="0"/>
            <a:t>.</a:t>
          </a:r>
          <a:endParaRPr lang="ru-RU" sz="2800" b="1" kern="1200" dirty="0"/>
        </a:p>
      </dsp:txBody>
      <dsp:txXfrm>
        <a:off x="0" y="334555"/>
        <a:ext cx="8892480" cy="1712598"/>
      </dsp:txXfrm>
    </dsp:sp>
    <dsp:sp modelId="{8A5B8B97-A21B-4D92-9D53-14078CAA1EC0}">
      <dsp:nvSpPr>
        <dsp:cNvPr id="0" name=""/>
        <dsp:cNvSpPr/>
      </dsp:nvSpPr>
      <dsp:spPr>
        <a:xfrm>
          <a:off x="0" y="2127793"/>
          <a:ext cx="8892480" cy="28388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Подрібнення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великостеблового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сіна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соломи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здобрювання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січки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розчином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меляси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кухонної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солі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подрібненими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коренеплодами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концкормами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сприяє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їх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кращому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поїданню</a:t>
          </a:r>
          <a:r>
            <a:rPr lang="ru-RU" sz="2800" b="1" kern="1200" dirty="0" smtClean="0"/>
            <a:t>, а </a:t>
          </a:r>
          <a:r>
            <a:rPr lang="ru-RU" sz="2800" b="1" kern="1200" dirty="0" err="1" smtClean="0"/>
            <a:t>обробка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розчином</a:t>
          </a:r>
          <a:r>
            <a:rPr lang="ru-RU" sz="2800" b="1" kern="1200" dirty="0" smtClean="0"/>
            <a:t> лугу (</a:t>
          </a:r>
          <a:r>
            <a:rPr lang="ru-RU" sz="2800" b="1" kern="1200" dirty="0" err="1" smtClean="0"/>
            <a:t>вапнування</a:t>
          </a:r>
          <a:r>
            <a:rPr lang="ru-RU" sz="2800" b="1" kern="1200" dirty="0" smtClean="0"/>
            <a:t>, </a:t>
          </a:r>
          <a:r>
            <a:rPr lang="ru-RU" sz="2800" b="1" kern="1200" dirty="0" err="1" smtClean="0"/>
            <a:t>амонізація</a:t>
          </a:r>
          <a:r>
            <a:rPr lang="ru-RU" sz="2800" b="1" kern="1200" dirty="0" smtClean="0"/>
            <a:t>) </a:t>
          </a:r>
          <a:r>
            <a:rPr lang="ru-RU" sz="2800" b="1" kern="1200" dirty="0" err="1" smtClean="0"/>
            <a:t>підвищує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перетравність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енергетичну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поживність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грубих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кормів</a:t>
          </a:r>
          <a:r>
            <a:rPr lang="ru-RU" sz="2800" b="1" kern="1200" dirty="0" smtClean="0"/>
            <a:t>.</a:t>
          </a:r>
          <a:endParaRPr lang="ru-RU" sz="2800" b="1" kern="1200" dirty="0"/>
        </a:p>
      </dsp:txBody>
      <dsp:txXfrm>
        <a:off x="0" y="2127793"/>
        <a:ext cx="8892480" cy="28388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6973FF-3760-43CE-AB98-1A5B2F56D161}">
      <dsp:nvSpPr>
        <dsp:cNvPr id="0" name=""/>
        <dsp:cNvSpPr/>
      </dsp:nvSpPr>
      <dsp:spPr>
        <a:xfrm>
          <a:off x="0" y="151512"/>
          <a:ext cx="9144000" cy="3558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C00000"/>
              </a:solidFill>
            </a:rPr>
            <a:t>Вологотеплова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і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теплова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обробка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зернових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кормів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smtClean="0"/>
            <a:t>(</a:t>
          </a:r>
          <a:r>
            <a:rPr lang="ru-RU" sz="2600" b="1" kern="1200" dirty="0" err="1" smtClean="0"/>
            <a:t>гранулювання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плющення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екструдування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мікронізація</a:t>
          </a:r>
          <a:r>
            <a:rPr lang="ru-RU" sz="2600" b="1" kern="1200" dirty="0" smtClean="0"/>
            <a:t>) </a:t>
          </a:r>
          <a:r>
            <a:rPr lang="ru-RU" sz="2600" b="1" kern="1200" dirty="0" err="1" smtClean="0"/>
            <a:t>поліпшує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смакові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якості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поїдання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кормів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підвищує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поживну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цінність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вуглеводного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протеїнового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комплексів</a:t>
          </a:r>
          <a:r>
            <a:rPr lang="ru-RU" sz="2600" b="1" kern="1200" dirty="0" smtClean="0"/>
            <a:t> зерна </a:t>
          </a:r>
          <a:r>
            <a:rPr lang="ru-RU" sz="2600" b="1" kern="1200" dirty="0" err="1" smtClean="0"/>
            <a:t>злакових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бобових</a:t>
          </a:r>
          <a:r>
            <a:rPr lang="ru-RU" sz="2600" b="1" kern="1200" dirty="0" smtClean="0"/>
            <a:t> культур, </a:t>
          </a:r>
          <a:r>
            <a:rPr lang="ru-RU" sz="2600" b="1" kern="1200" dirty="0" err="1" smtClean="0"/>
            <a:t>знижує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витрати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енергії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організму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тварини</a:t>
          </a:r>
          <a:r>
            <a:rPr lang="ru-RU" sz="2600" b="1" kern="1200" dirty="0" smtClean="0"/>
            <a:t> на </a:t>
          </a:r>
          <a:r>
            <a:rPr lang="ru-RU" sz="2600" b="1" kern="1200" dirty="0" err="1" smtClean="0"/>
            <a:t>їх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засвоєння</a:t>
          </a:r>
          <a:r>
            <a:rPr lang="ru-RU" sz="2600" b="1" kern="1200" dirty="0" smtClean="0"/>
            <a:t>, </a:t>
          </a:r>
          <a:r>
            <a:rPr lang="ru-RU" sz="2600" b="1" kern="1200" dirty="0" err="1" smtClean="0"/>
            <a:t>дозволяє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інактивувати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антипоживні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речовини</a:t>
          </a:r>
          <a:r>
            <a:rPr lang="ru-RU" sz="2600" b="1" kern="1200" dirty="0" smtClean="0"/>
            <a:t> та </a:t>
          </a:r>
          <a:r>
            <a:rPr lang="ru-RU" sz="2600" b="1" kern="1200" dirty="0" err="1" smtClean="0"/>
            <a:t>продукти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життєдіяльності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мікроорганізмів</a:t>
          </a:r>
          <a:r>
            <a:rPr lang="ru-RU" sz="2600" b="1" kern="1200" dirty="0" smtClean="0"/>
            <a:t>.</a:t>
          </a:r>
          <a:endParaRPr lang="ru-RU" sz="2600" b="1" kern="1200" dirty="0"/>
        </a:p>
      </dsp:txBody>
      <dsp:txXfrm>
        <a:off x="0" y="151512"/>
        <a:ext cx="9144000" cy="3558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4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52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04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0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17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2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12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46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0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61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6386-9C59-435F-B44C-B37801E44957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3462-5219-4006-A82F-70B6D3C8B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062664" cy="30517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Лекція</a:t>
            </a:r>
            <a:r>
              <a:rPr lang="ru-RU" dirty="0"/>
              <a:t>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Корми, класифікація та характеристика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578" name="AutoShape 2" descr="&amp;Vcy;&amp;iukcy;&amp;tcy;&amp;chcy;&amp;icy;&amp;zcy;&amp;ncy;&amp;yacy;&amp;ncy;&amp;iukcy; &amp;kcy;&amp;ocy;&amp;rcy;&amp;mcy;&amp;icy; &amp;zcy;&amp;bcy;&amp;iukcy;&amp;lcy;&amp;softcy;&amp;shcy;&amp;acy;&amp;tcy;&amp;softcy; &amp;iecy;&amp;kcy;&amp;scy;&amp;pcy;&amp;ocy;&amp;rcy;&amp;tcy;&amp;ncy;&amp;icy;&amp;jcy; &amp;pcy;&amp;ocy;&amp;tcy;&amp;iecy;&amp;ncy;&amp;tscy;&amp;iukcy;&amp;acy;&amp;lcy; &amp;gcy;&amp;acy;&amp;lcy;&amp;ucy;&amp;zcy;&amp;iuk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&amp;Vcy;&amp;zhcy;&amp;iecy; &amp;zcy;&amp;ocy;&amp;vcy;&amp;scy;&amp;iukcy;&amp;mcy; &amp;scy;&amp;kcy;&amp;ocy;&amp;rcy;&amp;ocy; &amp;pcy;&amp;ocy;&amp;dcy;&amp;ocy;&amp;rcy;&amp;ocy;&amp;zhcy;&amp;chcy;&amp;acy;&amp;yucy;&amp;tcy;&amp;softcy; &amp;kcy;&amp;ocy;&amp;rcy;&amp;mcy;&amp;icy; &amp;dcy;&amp;lcy;&amp;yacy; &amp;tcy;&amp;vcy;&amp;acy;&amp;rcy;&amp;icy;&amp;ncy;&amp;ncy;&amp;icy;&amp;tscy;&amp;tcy;&amp;vcy;&amp;acy; | &amp;Acy;&amp;Scy;&amp;Ocy;&amp;TScy;&amp;Iukcy;&amp;Acy;&amp;TScy;&amp;Iukcy;&amp;YA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&amp;Vcy;&amp;zhcy;&amp;iecy; &amp;zcy;&amp;ocy;&amp;vcy;&amp;scy;&amp;iukcy;&amp;mcy; &amp;scy;&amp;kcy;&amp;ocy;&amp;rcy;&amp;ocy; &amp;pcy;&amp;ocy;&amp;dcy;&amp;ocy;&amp;rcy;&amp;ocy;&amp;zhcy;&amp;chcy;&amp;acy;&amp;yucy;&amp;tcy;&amp;softcy; &amp;kcy;&amp;ocy;&amp;rcy;&amp;mcy;&amp;icy; &amp;dcy;&amp;lcy;&amp;yacy; &amp;tcy;&amp;vcy;&amp;acy;&amp;rcy;&amp;icy;&amp;ncy;&amp;ncy;&amp;icy;&amp;tscy;&amp;tcy;&amp;vcy;&amp;acy; | &amp;Acy;&amp;Scy;&amp;Ocy;&amp;TScy;&amp;Iukcy;&amp;Acy;&amp;TScy;&amp;Iukcy;&amp;YA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&amp;Kcy;&amp;ocy;&amp;rcy;&amp;mcy;&amp;acy; &amp;dcy;&amp;lcy;&amp;yacy; &amp;scy;&amp;iecy;&amp;lcy;&amp;softcy;&amp;scy;&amp;kcy;&amp;ocy;&amp;khcy;&amp;ocy;&amp;zcy;&amp;yacy;&amp;jcy;&amp;scy;&amp;tcy;&amp;vcy;&amp;iecy;&amp;ncy;&amp;ncy;&amp;ycy;&amp;khcy; &amp;zhcy;&amp;icy;&amp;vcy;&amp;ocy;&amp;tcy;&amp;ncy;&amp;ycy;&amp;khcy; &amp;vcy; &amp;Scy;&amp;icy;&amp;mcy;&amp;fcy;&amp;iecy;&amp;rcy;&amp;ocy;&amp;pcy;&amp;ocy;&amp;lcy;&amp;iecy;"/>
          <p:cNvPicPr>
            <a:picLocks noChangeAspect="1" noChangeArrowheads="1"/>
          </p:cNvPicPr>
          <p:nvPr/>
        </p:nvPicPr>
        <p:blipFill>
          <a:blip r:embed="rId2" cstate="print"/>
          <a:srcRect b="10387"/>
          <a:stretch>
            <a:fillRect/>
          </a:stretch>
        </p:blipFill>
        <p:spPr bwMode="auto">
          <a:xfrm>
            <a:off x="1907704" y="3655376"/>
            <a:ext cx="4955704" cy="2869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953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</a:p>
          <a:p>
            <a:pPr indent="442913" algn="just"/>
            <a:r>
              <a:rPr lang="ru-RU" sz="2400" b="1" dirty="0" err="1" smtClean="0">
                <a:solidFill>
                  <a:srgbClr val="FF0000"/>
                </a:solidFill>
              </a:rPr>
              <a:t>Фактори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що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впливають</a:t>
            </a:r>
            <a:r>
              <a:rPr lang="ru-RU" sz="2400" b="1" dirty="0">
                <a:solidFill>
                  <a:srgbClr val="FF0000"/>
                </a:solidFill>
              </a:rPr>
              <a:t> на склад і </a:t>
            </a:r>
            <a:r>
              <a:rPr lang="ru-RU" sz="2400" b="1" dirty="0" err="1">
                <a:solidFill>
                  <a:srgbClr val="FF0000"/>
                </a:solidFill>
              </a:rPr>
              <a:t>поживність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кормів</a:t>
            </a:r>
            <a:r>
              <a:rPr lang="ru-RU" sz="2400" b="1" dirty="0">
                <a:solidFill>
                  <a:srgbClr val="FF0000"/>
                </a:solidFill>
              </a:rPr>
              <a:t>. </a:t>
            </a:r>
            <a:r>
              <a:rPr lang="ru-RU" sz="2400" dirty="0"/>
              <a:t>У </a:t>
            </a:r>
            <a:r>
              <a:rPr lang="ru-RU" sz="2400" dirty="0" err="1"/>
              <a:t>годівлі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в основному </a:t>
            </a:r>
            <a:r>
              <a:rPr lang="ru-RU" sz="2400" dirty="0" err="1"/>
              <a:t>використовують</a:t>
            </a:r>
            <a:r>
              <a:rPr lang="ru-RU" sz="2400" dirty="0"/>
              <a:t> корми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, </a:t>
            </a:r>
            <a:r>
              <a:rPr lang="ru-RU" sz="2400" dirty="0" err="1"/>
              <a:t>хімічний</a:t>
            </a:r>
            <a:r>
              <a:rPr lang="ru-RU" sz="2400" dirty="0"/>
              <a:t> склад і </a:t>
            </a:r>
            <a:r>
              <a:rPr lang="ru-RU" sz="2400" dirty="0" err="1"/>
              <a:t>поживність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кліматичних</a:t>
            </a:r>
            <a:r>
              <a:rPr lang="ru-RU" sz="2400" dirty="0"/>
              <a:t> і </a:t>
            </a:r>
            <a:r>
              <a:rPr lang="ru-RU" sz="2400" dirty="0" err="1"/>
              <a:t>ґрунтових</a:t>
            </a:r>
            <a:r>
              <a:rPr lang="ru-RU" sz="2400" dirty="0"/>
              <a:t> умов, виду та сорту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агротехніки</a:t>
            </a:r>
            <a:r>
              <a:rPr lang="ru-RU" sz="2400" dirty="0"/>
              <a:t> </a:t>
            </a:r>
            <a:r>
              <a:rPr lang="ru-RU" sz="2400" dirty="0" err="1"/>
              <a:t>вирощування</a:t>
            </a:r>
            <a:r>
              <a:rPr lang="ru-RU" sz="2400" dirty="0"/>
              <a:t>, </a:t>
            </a:r>
            <a:r>
              <a:rPr lang="ru-RU" sz="2400" dirty="0" err="1"/>
              <a:t>строків</a:t>
            </a:r>
            <a:r>
              <a:rPr lang="ru-RU" sz="2400" dirty="0"/>
              <a:t> </a:t>
            </a:r>
            <a:r>
              <a:rPr lang="ru-RU" sz="2400" dirty="0" err="1"/>
              <a:t>збирання</a:t>
            </a:r>
            <a:r>
              <a:rPr lang="ru-RU" sz="2400" dirty="0"/>
              <a:t> (фаза </a:t>
            </a:r>
            <a:r>
              <a:rPr lang="ru-RU" sz="2400" dirty="0" err="1"/>
              <a:t>вегетації</a:t>
            </a:r>
            <a:r>
              <a:rPr lang="ru-RU" sz="2400" dirty="0"/>
              <a:t>),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заготівлі</a:t>
            </a:r>
            <a:r>
              <a:rPr lang="ru-RU" sz="2400" dirty="0"/>
              <a:t>, </a:t>
            </a:r>
            <a:r>
              <a:rPr lang="ru-RU" sz="2400" dirty="0" err="1"/>
              <a:t>тривалості</a:t>
            </a:r>
            <a:r>
              <a:rPr lang="ru-RU" sz="2400" dirty="0"/>
              <a:t> та умов </a:t>
            </a:r>
            <a:r>
              <a:rPr lang="ru-RU" sz="2400" dirty="0" err="1"/>
              <a:t>зберігання</a:t>
            </a:r>
            <a:r>
              <a:rPr lang="ru-RU" sz="2400" dirty="0"/>
              <a:t>, </a:t>
            </a:r>
            <a:r>
              <a:rPr lang="ru-RU" sz="2400" dirty="0" err="1"/>
              <a:t>підготовки</a:t>
            </a:r>
            <a:r>
              <a:rPr lang="ru-RU" sz="2400" dirty="0"/>
              <a:t> до </a:t>
            </a:r>
            <a:r>
              <a:rPr lang="ru-RU" sz="2400" dirty="0" err="1"/>
              <a:t>згодовування</a:t>
            </a:r>
            <a:r>
              <a:rPr lang="ru-RU" sz="2400" dirty="0"/>
              <a:t>.</a:t>
            </a:r>
          </a:p>
        </p:txBody>
      </p:sp>
      <p:sp>
        <p:nvSpPr>
          <p:cNvPr id="19458" name="AutoShape 2" descr="&amp;Tcy;&amp;vcy;&amp;acy;&amp;rcy;&amp;icy;&amp;ncy;&amp;ncy;&amp;icy;&amp;tscy;&amp;tcy;&amp;vcy;&amp;ucy; — &amp;scy;&amp;ucy;&amp;pcy;&amp;iecy;&amp;rcy;&amp;ocy;&amp;vcy;&amp;iukcy; &amp;kcy;&amp;ocy;&amp;rcy;&amp;mcy;&amp;icy;!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&amp;Scy;&amp;iecy;&amp;lcy;&amp;yacy;&amp;ncy;&amp;icy; &amp;Kcy;&amp;ocy;&amp;zcy;&amp;yacy;&amp;tcy;&amp;icy;&amp;ncy;&amp;shchcy;&amp;icy;&amp;ncy;&amp;icy;: «&amp;Ncy;&amp;iecy; &amp;chcy;&amp;iukcy;&amp;pcy;&amp;acy;&amp;jcy;&amp;tcy;&amp;iecy; &amp;kcy;&amp;ocy;&amp;rcy;&amp;mcy;&amp;icy; &amp;dcy;&amp;lcy;&amp;yacy; &amp;khcy;&amp;ucy;&amp;dcy;&amp;ocy;&amp;bcy;&amp;icy;» : 05:12:2019 - kazati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19374"/>
            <a:ext cx="6334125" cy="423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04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99695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en-US" sz="2000" dirty="0">
              <a:effectLst/>
            </a:endParaRPr>
          </a:p>
        </p:txBody>
      </p:sp>
      <p:sp>
        <p:nvSpPr>
          <p:cNvPr id="9218" name="AutoShape 2" descr="&amp;Vcy; «&amp;Acy;&amp;gcy;&amp;rcy;&amp;ocy;&amp;khcy;&amp;ocy;&amp;lcy;&amp;dcy;&amp;icy;&amp;ncy;&amp;gcy;&amp;ucy; &amp;Zcy;&amp;ocy;&amp;rcy;&amp;yacy;» &amp;zcy;&amp;acy;&amp;gcy;&amp;ocy;&amp;tcy;&amp;ocy;&amp;vcy;&amp;lcy;&amp;yacy;&amp;yucy;&amp;tcy;&amp;softcy; &amp;kcy;&amp;ocy;&amp;rcy;&amp;mcy;&amp;icy; &amp;dcy;&amp;lcy;&amp;yacy; &amp;khcy;&amp;ucy;&amp;dcy;&amp;ocy;&amp;bcy;&amp;icy;. &amp;Ocy;&amp;bcy;&amp;lcy;&amp;acy;&amp;scy;&amp;tcy;&amp;softcy; - &amp;Ncy;&amp;ocy;&amp;vcy;&amp;icy;&amp;ncy;&amp;icy;  &amp;Rcy;&amp;iukcy;&amp;vcy;&amp;ncy;&amp;ocy;&amp;gcy;&amp;ocy; &amp;tcy;&amp;acy; &amp;ocy;&amp;bcy;&amp;lcy;&amp;acy;&amp;scy;&amp;tcy;&amp;iukcy; — &amp;Rcy;&amp;iukcy;&amp;vcy;&amp;ncy;&amp;iecy; &amp;Vcy;&amp;iecy;&amp;chcy;&amp;iukcy;&amp;rcy;&amp;ncy;&amp;j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Dcy;&amp;ocy;&amp;shchcy;&amp;iukcy; &amp;pcy;&amp;iecy;&amp;rcy;&amp;iecy;&amp;shcy;&amp;kcy;&amp;ocy;&amp;dcy;&amp;zhcy;&amp;acy;&amp;yucy;&amp;tcy;&amp;softcy; &amp;zcy;&amp;acy;&amp;gcy;&amp;ocy;&amp;tcy;&amp;iukcy;&amp;vcy;&amp;lcy;&amp;iukcy; &amp;kcy;&amp;ocy;&amp;rcy;&amp;mcy;&amp;iukcy;&amp;vcy; &amp;dcy;&amp;lcy;&amp;yacy; &amp;khcy;&amp;ucy;&amp;dcy;&amp;ocy;&amp;bcy;&amp;icy;. &amp;Ocy;&amp;bcy;&amp;lcy;&amp;acy;&amp;scy;&amp;tcy;&amp;softcy; - &amp;Ncy;&amp;ocy;&amp;vcy;&amp;icy;&amp;ncy;&amp;icy; &amp;Rcy;&amp;iukcy;&amp;vcy;&amp;ncy;&amp;ocy;&amp;gcy;&amp;ocy; &amp;tcy;&amp;acy;  &amp;ocy;&amp;bcy;&amp;lcy;&amp;acy;&amp;scy;&amp;tcy;&amp;iukcy; — &amp;Rcy;&amp;iukcy;&amp;vcy;&amp;ncy;&amp;iecy; &amp;Vcy;&amp;iecy;&amp;chcy;&amp;iukcy;&amp;rcy;&amp;ncy;&amp;j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&amp;Scy;&amp;ucy;&amp;chcy;&amp;acy;&amp;scy;&amp;ncy;&amp;acy; &amp;tcy;&amp;iecy;&amp;khcy;&amp;ncy;&amp;iukcy;&amp;kcy;&amp;acy; &amp;dcy;&amp;lcy;&amp;yacy; &amp;zcy;&amp;acy;&amp;gcy;&amp;ocy;&amp;tcy;&amp;iukcy;&amp;vcy;&amp;lcy;&amp;iukcy; &amp;kcy;&amp;ocy;&amp;rcy;&amp;mcy;&amp;iukcy;&amp;v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&amp;Iukcy;&amp;Ncy;&amp;Ncy;&amp;Ocy;&amp;Vcy;&amp;Acy;&amp;TScy;&amp;Iukcy;&amp;Jcy;&amp;Ncy;&amp;Iukcy; &amp;Tcy;&amp;IEcy;&amp;KHcy;&amp;Ncy;&amp;Ocy;&amp;Lcy;&amp;Ocy;&amp;Gcy;&amp;Iukcy;&amp;YIcy; &amp;Vcy;&amp;Icy;&amp;Rcy;&amp;Ocy;&amp;Bcy;&amp;Ncy;&amp;Icy;&amp;TScy;&amp;Tcy;&amp;Vcy;&amp;Acy; &amp;Scy;&amp;Iukcy;&amp;Lcy;&amp;SOFTcy;&amp;Scy;&amp;SOFTcy;&amp;Kcy;&amp;Ocy;&amp;Gcy;&amp;Ocy;&amp;Scy;&amp;Pcy;&amp;Ocy;&amp;Dcy;&amp;Acy;&amp;Rcy;&amp;Scy;&amp;SOFTcy;&amp;Kcy;&amp;Ocy;&amp;YIcy; &amp;Pcy;&amp;Rcy;&amp;Ocy;&amp;Dcy;&amp;Ucy;&amp;Kcy;&amp;TScy;&amp;Iukcy;&amp;Y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7" y="4797152"/>
            <a:ext cx="3360587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095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70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&amp;Tcy;&amp;icy;&amp;mcy;&amp;pcy;&amp;acy;&amp;ncy;&amp;iukcy;&amp;yacy; &amp;rcy;&amp;ucy;&amp;bcy;&amp;tscy;&amp;yacy; &amp;ucy; &amp;tcy;&amp;vcy;&amp;acy;&amp;rcy;&amp;icy;&amp;ncy;: &amp;ocy;&amp;zcy;&amp;ncy;&amp;acy;&amp;kcy;&amp;icy; &amp;iukcy; &amp;pcy;&amp;rcy;&amp;icy;&amp;chcy;&amp;icy;&amp;ncy;&amp;icy; – &amp;Gcy;&amp;ocy;&amp;lcy;&amp;ocy;&amp;vcy;&amp;ncy;&amp;iecy; &amp;ucy;&amp;pcy;&amp;rcy;&amp;acy;&amp;vcy;&amp;lcy;&amp;iukcy;&amp;ncy;&amp;ncy;&amp;yacy;  &amp;Dcy;&amp;iecy;&amp;rcy;&amp;zhcy;&amp;pcy;&amp;rcy;&amp;ocy;&amp;dcy;&amp;scy;&amp;pcy;&amp;ocy;&amp;zhcy;&amp;icy;&amp;vcy;&amp;scy;&amp;lcy;&amp;ucy;&amp;zhcy;&amp;bcy;&amp;icy; &amp;vcy; &amp;KHcy;&amp;iecy;&amp;rcy;&amp;scy;&amp;ocy;&amp;ncy;&amp;scy;&amp;softcy;&amp;kcy;&amp;iukcy;&amp;jcy; &amp;ocy;&amp;bcy;&amp;lcy;&amp;acy;&amp;scy;&amp;t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&amp;Tcy;&amp;icy;&amp;mcy;&amp;pcy;&amp;acy;&amp;ncy;&amp;icy;&amp;yacy; &amp;rcy;&amp;ucy;&amp;bcy;&amp;tscy;&amp;yacy; &amp;ucy; &amp;Vcy;&amp;Rcy;&amp;KHcy; &amp;scy;&amp;icy;&amp;mcy;&amp;pcy;&amp;tcy;&amp;ocy;&amp;mcy;&amp;icy; &amp;iukcy; &amp;lcy;&amp;iukcy;&amp;kcy;&amp;ucy;&amp;vcy;&amp;acy;&amp;ncy;&amp;ncy;&amp;yacy; - &amp;Scy;&amp;ucy;&amp;chcy;&amp;acy;&amp;scy;&amp;ncy;&amp;iecy; &amp;tcy;&amp;vcy;&amp;acy;&amp;rcy;&amp;icy;&amp;ncy;&amp;ncy;&amp;icy;&amp;t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14019"/>
            <a:ext cx="3104456" cy="194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323528" y="4084042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67543" y="5543655"/>
            <a:ext cx="7776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7170" name="Picture 2" descr="&amp;Kcy;&amp;acy;&amp;kcy; &amp;zcy;&amp;acy;&amp;gcy;&amp;ocy;&amp;tcy;&amp;ocy;&amp;vcy;&amp;icy;&amp;tcy;&amp;softcy; &amp;kcy;&amp;ucy;&amp;kcy;&amp;ucy;&amp;rcy;&amp;ucy;&amp;zcy;&amp;ncy;&amp;ycy;&amp;jcy; &amp;scy;&amp;icy;&amp;lcy;&amp;ocy;&amp;scy;? – &amp;Pcy;&amp;rcy;&amp;ocy;&amp;gcy;&amp;rcy;&amp;iecy;&amp;scy;&amp;scy;&amp;icy;&amp;vcy;&amp;ncy;&amp;ycy;&amp;iecy; &amp;fcy;&amp;iecy;&amp;rcy;&amp;mcy;&amp;ycy; | Progressive Farm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77072"/>
            <a:ext cx="4376260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814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4508622"/>
            <a:chOff x="0" y="2622349"/>
            <a:chExt cx="8640960" cy="3222739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622349"/>
              <a:ext cx="8640960" cy="301723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9636" y="2622349"/>
              <a:ext cx="8292274" cy="32227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Значно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відрізняються</a:t>
              </a:r>
              <a:r>
                <a:rPr lang="ru-RU" sz="2400" b="1" kern="1200" dirty="0" smtClean="0"/>
                <a:t> за </a:t>
              </a:r>
              <a:r>
                <a:rPr lang="ru-RU" sz="2400" b="1" kern="1200" dirty="0" err="1" smtClean="0"/>
                <a:t>вмістом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сухої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речовини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різні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сорти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буряків</a:t>
              </a:r>
              <a:r>
                <a:rPr lang="ru-RU" sz="2400" b="1" kern="1200" dirty="0" smtClean="0"/>
                <a:t>. </a:t>
              </a:r>
              <a:r>
                <a:rPr lang="ru-RU" sz="2400" b="1" kern="1200" dirty="0" err="1" smtClean="0"/>
                <a:t>Якщо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кормові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буряки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містять</a:t>
              </a:r>
              <a:r>
                <a:rPr lang="ru-RU" sz="2400" b="1" kern="1200" dirty="0" smtClean="0"/>
                <a:t> 10–14% </a:t>
              </a:r>
              <a:r>
                <a:rPr lang="ru-RU" sz="2400" b="1" kern="1200" dirty="0" err="1" smtClean="0"/>
                <a:t>сухої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речовини</a:t>
              </a:r>
              <a:r>
                <a:rPr lang="ru-RU" sz="2400" b="1" kern="1200" dirty="0" smtClean="0"/>
                <a:t>, то </a:t>
              </a:r>
              <a:r>
                <a:rPr lang="ru-RU" sz="2400" b="1" kern="1200" dirty="0" err="1" smtClean="0"/>
                <a:t>напівцукрові</a:t>
              </a:r>
              <a:r>
                <a:rPr lang="ru-RU" sz="2400" b="1" kern="1200" dirty="0" smtClean="0"/>
                <a:t>–16–18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цукрові</a:t>
              </a:r>
              <a:r>
                <a:rPr lang="ru-RU" sz="2400" b="1" kern="1200" dirty="0" smtClean="0"/>
                <a:t>–21–24%. </a:t>
              </a:r>
              <a:r>
                <a:rPr lang="ru-RU" sz="2400" b="1" kern="1200" dirty="0" err="1" smtClean="0"/>
                <a:t>Сорти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ріпаку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різняться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між</a:t>
              </a:r>
              <a:r>
                <a:rPr lang="ru-RU" sz="2400" b="1" kern="1200" dirty="0" smtClean="0"/>
                <a:t> собою за </a:t>
              </a:r>
              <a:r>
                <a:rPr lang="ru-RU" sz="2400" b="1" kern="1200" dirty="0" err="1" smtClean="0"/>
                <a:t>вмістом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глюкозинолатів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ерукової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кислоти</a:t>
              </a:r>
              <a:r>
                <a:rPr lang="ru-RU" sz="2400" b="1" kern="1200" dirty="0" smtClean="0"/>
                <a:t>, люпину – за </a:t>
              </a:r>
              <a:r>
                <a:rPr lang="ru-RU" sz="2400" b="1" kern="1200" dirty="0" err="1" smtClean="0"/>
                <a:t>концентрацією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алкалоїдів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т.д. </a:t>
              </a:r>
              <a:r>
                <a:rPr lang="ru-RU" sz="2400" b="1" kern="1200" dirty="0" err="1" smtClean="0"/>
                <a:t>Після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відкриття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групою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американських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вчених</a:t>
              </a:r>
              <a:r>
                <a:rPr lang="ru-RU" sz="2400" b="1" kern="1200" dirty="0" smtClean="0"/>
                <a:t> на </a:t>
              </a:r>
              <a:r>
                <a:rPr lang="ru-RU" sz="2400" b="1" kern="1200" dirty="0" err="1" smtClean="0"/>
                <a:t>чолі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Мертцем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Нельсоном </a:t>
              </a:r>
              <a:r>
                <a:rPr lang="ru-RU" sz="2400" b="1" kern="1200" dirty="0" err="1" smtClean="0"/>
                <a:t>генів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біохімічної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дії</a:t>
              </a:r>
              <a:r>
                <a:rPr lang="ru-RU" sz="2400" b="1" kern="1200" dirty="0" smtClean="0"/>
                <a:t> Опак-2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Флоурі-2 створено </a:t>
              </a:r>
              <a:r>
                <a:rPr lang="ru-RU" sz="2400" b="1" kern="1200" dirty="0" err="1" smtClean="0"/>
                <a:t>мутантні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сорти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кукурудзи</a:t>
              </a:r>
              <a:r>
                <a:rPr lang="ru-RU" sz="2400" b="1" kern="1200" dirty="0" smtClean="0"/>
                <a:t>, в </a:t>
              </a:r>
              <a:r>
                <a:rPr lang="ru-RU" sz="2400" b="1" kern="1200" dirty="0" err="1" smtClean="0"/>
                <a:t>яких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вміст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лізину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триптофану </a:t>
              </a:r>
              <a:r>
                <a:rPr lang="ru-RU" sz="2400" b="1" kern="1200" dirty="0" err="1" smtClean="0"/>
                <a:t>підвищується</a:t>
              </a:r>
              <a:r>
                <a:rPr lang="ru-RU" sz="2400" b="1" kern="1200" dirty="0" smtClean="0"/>
                <a:t> на 50–80%. </a:t>
              </a:r>
              <a:r>
                <a:rPr lang="ru-RU" sz="2400" b="1" kern="1200" dirty="0" err="1" smtClean="0"/>
                <a:t>Ведеться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селекція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щодо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збільшення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вмісту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протеїну</a:t>
              </a:r>
              <a:r>
                <a:rPr lang="ru-RU" sz="2400" b="1" kern="1200" dirty="0" smtClean="0"/>
                <a:t> у </a:t>
              </a:r>
              <a:r>
                <a:rPr lang="ru-RU" sz="2400" b="1" kern="1200" dirty="0" err="1" smtClean="0"/>
                <a:t>зерні</a:t>
              </a:r>
              <a:r>
                <a:rPr lang="ru-RU" sz="2400" b="1" kern="1200" dirty="0" smtClean="0"/>
                <a:t> ячменю, </a:t>
              </a:r>
              <a:r>
                <a:rPr lang="ru-RU" sz="2400" b="1" kern="1200" dirty="0" err="1" smtClean="0"/>
                <a:t>вівса</a:t>
              </a:r>
              <a:r>
                <a:rPr lang="ru-RU" sz="2400" b="1" kern="1200" dirty="0" smtClean="0"/>
                <a:t> та </a:t>
              </a:r>
              <a:r>
                <a:rPr lang="ru-RU" sz="2400" b="1" kern="1200" dirty="0" err="1" smtClean="0"/>
                <a:t>інших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кормових</a:t>
              </a:r>
              <a:r>
                <a:rPr lang="ru-RU" sz="2400" b="1" kern="1200" dirty="0" smtClean="0"/>
                <a:t> культур. </a:t>
              </a:r>
              <a:r>
                <a:rPr lang="ru-RU" sz="2000" b="1" kern="1200" dirty="0" smtClean="0"/>
                <a:t/>
              </a:r>
              <a:br>
                <a:rPr lang="ru-RU" sz="2000" b="1" kern="1200" dirty="0" smtClean="0"/>
              </a:br>
              <a:r>
                <a:rPr lang="ru-RU" sz="2000" b="1" kern="1200" dirty="0" smtClean="0"/>
                <a:t/>
              </a:r>
              <a:br>
                <a:rPr lang="ru-RU" sz="2000" b="1" kern="1200" dirty="0" smtClean="0"/>
              </a:br>
              <a:endParaRPr lang="en-US" sz="2000" b="1" kern="1200" dirty="0"/>
            </a:p>
          </p:txBody>
        </p:sp>
      </p:grpSp>
      <p:pic>
        <p:nvPicPr>
          <p:cNvPr id="33794" name="Picture 2" descr="&amp;Kcy;&amp;ocy;&amp;rcy;&amp;mcy;&amp;ocy;&amp;vcy;&amp;acy;&amp;yacy; &amp;scy;&amp;vcy;&amp;iecy;&amp;kcy;&amp;lcy;&amp;acy;: &amp;vcy;&amp;ycy;&amp;rcy;&amp;acy;&amp;shchcy;&amp;icy;&amp;vcy;&amp;acy;&amp;ncy;&amp;icy;&amp;iecy;, &amp;scy;&amp;ocy;&amp;r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55245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151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8892480" cy="3917548"/>
            <a:chOff x="0" y="2828579"/>
            <a:chExt cx="8892480" cy="3917548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2828579"/>
              <a:ext cx="8892480" cy="391754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91239" y="3019818"/>
              <a:ext cx="8510002" cy="3535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У </a:t>
              </a:r>
              <a:r>
                <a:rPr lang="ru-RU" sz="3000" b="1" kern="1200" dirty="0" err="1" smtClean="0"/>
                <a:t>разі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досушування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сіна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з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допомогою</a:t>
              </a:r>
              <a:r>
                <a:rPr lang="ru-RU" sz="3000" b="1" kern="1200" dirty="0" smtClean="0"/>
                <a:t> активного </a:t>
              </a:r>
              <a:r>
                <a:rPr lang="ru-RU" sz="3000" b="1" kern="1200" dirty="0" err="1" smtClean="0"/>
                <a:t>вентилювання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втрати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поживних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речовин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знижуються</a:t>
              </a:r>
              <a:r>
                <a:rPr lang="ru-RU" sz="3000" b="1" kern="1200" dirty="0" smtClean="0"/>
                <a:t> до 20–25%, а при штучному </a:t>
              </a:r>
              <a:r>
                <a:rPr lang="ru-RU" sz="3000" b="1" kern="1200" dirty="0" err="1" smtClean="0"/>
                <a:t>висушуванні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становлять</a:t>
              </a:r>
              <a:r>
                <a:rPr lang="ru-RU" sz="3000" b="1" kern="1200" dirty="0" smtClean="0"/>
                <a:t> 2–7%. За </a:t>
              </a:r>
              <a:r>
                <a:rPr lang="ru-RU" sz="3000" b="1" kern="1200" dirty="0" err="1" smtClean="0"/>
                <a:t>нормальних</a:t>
              </a:r>
              <a:r>
                <a:rPr lang="ru-RU" sz="3000" b="1" kern="1200" dirty="0" smtClean="0"/>
                <a:t> умов </a:t>
              </a:r>
              <a:r>
                <a:rPr lang="ru-RU" sz="3000" b="1" kern="1200" dirty="0" err="1" smtClean="0"/>
                <a:t>силосування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втрати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поживних</a:t>
              </a:r>
              <a:r>
                <a:rPr lang="ru-RU" sz="3000" b="1" kern="1200" dirty="0" smtClean="0"/>
                <a:t> </a:t>
              </a:r>
              <a:r>
                <a:rPr lang="ru-RU" sz="3000" b="1" kern="1200" dirty="0" err="1" smtClean="0"/>
                <a:t>речовин</a:t>
              </a:r>
              <a:r>
                <a:rPr lang="ru-RU" sz="3000" b="1" kern="1200" dirty="0" smtClean="0"/>
                <a:t> не </a:t>
              </a:r>
              <a:r>
                <a:rPr lang="ru-RU" sz="3000" b="1" kern="1200" dirty="0" err="1" smtClean="0"/>
                <a:t>перевершують</a:t>
              </a:r>
              <a:r>
                <a:rPr lang="ru-RU" sz="3000" b="1" kern="1200" dirty="0" smtClean="0"/>
                <a:t> 15–20%. </a:t>
              </a:r>
              <a:endParaRPr lang="ru-RU" sz="3000" b="1" kern="1200" dirty="0"/>
            </a:p>
          </p:txBody>
        </p:sp>
      </p:grpSp>
      <p:pic>
        <p:nvPicPr>
          <p:cNvPr id="31746" name="Picture 2" descr="&amp;Scy;&amp;iukcy;&amp;ncy;&amp;ocy; &amp;vcy; &amp;tcy;&amp;yucy;&amp;kcy;&amp;acy;&amp;khcy; — &amp;Kcy;&amp;ucy;&amp;pcy;&amp;icy;&amp;tcy;&amp;softcy; &amp;vcy; &amp;Kcy;&amp;icy;&amp;iecy;&amp;vcy;&amp;iecy; &amp;ncy;&amp;acy; Flagma.ua #7400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596265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5556" y="0"/>
            <a:ext cx="8908444" cy="3456384"/>
            <a:chOff x="0" y="4044889"/>
            <a:chExt cx="8908444" cy="2412686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4044889"/>
              <a:ext cx="8892480" cy="241268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51520" y="4245946"/>
              <a:ext cx="8656924" cy="2177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Якщо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під</a:t>
              </a:r>
              <a:r>
                <a:rPr lang="ru-RU" sz="2400" b="1" kern="1200" dirty="0" smtClean="0"/>
                <a:t> час </a:t>
              </a:r>
              <a:r>
                <a:rPr lang="ru-RU" sz="2400" b="1" kern="1200" dirty="0" err="1" smtClean="0"/>
                <a:t>заготівлі</a:t>
              </a:r>
              <a:r>
                <a:rPr lang="ru-RU" sz="2400" b="1" kern="1200" dirty="0" smtClean="0"/>
                <a:t> силосу </a:t>
              </a:r>
              <a:r>
                <a:rPr lang="ru-RU" sz="2400" b="1" kern="1200" dirty="0" err="1" smtClean="0"/>
                <a:t>або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сінажу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порушується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технологія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температура через </a:t>
              </a:r>
              <a:r>
                <a:rPr lang="ru-RU" sz="2400" b="1" kern="1200" dirty="0" err="1" smtClean="0"/>
                <a:t>погане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трамбування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підвищується</a:t>
              </a:r>
              <a:r>
                <a:rPr lang="ru-RU" sz="2400" b="1" kern="1200" dirty="0" smtClean="0"/>
                <a:t> до 45–55</a:t>
              </a:r>
              <a:r>
                <a:rPr lang="en-US" sz="2400" b="1" kern="1200" dirty="0" smtClean="0"/>
                <a:t>º</a:t>
              </a:r>
              <a:r>
                <a:rPr lang="ru-RU" sz="2400" b="1" kern="1200" dirty="0" smtClean="0"/>
                <a:t>С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вище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перетравність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протеїну</a:t>
              </a:r>
              <a:r>
                <a:rPr lang="ru-RU" sz="2400" b="1" kern="1200" dirty="0" smtClean="0"/>
                <a:t> у </a:t>
              </a:r>
              <a:r>
                <a:rPr lang="ru-RU" sz="2400" b="1" kern="1200" dirty="0" err="1" smtClean="0"/>
                <a:t>перегрітому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шарі</a:t>
              </a:r>
              <a:r>
                <a:rPr lang="ru-RU" sz="2400" b="1" kern="1200" dirty="0" smtClean="0"/>
                <a:t> силосу </a:t>
              </a:r>
              <a:r>
                <a:rPr lang="ru-RU" sz="2400" b="1" kern="1200" dirty="0" err="1" smtClean="0"/>
                <a:t>знижується</a:t>
              </a:r>
              <a:r>
                <a:rPr lang="ru-RU" sz="2400" b="1" kern="1200" dirty="0" smtClean="0"/>
                <a:t> до 17%, </a:t>
              </a:r>
              <a:r>
                <a:rPr lang="ru-RU" sz="2400" b="1" kern="1200" dirty="0" err="1" smtClean="0"/>
                <a:t>білка</a:t>
              </a:r>
              <a:r>
                <a:rPr lang="ru-RU" sz="2400" b="1" kern="1200" dirty="0" smtClean="0"/>
                <a:t> – до нуля. У </a:t>
              </a:r>
              <a:r>
                <a:rPr lang="ru-RU" sz="2400" b="1" kern="1200" dirty="0" err="1" smtClean="0"/>
                <a:t>спеціальних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дослідах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сінаж</a:t>
              </a:r>
              <a:r>
                <a:rPr lang="ru-RU" sz="2400" b="1" kern="1200" dirty="0" smtClean="0"/>
                <a:t> заготовляли при </a:t>
              </a:r>
              <a:r>
                <a:rPr lang="ru-RU" sz="2400" b="1" kern="1200" dirty="0" err="1" smtClean="0"/>
                <a:t>нагріванні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маси</a:t>
              </a:r>
              <a:r>
                <a:rPr lang="ru-RU" sz="2400" b="1" kern="1200" dirty="0" smtClean="0"/>
                <a:t> до 36</a:t>
              </a:r>
              <a:r>
                <a:rPr lang="en-US" sz="2400" b="1" kern="1200" dirty="0" smtClean="0"/>
                <a:t>º</a:t>
              </a:r>
              <a:r>
                <a:rPr lang="ru-RU" sz="2400" b="1" kern="1200" dirty="0" smtClean="0"/>
                <a:t>С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64</a:t>
              </a:r>
              <a:r>
                <a:rPr lang="en-US" sz="2400" b="1" kern="1200" dirty="0" smtClean="0"/>
                <a:t>º</a:t>
              </a:r>
              <a:r>
                <a:rPr lang="ru-RU" sz="2400" b="1" kern="1200" dirty="0" smtClean="0"/>
                <a:t>С. При </a:t>
              </a:r>
              <a:r>
                <a:rPr lang="ru-RU" sz="2400" b="1" kern="1200" dirty="0" err="1" smtClean="0"/>
                <a:t>цьому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вміст</a:t>
              </a:r>
              <a:r>
                <a:rPr lang="ru-RU" sz="2400" b="1" kern="1200" dirty="0" smtClean="0"/>
                <a:t> сирого </a:t>
              </a:r>
              <a:r>
                <a:rPr lang="ru-RU" sz="2400" b="1" kern="1200" dirty="0" err="1" smtClean="0"/>
                <a:t>протеїну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майже</a:t>
              </a:r>
              <a:r>
                <a:rPr lang="ru-RU" sz="2400" b="1" kern="1200" dirty="0" smtClean="0"/>
                <a:t> не </a:t>
              </a:r>
              <a:r>
                <a:rPr lang="ru-RU" sz="2400" b="1" kern="1200" dirty="0" err="1" smtClean="0"/>
                <a:t>змінювався</a:t>
              </a:r>
              <a:r>
                <a:rPr lang="ru-RU" sz="2400" b="1" kern="1200" dirty="0" smtClean="0"/>
                <a:t> (18,9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18,7%), а </a:t>
              </a:r>
              <a:r>
                <a:rPr lang="ru-RU" sz="2400" b="1" kern="1200" dirty="0" err="1" smtClean="0"/>
                <a:t>перетравність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його</a:t>
              </a:r>
              <a:r>
                <a:rPr lang="ru-RU" sz="2400" b="1" kern="1200" dirty="0" smtClean="0"/>
                <a:t> у </a:t>
              </a:r>
              <a:r>
                <a:rPr lang="ru-RU" sz="2400" b="1" kern="1200" dirty="0" err="1" smtClean="0"/>
                <a:t>нагрітій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масі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знижувалась</a:t>
              </a:r>
              <a:r>
                <a:rPr lang="ru-RU" sz="2400" b="1" kern="1200" dirty="0" smtClean="0"/>
                <a:t> до 40%, </a:t>
              </a:r>
              <a:r>
                <a:rPr lang="ru-RU" sz="2400" b="1" kern="1200" dirty="0" err="1" smtClean="0"/>
                <a:t>тоді</a:t>
              </a:r>
              <a:r>
                <a:rPr lang="ru-RU" sz="2400" b="1" kern="1200" dirty="0" smtClean="0"/>
                <a:t> як у </a:t>
              </a:r>
              <a:r>
                <a:rPr lang="ru-RU" sz="2400" b="1" kern="1200" dirty="0" err="1" smtClean="0"/>
                <a:t>слабонагрітій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масі</a:t>
              </a:r>
              <a:r>
                <a:rPr lang="ru-RU" sz="2400" b="1" kern="1200" dirty="0" smtClean="0"/>
                <a:t> вона становила 71%.</a:t>
              </a:r>
              <a:br>
                <a:rPr lang="ru-RU" sz="2400" b="1" kern="1200" dirty="0" smtClean="0"/>
              </a:br>
              <a:r>
                <a:rPr lang="ru-RU" sz="1800" b="1" kern="1200" dirty="0" smtClean="0"/>
                <a:t/>
              </a:r>
              <a:br>
                <a:rPr lang="ru-RU" sz="1800" b="1" kern="1200" dirty="0" smtClean="0"/>
              </a:br>
              <a:endParaRPr lang="en-US" sz="1800" b="1" kern="1200" dirty="0"/>
            </a:p>
          </p:txBody>
        </p:sp>
      </p:grpSp>
      <p:sp>
        <p:nvSpPr>
          <p:cNvPr id="32770" name="AutoShape 2" descr="8 &amp;pcy;&amp;rcy;&amp;acy;&amp;vcy;&amp;icy;&amp;lcy; &amp;zcy;&amp;acy;&amp;gcy;&amp;ocy;&amp;tcy;&amp;ocy;&amp;vcy;&amp;kcy;&amp;icy; &amp;kcy;&amp;ucy;&amp;kcy;&amp;ucy;&amp;rcy;&amp;ucy;&amp;zcy;&amp;ncy;&amp;ocy;&amp;gcy;&amp;ocy; &amp;scy;&amp;icy;&amp;lcy;&amp;ocy;&amp;scy;&amp;acy; &amp;ncy;&amp;acy;&amp;icy;&amp;lcy;&amp;ucy;&amp;chcy;&amp;shcy;&amp;iecy;&amp;gcy;&amp;ocy; &amp;kcy;&amp;acy;&amp;chcy;&amp;iecy;&amp;scy;&amp;tcy;&amp;vcy;&amp;acy; - Agrovesti.net |  &amp;Acy;&amp;P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&amp;Kcy;&amp;ocy;&amp;rcy;&amp;mcy; &amp;dcy;&amp;lcy;&amp;yacy; &amp;kcy;&amp;rcy;&amp;ocy;&amp;l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45613"/>
            <a:ext cx="4156720" cy="3312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924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395536" y="398299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en-US" sz="2000" dirty="0">
              <a:effectLst/>
            </a:endParaRPr>
          </a:p>
        </p:txBody>
      </p:sp>
      <p:sp>
        <p:nvSpPr>
          <p:cNvPr id="5122" name="AutoShape 2" descr="&amp;Zcy;&amp;bcy;&amp;iecy;&amp;rcy;&amp;iukcy;&amp;gcy;&amp;acy;&amp;ncy;&amp;ncy;&amp;yacy; &amp;kcy;&amp;ocy;&amp;rcy;&amp;mcy;&amp;iukcy;&amp;vcy; &amp;dcy;&amp;lcy;&amp;yacy; &amp;Vcy;&amp;Rcy;&amp;KHcy;. &amp;Ocy;&amp;gcy;&amp;lcy;&amp;yacy;&amp;dcy; &amp;tcy;&amp;iecy;&amp;khcy;&amp;ncy;&amp;ocy;&amp;lcy;&amp;ocy;&amp;gcy;&amp;iukcy;&amp;jcy; &amp;tcy;&amp;acy; &amp;iecy;&amp;kcy;&amp;ocy;&amp;ncy;&amp;ocy;&amp;mcy;&amp;iukcy;&amp;chcy;&amp;ncy;&amp;iukcy; &amp;acy;&amp;scy;&amp;pcy;&amp;iecy;&amp;kcy;&amp;tcy;&amp;icy; – &amp;ncy;&amp;ocy;&amp;vcy;&amp;icy;&amp;ncy;&amp;icy;  &amp;ncy;&amp;acy; &amp;scy;&amp;acy;&amp;jcy;&amp;tcy;&amp;iukcy; &amp;Acy;&amp;Gcy;-&amp;Bcy;&amp;Acy;&amp;Gcy;-&amp;Ucy;&amp;kcy;&amp;rcy;&amp;acy;&amp;y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&amp;Zcy;&amp;acy;&amp;gcy;&amp;ocy;&amp;tcy;&amp;ocy;&amp;vcy;&amp;kcy;&amp;acy; &amp;icy; &amp;khcy;&amp;rcy;&amp;acy;&amp;ncy;&amp;iecy;&amp;ncy;&amp;icy;&amp;iecy; &amp;kcy;&amp;ocy;&amp;rcy;&amp;mcy;&amp;ocy;&amp;vcy;: &amp;scy;&amp;rcy;&amp;acy;&amp;vcy;&amp;ncy;&amp;iecy;&amp;ncy;&amp;icy;&amp;iecy; &amp;pcy;&amp;ocy;&amp;dcy;&amp;khcy;&amp;ocy;&amp;dcy;&amp;ocy;&amp;vcy; — &amp;ZHcy;&amp;ucy;&amp;rcy;&amp;ncy;&amp;acy;&amp;lcy; «&amp;Acy;&amp;gcy;&amp;rcy;&amp;ocy;&amp;tcy;&amp;iecy;&amp;khcy;&amp;ncy;&amp;icy;&amp;kcy;&amp;acy; &amp;icy;  &amp;tcy;&amp;iecy;&amp;khcy;&amp;ncy;&amp;ocy;&amp;lcy;&amp;ocy;&amp;gcy;&amp;icy;&amp;icy;» — &amp;Acy;&amp;gcy;&amp;rcy;&amp;ocy;&amp;icy;&amp;ncy;&amp;vcy;&amp;iecy;&amp;scy;&amp;tcy;&amp;ocy;&amp;r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00568"/>
            <a:ext cx="4071789" cy="3257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73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3271883"/>
            <a:chOff x="0" y="3103815"/>
            <a:chExt cx="8496944" cy="3271883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103815"/>
              <a:ext cx="8496944" cy="285293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7917" y="3271732"/>
              <a:ext cx="8161110" cy="3103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Швидше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псуються</a:t>
              </a:r>
              <a:r>
                <a:rPr lang="ru-RU" sz="2400" b="1" kern="1200" dirty="0" smtClean="0"/>
                <a:t> корми </a:t>
              </a:r>
              <a:r>
                <a:rPr lang="ru-RU" sz="2400" b="1" kern="1200" dirty="0" err="1" smtClean="0"/>
                <a:t>під</a:t>
              </a:r>
              <a:r>
                <a:rPr lang="ru-RU" sz="2400" b="1" kern="1200" dirty="0" smtClean="0"/>
                <a:t> час </a:t>
              </a:r>
              <a:r>
                <a:rPr lang="ru-RU" sz="2400" b="1" kern="1200" dirty="0" err="1" smtClean="0"/>
                <a:t>зберігання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високим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вмістом</a:t>
              </a:r>
              <a:r>
                <a:rPr lang="ru-RU" sz="2400" b="1" kern="1200" dirty="0" smtClean="0"/>
                <a:t> жиру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білка</a:t>
              </a:r>
              <a:r>
                <a:rPr lang="ru-RU" sz="2400" b="1" kern="1200" dirty="0" smtClean="0"/>
                <a:t>. Макуха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комбікорми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</a:t>
              </a:r>
              <a:r>
                <a:rPr lang="ru-RU" sz="2400" b="1" kern="1200" dirty="0" smtClean="0"/>
                <a:t> добавкою </a:t>
              </a:r>
              <a:r>
                <a:rPr lang="ru-RU" sz="2400" b="1" kern="1200" dirty="0" err="1" smtClean="0"/>
                <a:t>технічного</a:t>
              </a:r>
              <a:r>
                <a:rPr lang="ru-RU" sz="2400" b="1" kern="1200" dirty="0" smtClean="0"/>
                <a:t> жиру за </a:t>
              </a:r>
              <a:r>
                <a:rPr lang="ru-RU" sz="2400" b="1" kern="1200" dirty="0" err="1" smtClean="0"/>
                <a:t>підвищеної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вологості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швидко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прогіркають</a:t>
              </a:r>
              <a:r>
                <a:rPr lang="ru-RU" sz="2400" b="1" kern="1200" dirty="0" smtClean="0"/>
                <a:t> через </a:t>
              </a:r>
              <a:r>
                <a:rPr lang="ru-RU" sz="2400" b="1" kern="1200" dirty="0" err="1" smtClean="0"/>
                <a:t>окислення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жирів</a:t>
              </a:r>
              <a:r>
                <a:rPr lang="ru-RU" sz="2400" b="1" kern="1200" dirty="0" smtClean="0"/>
                <a:t>. </a:t>
              </a:r>
              <a:r>
                <a:rPr lang="ru-RU" sz="2400" b="1" kern="1200" dirty="0" err="1" smtClean="0"/>
                <a:t>Щоб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цього</a:t>
              </a:r>
              <a:r>
                <a:rPr lang="ru-RU" sz="2400" b="1" kern="1200" dirty="0" smtClean="0"/>
                <a:t> не </a:t>
              </a:r>
              <a:r>
                <a:rPr lang="ru-RU" sz="2400" b="1" kern="1200" dirty="0" err="1" smtClean="0"/>
                <a:t>допустити</a:t>
              </a:r>
              <a:r>
                <a:rPr lang="ru-RU" sz="2400" b="1" kern="1200" dirty="0" smtClean="0"/>
                <a:t>, до складу </a:t>
              </a:r>
              <a:r>
                <a:rPr lang="ru-RU" sz="2400" b="1" kern="1200" dirty="0" err="1" smtClean="0"/>
                <a:t>комбікормів</a:t>
              </a:r>
              <a:r>
                <a:rPr lang="ru-RU" sz="2400" b="1" kern="1200" dirty="0" smtClean="0"/>
                <a:t>, сухих </a:t>
              </a:r>
              <a:r>
                <a:rPr lang="ru-RU" sz="2400" b="1" kern="1200" dirty="0" err="1" smtClean="0"/>
                <a:t>замінників</a:t>
              </a:r>
              <a:r>
                <a:rPr lang="ru-RU" sz="2400" b="1" kern="1200" dirty="0" smtClean="0"/>
                <a:t> молока, </a:t>
              </a:r>
              <a:r>
                <a:rPr lang="ru-RU" sz="2400" b="1" kern="1200" dirty="0" err="1" smtClean="0"/>
                <a:t>трав¢яного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борошна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вводять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антиоксиданти</a:t>
              </a:r>
              <a:r>
                <a:rPr lang="ru-RU" sz="2400" b="1" kern="1200" dirty="0" smtClean="0"/>
                <a:t> (</a:t>
              </a:r>
              <a:r>
                <a:rPr lang="ru-RU" sz="2400" b="1" kern="1200" dirty="0" err="1" smtClean="0"/>
                <a:t>дилудин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сантохін</a:t>
              </a:r>
              <a:r>
                <a:rPr lang="ru-RU" sz="2400" b="1" kern="1200" dirty="0" smtClean="0"/>
                <a:t> та </a:t>
              </a:r>
              <a:r>
                <a:rPr lang="ru-RU" sz="2400" b="1" kern="1200" dirty="0" err="1" smtClean="0"/>
                <a:t>ін</a:t>
              </a:r>
              <a:r>
                <a:rPr lang="ru-RU" sz="2400" b="1" kern="1200" dirty="0" smtClean="0"/>
                <a:t>.), </a:t>
              </a:r>
              <a:r>
                <a:rPr lang="ru-RU" sz="2400" b="1" kern="1200" dirty="0" err="1" smtClean="0"/>
                <a:t>які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запобігають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реакції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окислення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жирів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та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вітамінів</a:t>
              </a:r>
              <a:r>
                <a:rPr lang="ru-RU" sz="2400" b="1" kern="1200" dirty="0" smtClean="0"/>
                <a:t>. </a:t>
              </a:r>
              <a:br>
                <a:rPr lang="ru-RU" sz="2400" b="1" kern="1200" dirty="0" smtClean="0"/>
              </a:br>
              <a:r>
                <a:rPr lang="ru-RU" sz="2400" b="1" kern="1200" dirty="0" smtClean="0"/>
                <a:t/>
              </a:r>
              <a:br>
                <a:rPr lang="ru-RU" sz="2400" b="1" kern="1200" dirty="0" smtClean="0"/>
              </a:br>
              <a:endParaRPr lang="en-US" sz="2400" b="1" kern="1200" dirty="0"/>
            </a:p>
          </p:txBody>
        </p:sp>
      </p:grpSp>
      <p:pic>
        <p:nvPicPr>
          <p:cNvPr id="34818" name="Picture 2" descr="&amp;Acy;&amp;ncy;&amp;acy;&amp;lcy;&amp;iukcy;&amp;zcy; &amp;pcy;&amp;ocy;&amp;zhcy;&amp;icy;&amp;vcy;&amp;ncy;&amp;ocy;&amp;yicy; &amp;tscy;&amp;iukcy;&amp;ncy;&amp;ncy;&amp;ocy;&amp;scy;&amp;tcy;&amp;iukcy; &amp;kcy;&amp;ocy;&amp;mcy;&amp;bcy;&amp;iukcy;&amp;kcy;&amp;ocy;&amp;rcy;&amp;mcy;&amp;iukcy;&amp;vcy; &amp;iukcy;&amp;zcy; &amp;dcy;&amp;ocy;&amp;dcy;&amp;acy;&amp;vcy;&amp;acy;&amp;ncy;&amp;ncy;&amp;yacy;&amp;mcy; &amp;pcy;&amp;rcy;&amp;ocy;&amp;dcy;&amp;ucy;&amp;kcy;&amp;tcy;&amp;iukcy;&amp;vcy; &amp;pcy;&amp;iecy;&amp;rcy;&amp;iecy;&amp;rcy;&amp;ocy;&amp;bcy;&amp;kcy;&amp;icy;  &amp;ncy;&amp;acy;&amp;scy;&amp;iukcy;&amp;ncy;&amp;ncy;&amp;yacy; &amp;rcy;&amp;iukcy;&amp;pcy;&amp;acy;&amp;kcy;&amp;ucy; &amp;dcy;&amp;lcy;&amp;yacy; &amp;tcy;&amp;vcy;&amp;acy;&amp;rcy;&amp;icy;&amp;ncy;, &amp;pcy;&amp;tcy;&amp;icy;&amp;tscy;&amp;iukcy; &amp;tcy;&amp;acy; &amp;rcy;&amp;icy;&amp;bcy; | &amp;Pcy;&amp;ocy;&amp;rcy;&amp;tcy;&amp;acy;&amp;lcy; &quot;&amp;KHcy;&amp;rcy;&amp;acy;&amp;ncy;&amp;iecy;&amp;ncy;&amp;icy;&amp;iecy; &amp;icy; &amp;pcy;&amp;iecy;&amp;rcy;&amp;iecy;&amp;rcy;&amp;acy;&amp;bcy;&amp;ocy;&amp;tcy;&amp;kcy;&amp;acy;  &amp;zcy;&amp;iecy;&amp;rcy;&amp;n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6657975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51520" y="1268760"/>
            <a:ext cx="7992888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.Класифікація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кормів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2. </a:t>
            </a:r>
            <a:r>
              <a:rPr lang="ru-RU" sz="2400" b="1" dirty="0" err="1" smtClean="0">
                <a:solidFill>
                  <a:schemeClr val="tx1"/>
                </a:solidFill>
              </a:rPr>
              <a:t>Фактори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що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впливають</a:t>
            </a:r>
            <a:r>
              <a:rPr lang="ru-RU" sz="2400" b="1" dirty="0" smtClean="0">
                <a:solidFill>
                  <a:schemeClr val="tx1"/>
                </a:solidFill>
              </a:rPr>
              <a:t> на склад </a:t>
            </a:r>
            <a:r>
              <a:rPr lang="ru-RU" sz="2400" b="1" dirty="0" err="1" smtClean="0">
                <a:solidFill>
                  <a:schemeClr val="tx1"/>
                </a:solidFill>
              </a:rPr>
              <a:t>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поживність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кормів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План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-315416"/>
          <a:ext cx="889248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&amp;Pcy;&amp;ocy;&amp;dcy;&amp;rcy;&amp;iukcy;&amp;bcy;&amp;ncy;&amp;yucy;&amp;vcy;&amp;acy;&amp;chcy;&amp;iukcy; &amp;scy;&amp;iukcy;&amp;ncy;&amp;acy;, &amp;scy;&amp;ocy;&amp;lcy;&amp;ocy;&amp;mcy;&amp;icy; &amp;tcy;&amp;acy; &amp;iukcy;&amp;ncy;. - &amp;Ocy;&amp;Ocy;&amp;Ocy; «&amp;Scy;&amp;Icy;&amp;Ncy;&amp;Tcy;&amp;IEcy;&amp;Zcy; &amp;Acy;&amp;Gcy;&amp;Rcy;&amp;Ocy;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30867"/>
            <a:ext cx="8062020" cy="2127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21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Kcy;&amp;ocy;&amp;rcy;&amp;mcy;&amp;ocy;&amp;vcy;&amp;iukcy; &amp;zcy;&amp;acy;&amp;scy;&amp;ocy;&amp;bcy;&amp;icy; (&amp;kcy;&amp;lcy;&amp;acy;&amp;scy;&amp;icy;&amp;fcy;&amp;iukcy;&amp;kcy;&amp;acy;&amp;tscy;&amp;iukcy;&amp;yacy; &amp;iukcy; &amp;scy;&amp;tcy;&amp;rcy;&amp;ucy;&amp;kcy;&amp;tcy;&amp;ucy;&amp;rcy;&amp;acy;) &amp;Fcy;&amp;ocy;&amp;rcy;&amp;mcy;&amp;ucy;&amp;vcy;&amp;acy;&amp;ncy;&amp;ncy;&amp;yacy; &amp;pcy;&amp;rcy;&amp;ocy;&amp;dcy;&amp;ucy;&amp;kcy;&amp;tcy;&amp;icy;&amp;vcy;&amp;ncy;&amp;ocy;&amp;scy;&amp;t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Scy;&amp;pcy;&amp;ocy;&amp;scy;&amp;ocy;&amp;bcy;&amp;icy; &amp;gcy;&amp;ocy;&amp;dcy;&amp;iukcy;&amp;vcy;&amp;lcy;&amp;iukcy; &amp;pcy;&amp;tcy;&amp;acy;&amp;khcy;&amp;iukcy;&amp;v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&amp;Scy;&amp;ucy;&amp;shcy;&amp;icy;&amp;lcy;&amp;kcy;&amp;icy;-&amp;tcy;&amp;iecy;&amp;pcy;&amp;lcy;&amp;ocy;&amp;vcy;&amp;ycy;&amp;iecy; &amp;pcy;&amp;rcy;&amp;ocy;&amp;tscy;&amp;iecy;&amp;scy;&amp;scy;&amp;ocy;&amp;rcy;&amp;ycy; (&amp;Icy;&amp;tcy;&amp;acy;&amp;lcy;&amp;icy;&amp;yacy;) &amp;dcy;&amp;lcy;&amp;yacy; &amp;scy;&amp;ocy;&amp;icy; &amp;icy; &amp;dcy;&amp;rcy;&amp;ucy;&amp;gcy;&amp;icy;&amp;khcy; &amp;pcy;&amp;rcy;&amp;ocy;&amp;dcy;&amp;ucy;&amp;kcy;&amp;tcy;&amp;ocy;&amp;vcy;"/>
          <p:cNvPicPr>
            <a:picLocks noChangeAspect="1" noChangeArrowheads="1"/>
          </p:cNvPicPr>
          <p:nvPr/>
        </p:nvPicPr>
        <p:blipFill>
          <a:blip r:embed="rId7" cstate="print"/>
          <a:srcRect t="19352"/>
          <a:stretch>
            <a:fillRect/>
          </a:stretch>
        </p:blipFill>
        <p:spPr bwMode="auto">
          <a:xfrm>
            <a:off x="4788024" y="3068960"/>
            <a:ext cx="4000500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8820472" cy="3334500"/>
            <a:chOff x="0" y="3465000"/>
            <a:chExt cx="8820472" cy="3334500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465000"/>
              <a:ext cx="8820472" cy="33345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62777" y="3627777"/>
              <a:ext cx="8494918" cy="30089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err="1" smtClean="0">
                  <a:solidFill>
                    <a:srgbClr val="C00000"/>
                  </a:solidFill>
                </a:rPr>
                <a:t>Вологотеплова</a:t>
              </a:r>
              <a:r>
                <a:rPr lang="ru-RU" sz="25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ru-RU" sz="2500" b="1" kern="1200" dirty="0" err="1" smtClean="0">
                  <a:solidFill>
                    <a:srgbClr val="C00000"/>
                  </a:solidFill>
                </a:rPr>
                <a:t>обробка</a:t>
              </a:r>
              <a:r>
                <a:rPr lang="ru-RU" sz="25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ru-RU" sz="2500" b="1" kern="1200" dirty="0" err="1" smtClean="0"/>
                <a:t>впливає</a:t>
              </a:r>
              <a:r>
                <a:rPr lang="ru-RU" sz="2500" b="1" kern="1200" dirty="0" smtClean="0"/>
                <a:t> на </a:t>
              </a:r>
              <a:r>
                <a:rPr lang="ru-RU" sz="2500" b="1" kern="1200" dirty="0" err="1" smtClean="0"/>
                <a:t>розчинність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фракцій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протеїну</a:t>
              </a:r>
              <a:r>
                <a:rPr lang="ru-RU" sz="2500" b="1" kern="1200" dirty="0" smtClean="0"/>
                <a:t> – </a:t>
              </a:r>
              <a:r>
                <a:rPr lang="ru-RU" sz="2500" b="1" kern="1200" dirty="0" err="1" smtClean="0"/>
                <a:t>зменшується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вміст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водосолерозчинних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і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зростає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лугорозчинних</a:t>
              </a:r>
              <a:r>
                <a:rPr lang="ru-RU" sz="2500" b="1" kern="1200" dirty="0" smtClean="0"/>
                <a:t>. </a:t>
              </a:r>
              <a:r>
                <a:rPr lang="ru-RU" sz="2500" b="1" kern="1200" dirty="0" err="1" smtClean="0"/>
                <a:t>Щоб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позбутися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гіркоти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насіння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алколоїдних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сортів</a:t>
              </a:r>
              <a:r>
                <a:rPr lang="ru-RU" sz="2500" b="1" kern="1200" dirty="0" smtClean="0"/>
                <a:t> люпину, </a:t>
              </a:r>
              <a:r>
                <a:rPr lang="ru-RU" sz="2500" b="1" kern="1200" dirty="0" err="1" smtClean="0"/>
                <a:t>гірчичних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і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ріпакових</a:t>
              </a:r>
              <a:r>
                <a:rPr lang="ru-RU" sz="2500" b="1" kern="1200" dirty="0" smtClean="0"/>
                <a:t> макухи та </a:t>
              </a:r>
              <a:r>
                <a:rPr lang="ru-RU" sz="2500" b="1" kern="1200" dirty="0" err="1" smtClean="0"/>
                <a:t>шротів</a:t>
              </a:r>
              <a:r>
                <a:rPr lang="ru-RU" sz="2500" b="1" kern="1200" dirty="0" smtClean="0"/>
                <a:t>, а </a:t>
              </a:r>
              <a:r>
                <a:rPr lang="ru-RU" sz="2500" b="1" kern="1200" dirty="0" err="1" smtClean="0"/>
                <a:t>також</a:t>
              </a:r>
              <a:r>
                <a:rPr lang="ru-RU" sz="2500" b="1" kern="1200" dirty="0" smtClean="0"/>
                <a:t> </a:t>
              </a:r>
              <a:r>
                <a:rPr lang="ru-RU" sz="2500" b="1" kern="1200" dirty="0" err="1" smtClean="0"/>
                <a:t>соланіну</a:t>
              </a:r>
              <a:r>
                <a:rPr lang="ru-RU" sz="2500" b="1" kern="1200" dirty="0" smtClean="0"/>
                <a:t> у </a:t>
              </a:r>
              <a:r>
                <a:rPr lang="ru-RU" sz="2500" b="1" kern="1200" dirty="0" err="1" smtClean="0"/>
                <a:t>картоплі</a:t>
              </a:r>
              <a:r>
                <a:rPr lang="ru-RU" sz="2500" b="1" kern="1200" dirty="0" smtClean="0"/>
                <a:t>, </a:t>
              </a:r>
              <a:r>
                <a:rPr lang="ru-RU" sz="2500" b="1" kern="1200" dirty="0" err="1" smtClean="0"/>
                <a:t>такі</a:t>
              </a:r>
              <a:r>
                <a:rPr lang="ru-RU" sz="2500" b="1" kern="1200" dirty="0" smtClean="0"/>
                <a:t> корми </a:t>
              </a:r>
              <a:r>
                <a:rPr lang="ru-RU" sz="2500" b="1" kern="1200" dirty="0" err="1" smtClean="0"/>
                <a:t>проварюють</a:t>
              </a:r>
              <a:r>
                <a:rPr lang="ru-RU" sz="2500" b="1" kern="1200" dirty="0" smtClean="0"/>
                <a:t>, а воду – </a:t>
              </a:r>
              <a:r>
                <a:rPr lang="ru-RU" sz="2500" b="1" kern="1200" dirty="0" err="1" smtClean="0"/>
                <a:t>зливають</a:t>
              </a:r>
              <a:r>
                <a:rPr lang="ru-RU" sz="2500" b="1" kern="1200" dirty="0" smtClean="0"/>
                <a:t>. </a:t>
              </a:r>
              <a:endParaRPr lang="ru-RU" sz="2500" b="1" kern="1200" dirty="0"/>
            </a:p>
          </p:txBody>
        </p:sp>
      </p:grpSp>
      <p:sp>
        <p:nvSpPr>
          <p:cNvPr id="36866" name="AutoShape 2" descr="&amp;Vcy;&amp;icy;&amp;dcy;&amp;ycy; &amp;zcy;&amp;iecy;&amp;rcy;&amp;ncy;&amp;ocy;&amp;vcy;&amp;ycy;&amp;khcy; &amp;kcy;&amp;ocy;&amp;rcy;&amp;mcy;&amp;ocy;&amp;vcy;. &amp;Dcy;&amp;acy;&amp;chcy;&amp;acy; &amp;kcy;&amp;ocy;&amp;r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&amp;Kcy;&amp;ocy;&amp;rcy;&amp;mcy;&amp;acy; &amp;dcy;&amp;lcy;&amp;yacy; &amp;lcy;&amp;ocy;&amp;shcy;&amp;acy;&amp;dcy;&amp;iecy;&amp;jcy;. &amp;CHcy;&amp;iecy;&amp;mcy; &amp;kcy;&amp;ocy;&amp;rcy;&amp;mcy;&amp;icy;&amp;tcy;&amp;softcy; &amp;lcy;&amp;ocy;&amp;shcy;&amp;acy;&amp;d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487680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188640"/>
            <a:ext cx="8820472" cy="2059200"/>
            <a:chOff x="0" y="4516200"/>
            <a:chExt cx="8820472" cy="2059200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4516200"/>
              <a:ext cx="8820472" cy="2059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522" y="4616722"/>
              <a:ext cx="8619428" cy="18581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>
                  <a:solidFill>
                    <a:srgbClr val="C00000"/>
                  </a:solidFill>
                </a:rPr>
                <a:t>Термічна</a:t>
              </a:r>
              <a:r>
                <a:rPr lang="ru-RU" sz="24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ru-RU" sz="2400" b="1" kern="1200" dirty="0" err="1" smtClean="0">
                  <a:solidFill>
                    <a:srgbClr val="C00000"/>
                  </a:solidFill>
                </a:rPr>
                <a:t>обробка</a:t>
              </a:r>
              <a:r>
                <a:rPr lang="ru-RU" sz="2400" b="1" kern="1200" dirty="0" smtClean="0">
                  <a:solidFill>
                    <a:srgbClr val="C00000"/>
                  </a:solidFill>
                </a:rPr>
                <a:t> </a:t>
              </a:r>
              <a:r>
                <a:rPr lang="ru-RU" sz="2400" b="1" kern="1200" dirty="0" err="1" smtClean="0">
                  <a:solidFill>
                    <a:srgbClr val="C00000"/>
                  </a:solidFill>
                </a:rPr>
                <a:t>кормів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крім</a:t>
              </a:r>
              <a:r>
                <a:rPr lang="ru-RU" sz="2400" b="1" kern="1200" dirty="0" smtClean="0"/>
                <a:t> позитивного </a:t>
              </a:r>
              <a:r>
                <a:rPr lang="ru-RU" sz="2400" b="1" kern="1200" dirty="0" err="1" smtClean="0"/>
                <a:t>впливу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деякою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мірою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спричинює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негативну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дію</a:t>
              </a:r>
              <a:r>
                <a:rPr lang="ru-RU" sz="2400" b="1" kern="1200" dirty="0" smtClean="0"/>
                <a:t> – </a:t>
              </a:r>
              <a:r>
                <a:rPr lang="ru-RU" sz="2400" b="1" kern="1200" dirty="0" err="1" smtClean="0"/>
                <a:t>відбувається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денатурація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білків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знижується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доступність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лізину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втрачається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частина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вітамінів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групи</a:t>
              </a:r>
              <a:r>
                <a:rPr lang="ru-RU" sz="2400" b="1" kern="1200" dirty="0" smtClean="0"/>
                <a:t> В.</a:t>
              </a:r>
              <a:br>
                <a:rPr lang="ru-RU" sz="2400" b="1" kern="1200" dirty="0" smtClean="0"/>
              </a:br>
              <a:r>
                <a:rPr lang="ru-RU" sz="2400" b="1" kern="1200" dirty="0" smtClean="0"/>
                <a:t/>
              </a:r>
              <a:br>
                <a:rPr lang="ru-RU" sz="2400" b="1" kern="1200" dirty="0" smtClean="0"/>
              </a:br>
              <a:endParaRPr lang="en-US" sz="2400" b="1" kern="1200" dirty="0"/>
            </a:p>
          </p:txBody>
        </p:sp>
      </p:grpSp>
      <p:pic>
        <p:nvPicPr>
          <p:cNvPr id="37890" name="Picture 2" descr="&amp;Kcy;&amp;ocy;&amp;ncy;&amp;tscy;&amp;iecy;&amp;ncy;&amp;tcy;&amp;rcy;&amp;ocy;&amp;vcy;&amp;acy;&amp;ncy;&amp;iukcy; &amp;kcy;&amp;ocy;&amp;rcy;&amp;mcy;&amp;icy; &amp;ucy; &amp;tcy;&amp;vcy;&amp;acy;&amp;rcy;&amp;icy;&amp;ncy;&amp;ncy;&amp;icy;&amp;tscy;&amp;tcy;&amp;vcy;&amp;iukcy;, &amp;vcy;&amp;icy;&amp;dcy;&amp;icy;, &amp;scy;&amp;pcy;&amp;ocy;&amp;scy;&amp;ocy;&amp;bcy;&amp;icy; &amp;pcy;&amp;iukcy;&amp;dcy;&amp;gcy;&amp;ocy;&amp;tcy;&amp;ocy;&amp;vcy;&amp;kcy;&amp;icy;, &amp;pcy;&amp;ocy;&amp;zhcy;&amp;icy;&amp;vcy;&amp;ncy;&amp;iukcy;&amp;scy;&amp;tcy;&amp;softcy; &amp;tcy;&amp;acy;  &amp;tscy;&amp;iukcy;&amp;ncy;&amp;ncy;&amp;iukcy;&amp;scy;&amp;tcy;&amp;softcy; &amp;dcy;&amp;lcy;&amp;yacy; &amp;tcy;&amp;vcy;&amp;acy;&amp;rcy;&amp;i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349"/>
            <a:ext cx="95631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2"/>
            <a:ext cx="338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ДЯКУЮ ЗА УВАГУ!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53891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2081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Захаренко</a:t>
            </a:r>
            <a:r>
              <a:rPr lang="uk-UA" sz="2000" b="1" dirty="0" smtClean="0"/>
              <a:t> М.О. Комплексні сполуки мікроелементів у свинарстві. ЦУЛ. 2017. 334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0813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Корми</a:t>
            </a:r>
            <a:r>
              <a:rPr lang="ru-RU" sz="2800" dirty="0" smtClean="0"/>
              <a:t> 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 основному </a:t>
            </a:r>
            <a:r>
              <a:rPr lang="ru-RU" sz="2800" dirty="0" err="1" smtClean="0"/>
              <a:t>спеціально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приготовлені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фізіологічно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доступній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тваринам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поживні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. До них </a:t>
            </a:r>
            <a:r>
              <a:rPr lang="ru-RU" sz="2800" dirty="0" err="1" smtClean="0"/>
              <a:t>відносять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рослинного</a:t>
            </a:r>
            <a:r>
              <a:rPr lang="ru-RU" sz="2800" dirty="0" smtClean="0"/>
              <a:t> і </a:t>
            </a:r>
            <a:r>
              <a:rPr lang="ru-RU" sz="2800" dirty="0" err="1" smtClean="0"/>
              <a:t>тваринного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506" name="AutoShape 2" descr="&amp;Vcy;&amp;zhcy;&amp;iecy; &amp;zcy;&amp;ocy;&amp;vcy;&amp;scy;&amp;iukcy;&amp;mcy; &amp;scy;&amp;kcy;&amp;ocy;&amp;rcy;&amp;ocy; &amp;pcy;&amp;ocy;&amp;dcy;&amp;ocy;&amp;rcy;&amp;ocy;&amp;zhcy;&amp;chcy;&amp;acy;&amp;yucy;&amp;tcy;&amp;softcy; &amp;kcy;&amp;ocy;&amp;rcy;&amp;mcy;&amp;icy; &amp;dcy;&amp;lcy;&amp;yacy; &amp;tcy;&amp;vcy;&amp;acy;&amp;rcy;&amp;icy;&amp;ncy;&amp;ncy;&amp;icy;&amp;tscy;&amp;tcy;&amp;vcy;&amp;acy; | &amp;Acy;&amp;Scy;&amp;Ocy;&amp;TScy;&amp;Iukcy;&amp;Acy;&amp;TScy;&amp;Iukcy;&amp;YA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&amp;Tcy;&amp;ocy;&amp;kcy;&amp;ocy;&amp;vcy;&amp;iukcy; &amp;kcy;&amp;ocy;&amp;rcy;&amp;mcy;&amp;icy; &amp;tcy;&amp;acy; &amp;yicy;&amp;khcy; &amp;vcy;&amp;icy;&amp;kcy;&amp;ocy;&amp;rcy;&amp;icy;&amp;scy;&amp;tcy;&amp;acy;&amp;ncy;&amp;ncy;&amp;yacy; | zootehnik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20825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603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lcy;&amp;acy;&amp;scy;&amp;icy;&amp;fcy;&amp;iukcy;&amp;kcy;&amp;acy;&amp;tscy;&amp;iukcy;&amp;yacy; &amp;kcy;&amp;ocy;&amp;rcy;&amp;mcy;&amp;iukcy;&amp;vcy;. &amp;Zcy;&amp;iecy;&amp;lcy;&amp;iecy;&amp;ncy;&amp;iukcy;, &amp;gcy;&amp;rcy;&amp;ucy;&amp;bcy;&amp;iukcy; &amp;tcy;&amp;acy; &amp;kcy;&amp;ocy;&amp;ncy;&amp;tscy;&amp;iecy;&amp;ncy;&amp;tcy;&amp;rcy;&amp;ocy;&amp;vcy;&amp;acy;&amp;ncy;&amp;iukcy; &amp;kcy;&amp;ocy;&amp;rcy;&amp;mcy;&amp;icy; - &amp;pcy;&amp;rcy;&amp;iecy;&amp;zcy;&amp;iecy;&amp;ncy;&amp;tcy;&amp;acy;&amp;tscy;&amp;icy;&amp;yacy; 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Mcy;&amp;acy;&amp;shcy;&amp;icy;&amp;ncy;&amp;icy; &amp;tcy;&amp;acy; &amp;ocy;&amp;bcy;&amp;lcy;&amp;acy;&amp;dcy;&amp;ncy;&amp;acy;&amp;ncy;&amp;ncy;&amp;yacy; &amp;dcy;&amp;lcy;&amp;yacy; &amp;tcy;&amp;vcy;&amp;acy;&amp;rcy;&amp;icy;&amp;ncy;&amp;ncy;&amp;icy;&amp;tscy;&amp;tcy;&amp;vcy;&amp;acy; &amp;mcy;&amp;iecy;&amp;khcy;&amp;acy;&amp;ncy;&amp;iukcy;&amp;zcy;&amp;acy;&amp;tscy;&amp;iukcy;&amp;yacy; &amp;pcy;&amp;iukcy;&amp;dcy;&amp;gcy;&amp;ocy;&amp;tcy;&amp;ocy;&amp;vcy;&amp;kcy;&amp;icy; &amp;kcy;&amp;ocy;&amp;rcy;&amp;mcy;&amp;iukcy;&amp;vcy; &amp;dcy;&amp;ocy;  &amp;zcy;&amp;gcy;&amp;ocy;&amp;dcy;&amp;ocy;&amp;vcy;&amp;ucy;&amp;vcy;&amp;acy;&amp;ncy;&amp;ncy;&amp;ya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125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2800" b="1" dirty="0" err="1">
                <a:solidFill>
                  <a:srgbClr val="00B050"/>
                </a:solidFill>
              </a:rPr>
              <a:t>Кормові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засоби</a:t>
            </a:r>
            <a:r>
              <a:rPr lang="ru-RU" sz="2800" b="1" dirty="0"/>
              <a:t> </a:t>
            </a:r>
            <a:r>
              <a:rPr lang="ru-RU" sz="2800" dirty="0"/>
              <a:t>–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широке</a:t>
            </a:r>
            <a:r>
              <a:rPr lang="ru-RU" sz="2800" dirty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, яке </a:t>
            </a:r>
            <a:r>
              <a:rPr lang="ru-RU" sz="2800" dirty="0" err="1"/>
              <a:t>об'єднує</a:t>
            </a:r>
            <a:r>
              <a:rPr lang="ru-RU" sz="2800" dirty="0"/>
              <a:t> корми та </a:t>
            </a:r>
            <a:r>
              <a:rPr lang="ru-RU" sz="2800" dirty="0" err="1"/>
              <a:t>різноманітні</a:t>
            </a:r>
            <a:r>
              <a:rPr lang="ru-RU" sz="2800" dirty="0"/>
              <a:t> </a:t>
            </a:r>
            <a:r>
              <a:rPr lang="ru-RU" sz="2800" dirty="0" err="1"/>
              <a:t>кормові</a:t>
            </a:r>
            <a:r>
              <a:rPr lang="ru-RU" sz="2800" dirty="0"/>
              <a:t> добавки,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застосовуються</a:t>
            </a:r>
            <a:r>
              <a:rPr lang="ru-RU" sz="2800" dirty="0"/>
              <a:t> у </a:t>
            </a:r>
            <a:r>
              <a:rPr lang="ru-RU" sz="2800" dirty="0" err="1"/>
              <a:t>годівлі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. Для </a:t>
            </a:r>
            <a:r>
              <a:rPr lang="ru-RU" sz="2800" dirty="0" err="1"/>
              <a:t>годівлі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800 </a:t>
            </a:r>
            <a:r>
              <a:rPr lang="ru-RU" sz="2800" dirty="0" err="1"/>
              <a:t>різноманітних</a:t>
            </a:r>
            <a:r>
              <a:rPr lang="ru-RU" sz="2800" dirty="0"/>
              <a:t> </a:t>
            </a:r>
            <a:r>
              <a:rPr lang="ru-RU" sz="2800" dirty="0" err="1"/>
              <a:t>кормових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.</a:t>
            </a:r>
          </a:p>
        </p:txBody>
      </p:sp>
      <p:pic>
        <p:nvPicPr>
          <p:cNvPr id="37890" name="Picture 2" descr="&amp;Vcy; &amp;Ucy;&amp;kcy;&amp;rcy;&amp;acy;&amp;yicy;&amp;ncy;&amp;iukcy; &amp;ncy;&amp;acy;&amp;bcy;&amp;ucy;&amp;vcy; &amp;chcy;&amp;icy;&amp;ncy;&amp;ncy;&amp;ocy;&amp;scy;&amp;tcy;&amp;iukcy; &amp;zcy;&amp;acy;&amp;kcy;&amp;ocy;&amp;ncy; &amp;pcy;&amp;rcy;&amp;ocy; &amp;bcy;&amp;iecy;&amp;zcy;&amp;pcy;&amp;iecy;&amp;kcy;&amp;ucy; &amp;tcy;&amp;acy; &amp;gcy;&amp;iukcy;&amp;gcy;&amp;iukcy;&amp;jukcy;&amp;ncy;&amp;ucy; &amp;kcy;&amp;ocy;&amp;rcy;&amp;mcy;&amp;iukcy;&amp;vcy; - 112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09638"/>
            <a:ext cx="5760640" cy="374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2047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AutoShape 2" descr="&amp;Kcy;&amp;ocy;&amp;rcy;&amp;mcy;&amp;icy; &amp;dcy;&amp;lcy;&amp;yacy; &amp;tcy;&amp;vcy;&amp;acy;&amp;rcy;&amp;icy;&amp;ncy; &amp;scy;&amp;tcy;&amp;acy;&amp;yucy;&amp;tcy;&amp;softcy; &amp;dcy;&amp;ocy;&amp;rcy;&amp;ocy;&amp;zhcy;&amp;chcy;&amp;icy;&amp;mcy;&amp;icy;: &amp;kcy;&amp;ocy;&amp;mcy;&amp;iecy;&amp;ncy;&amp;tcy;&amp;acy;&amp;rcy;&amp;iukcy; &amp;fcy;&amp;iecy;&amp;rcy;&amp;mcy;&amp;iecy;&amp;rcy;&amp;iukcy;&amp;v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&amp;Pcy;&amp;iukcy;&amp;dcy;&amp;gcy;&amp;ocy;&amp;tcy;&amp;ocy;&amp;vcy;&amp;kcy;&amp;acy; &amp;kcy;&amp;ocy;&amp;rcy;&amp;mcy;&amp;iukcy;&amp;vcy; &amp;dcy;&amp;ocy; &amp;zcy;&amp;gcy;&amp;ocy;&amp;dcy;&amp;ocy;&amp;vcy;&amp;ucy;&amp;vcy;&amp;acy;&amp;ncy;&amp;ncy;&amp;yacy; &amp;tcy;&amp;acy; &amp;tcy;&amp;iecy;&amp;khcy;&amp;ncy;&amp;iukcy;&amp;kcy;&amp;acy; &amp;gcy;&amp;ocy;&amp;dcy;&amp;ucy;&amp;vcy;&amp;acy;&amp;ncy;&amp;ncy;&amp;y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792846"/>
            <a:ext cx="4588768" cy="306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1020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Лекція 2  Корми, класифікація та характеристика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 Класифікація кормів. Характеристика грубих та соковитих кормів</dc:title>
  <dc:creator>Sam</dc:creator>
  <cp:lastModifiedBy>Ulia</cp:lastModifiedBy>
  <cp:revision>13</cp:revision>
  <dcterms:created xsi:type="dcterms:W3CDTF">2019-02-13T11:28:52Z</dcterms:created>
  <dcterms:modified xsi:type="dcterms:W3CDTF">2021-05-27T12:18:12Z</dcterms:modified>
</cp:coreProperties>
</file>