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9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62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353ECA-CECA-4D0E-AE4F-D88A0AE61309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A0A5D6-1E00-427B-ADB7-2CB55D07B9A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100529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16653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6308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9399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854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2896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0172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47934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2667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040036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58057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30170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D513A9-0179-43DA-9A83-75F79EDED555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97BD64-8505-41EA-8477-D4F35E20A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661032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0"/>
            <a:ext cx="9144000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МІНІСТЕРСТВО ОСВІТИ І НАУКИ УКРАЇНИ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ВІННИЦЬКИЙ НАЦІОНАЛЬНИЙ АГРАРНИЙ УНІВЕРСИТЕТ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Факультет технології виробництва і переробки продукції тваринництва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uk-UA" b="1" dirty="0">
                <a:latin typeface="Times New Roman" pitchFamily="18" charset="0"/>
                <a:cs typeface="Times New Roman" pitchFamily="18" charset="0"/>
              </a:rPr>
              <a:t>Годівля та живлення тварин»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 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>
                <a:latin typeface="Times New Roman" pitchFamily="18" charset="0"/>
                <a:cs typeface="Times New Roman" pitchFamily="18" charset="0"/>
              </a:rPr>
              <a:t>Галузь знань 21 «Ветеринарна медицина»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>
                <a:latin typeface="Times New Roman" pitchFamily="18" charset="0"/>
                <a:cs typeface="Times New Roman" pitchFamily="18" charset="0"/>
              </a:rPr>
              <a:t>Спеціальність 212 «Ветеринарна гігієна, санітарія та експертиза»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>
                <a:latin typeface="Times New Roman" pitchFamily="18" charset="0"/>
                <a:cs typeface="Times New Roman" pitchFamily="18" charset="0"/>
              </a:rPr>
              <a:t>Освітній ступінь 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Магістр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dirty="0">
              <a:latin typeface="Times New Roman" pitchFamily="18" charset="0"/>
              <a:cs typeface="Times New Roman" pitchFamily="18" charset="0"/>
            </a:endParaRPr>
          </a:p>
          <a:p>
            <a:endParaRPr lang="uk-UA" dirty="0" smtClean="0"/>
          </a:p>
          <a:p>
            <a:endParaRPr lang="uk-UA" dirty="0"/>
          </a:p>
          <a:p>
            <a:endParaRPr lang="uk-UA" dirty="0" smtClean="0"/>
          </a:p>
          <a:p>
            <a:endParaRPr lang="uk-UA" dirty="0"/>
          </a:p>
          <a:p>
            <a:endParaRPr lang="uk-UA" dirty="0" smtClean="0"/>
          </a:p>
          <a:p>
            <a:endParaRPr lang="en-US" dirty="0"/>
          </a:p>
          <a:p>
            <a:pPr algn="r"/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Чудак Р. А. – доктор с.-г. наук, професор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74751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6725375"/>
              </p:ext>
            </p:extLst>
          </p:nvPr>
        </p:nvGraphicFramePr>
        <p:xfrm>
          <a:off x="539552" y="548680"/>
          <a:ext cx="7344816" cy="604867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366534"/>
                <a:gridCol w="2366534"/>
                <a:gridCol w="1305874"/>
                <a:gridCol w="1305874"/>
              </a:tblGrid>
              <a:tr h="560195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Найменування показників 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Галузь знань, напрям підготовки, освітньо-кваліфікаційний рівень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Характеристика навчальної дисципліни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2146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денна форма навчання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заочна форма навчання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821467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Кількість кредитів  –4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Галузь знань 21 «Ветеринарна медицина»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Вибіркова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372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100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Спеціальність 212 «Ветеринарна гігієна, санітарія та експертиза»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Атестація – 4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Рік підготовки: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201</a:t>
                      </a:r>
                      <a:r>
                        <a:rPr lang="en-US" sz="1200">
                          <a:solidFill>
                            <a:schemeClr val="tx1"/>
                          </a:solidFill>
                          <a:effectLst/>
                        </a:rPr>
                        <a:t>8</a:t>
                      </a: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-</a:t>
                      </a:r>
                      <a:r>
                        <a:rPr lang="en-US" sz="1200">
                          <a:solidFill>
                            <a:schemeClr val="tx1"/>
                          </a:solidFill>
                          <a:effectLst/>
                        </a:rPr>
                        <a:t>2019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6956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Семестр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Загальна кількість годин –120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-й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750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Лекції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 rowSpan="9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Тижневих годин для денної форми навчання: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аудиторних – 3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самостійної роботи студента – </a:t>
                      </a:r>
                      <a:r>
                        <a:rPr lang="en-US" sz="12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,4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9"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Другий  магістерський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ступінь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16 год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Практичні, семінарські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Лабораторні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28 год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Самостійна робота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solidFill>
                            <a:schemeClr val="tx1"/>
                          </a:solidFill>
                          <a:effectLst/>
                        </a:rPr>
                        <a:t>76 год</a:t>
                      </a:r>
                      <a:endParaRPr lang="ru-RU" sz="9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95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solidFill>
                            <a:schemeClr val="tx1"/>
                          </a:solidFill>
                          <a:effectLst/>
                        </a:rPr>
                        <a:t>Вид контролю: іспит </a:t>
                      </a:r>
                      <a:endParaRPr lang="ru-RU" sz="9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56739" marR="56739" marT="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187625" y="0"/>
            <a:ext cx="6696744" cy="584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Опис навчальної дисципліни</a:t>
            </a:r>
            <a:endParaRPr kumimoji="0" lang="ru-RU" sz="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34056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27584" y="980728"/>
            <a:ext cx="7344816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3200" b="1" dirty="0">
                <a:latin typeface="Times New Roman" pitchFamily="18" charset="0"/>
                <a:cs typeface="Times New Roman" pitchFamily="18" charset="0"/>
              </a:rPr>
              <a:t>Мета</a:t>
            </a:r>
            <a:r>
              <a:rPr lang="uk-UA" sz="3200" dirty="0">
                <a:latin typeface="Times New Roman" pitchFamily="18" charset="0"/>
                <a:cs typeface="Times New Roman" pitchFamily="18" charset="0"/>
              </a:rPr>
              <a:t> Засвоєння студентами теоретичних і практичних знань з годівлі і живлення тварин різних видів. 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uk-UA" sz="3200" b="1" dirty="0">
                <a:latin typeface="Times New Roman" pitchFamily="18" charset="0"/>
                <a:cs typeface="Times New Roman" pitchFamily="18" charset="0"/>
              </a:rPr>
              <a:t>Завдання</a:t>
            </a:r>
            <a:r>
              <a:rPr lang="uk-UA" sz="3200" dirty="0">
                <a:latin typeface="Times New Roman" pitchFamily="18" charset="0"/>
                <a:cs typeface="Times New Roman" pitchFamily="18" charset="0"/>
              </a:rPr>
              <a:t> вивчення  основних методів управління годівлею  для збільшення продуктивності тварин, покращення якості продукції тваринництва.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094018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-28828" y="0"/>
            <a:ext cx="9065323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7675"/>
            <a:r>
              <a:rPr lang="uk-UA" sz="3200" dirty="0"/>
              <a:t>Як результат вивчення навчальної дисципліни студент повинен </a:t>
            </a:r>
            <a:endParaRPr lang="ru-RU" sz="3200" dirty="0"/>
          </a:p>
          <a:p>
            <a:pPr marL="457200" indent="-457200">
              <a:buFont typeface="Wingdings" pitchFamily="2" charset="2"/>
              <a:buChar char="Ø"/>
            </a:pPr>
            <a:r>
              <a:rPr lang="uk-UA" sz="3200" b="1" dirty="0"/>
              <a:t>знати:</a:t>
            </a:r>
            <a:r>
              <a:rPr lang="uk-UA" sz="3200" dirty="0"/>
              <a:t> суть живлення і годівлі в тваринництві;</a:t>
            </a:r>
            <a:endParaRPr lang="ru-RU" sz="3200" dirty="0"/>
          </a:p>
          <a:p>
            <a:pPr marL="457200" lvl="0" indent="-457200">
              <a:buFont typeface="Wingdings" pitchFamily="2" charset="2"/>
              <a:buChar char="§"/>
            </a:pPr>
            <a:r>
              <a:rPr lang="uk-UA" sz="3200" dirty="0"/>
              <a:t>основні методи оцінки поживності кормів;</a:t>
            </a:r>
            <a:endParaRPr lang="ru-RU" sz="3200" dirty="0"/>
          </a:p>
          <a:p>
            <a:pPr marL="457200" lvl="0" indent="-457200">
              <a:buFont typeface="Wingdings" pitchFamily="2" charset="2"/>
              <a:buChar char="§"/>
            </a:pPr>
            <a:r>
              <a:rPr lang="uk-UA" sz="3200" dirty="0"/>
              <a:t>Енергетичну поживність кормів;</a:t>
            </a:r>
            <a:endParaRPr lang="ru-RU" sz="3200" dirty="0"/>
          </a:p>
          <a:p>
            <a:pPr marL="457200" lvl="0" indent="-457200">
              <a:buFont typeface="Wingdings" pitchFamily="2" charset="2"/>
              <a:buChar char="§"/>
            </a:pPr>
            <a:r>
              <a:rPr lang="uk-UA" sz="3200" dirty="0"/>
              <a:t>Протеїнову, мінеральну і вітамінну поживність кормів,</a:t>
            </a:r>
            <a:endParaRPr lang="ru-RU" sz="3200" dirty="0"/>
          </a:p>
          <a:p>
            <a:pPr marL="457200" lvl="0" indent="-457200">
              <a:buFont typeface="Wingdings" pitchFamily="2" charset="2"/>
              <a:buChar char="§"/>
            </a:pPr>
            <a:r>
              <a:rPr lang="uk-UA" sz="3200" dirty="0"/>
              <a:t>Основи складання раціонів годівлі для тварин.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7297491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0"/>
            <a:ext cx="9144000" cy="59093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Ø"/>
            </a:pPr>
            <a:r>
              <a:rPr lang="uk-UA" b="1" dirty="0">
                <a:latin typeface="Times New Roman" pitchFamily="18" charset="0"/>
                <a:cs typeface="Times New Roman" pitchFamily="18" charset="0"/>
              </a:rPr>
              <a:t>вміти: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надати майбутнім фахівцям необхідний комплекс знань з біології живлення домашніх тварин різних видів, організації науково обґрунтованої годівлі. Здобувач вищої освіти повинен знати , які відбуваються  зміни у процесі заготівлі, зберігання і підготовки кормів до згодовування, а також вплив кормів на якість тваринницької продукції.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87313" indent="449263">
              <a:buFont typeface="Wingdings" pitchFamily="2" charset="2"/>
              <a:buChar char="§"/>
            </a:pP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практично 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застосувати одержані знання; уміти 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визначати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норми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потреб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поживних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речовинах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окремих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кормах,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складати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раціони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marL="87313" indent="449263">
              <a:buFont typeface="Wingdings" pitchFamily="2" charset="2"/>
              <a:buChar char="§"/>
            </a:pP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уміти 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визначати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добову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місячну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сезонну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річну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потребу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в кормах; - 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аналізувати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раціони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різних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видів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віку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з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урахуванням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фізіологічного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стану та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інших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факторів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використанням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комп’ютерних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програм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сновними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формами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засвоєння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навчального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матеріалу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дисципліни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є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лекції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лабораторні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заняття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самостійна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робота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здобувачів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вищої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за  параметрами живлення прогнозувати продуктивність   у залежності від різного фізіологічного стану;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використовувати одержані знання для вирішення теоретичних і практичних завдань із годівлі тварин і живлення;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застосовувати набуті знання під час вивчення інших навчальних дисциплін та подальшої практичної діяльності;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враховувати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зв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’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язок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 живлення тварин з  продуктивністю.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87313" lvl="0" indent="449263">
              <a:buFont typeface="Wingdings" pitchFamily="2" charset="2"/>
              <a:buChar char="§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використовувати  набуті теоретичні знання для складання раціонів, рецептів комбікормів для різних статево вікових груп тварин.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72392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5496" y="404664"/>
            <a:ext cx="9108504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Рекомендована література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Базова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indent="360363"/>
            <a:r>
              <a:rPr lang="uk-UA" dirty="0">
                <a:latin typeface="Times New Roman" pitchFamily="18" charset="0"/>
                <a:cs typeface="Times New Roman" pitchFamily="18" charset="0"/>
              </a:rPr>
              <a:t>1.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Присяжнюк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М. В., Безуглий М. Д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.,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Головко В. О.,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Гноєвий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В. І., Кандиба В. М. та ін..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Інформаційна база  даних для інноваційного розвитку тваринництва. Навчальний посібник ОКР «Бакалавр» напрямку 090102 «Технологія виробництва і переробки продукції тваринництва» Харків 2012. 791с.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indent="360363"/>
            <a:r>
              <a:rPr lang="uk-UA" dirty="0">
                <a:latin typeface="Times New Roman" pitchFamily="18" charset="0"/>
                <a:cs typeface="Times New Roman" pitchFamily="18" charset="0"/>
              </a:rPr>
              <a:t>2. Кандиба В.М.,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Ібатулліна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І.І., Костенка В.І. Теорія і практика нормованої годівлі великої рогатої худоби. За редакцією Житомир. 2012.860с.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indent="360363"/>
            <a:r>
              <a:rPr lang="uk-UA" dirty="0">
                <a:latin typeface="Times New Roman" pitchFamily="18" charset="0"/>
                <a:cs typeface="Times New Roman" pitchFamily="18" charset="0"/>
              </a:rPr>
              <a:t>3.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Богданов Г.А. Кормление сельскохозяйственных животных.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.: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Агропромиздат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1990.620 с.</a:t>
            </a:r>
          </a:p>
          <a:p>
            <a:pPr indent="360363"/>
            <a:r>
              <a:rPr lang="uk-UA" dirty="0">
                <a:latin typeface="Times New Roman" pitchFamily="18" charset="0"/>
                <a:cs typeface="Times New Roman" pitchFamily="18" charset="0"/>
              </a:rPr>
              <a:t>4.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Ібатуллін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І.І.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Годівля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сільськогосподарських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Вінниця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Нова книга, 2007.  616 с.</a:t>
            </a:r>
          </a:p>
          <a:p>
            <a:pPr lvl="0" indent="360363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5.Костенко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В.М., Панько В.В.,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Сироватко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К.М., Практикум з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годівлі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сільськогосподарських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Частина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І “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Хімічний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склад 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оцінка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поживності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якості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кормів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”. –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Вінниця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РВВ ВДАУ, 2008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141 с.</a:t>
            </a:r>
          </a:p>
          <a:p>
            <a:pPr lvl="0" indent="360363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6.Костенко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В.М.,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Сироватко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К.М., Панько В.В.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 та ін..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Практикум з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годівлі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сільськогосподарських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Частина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ІІ “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Нормована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годівля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сільськогосподарських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” ”.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Вінниця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РВВ ВДАУ, 2007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242 с.</a:t>
            </a:r>
          </a:p>
        </p:txBody>
      </p:sp>
    </p:spTree>
    <p:extLst>
      <p:ext uri="{BB962C8B-B14F-4D97-AF65-F5344CB8AC3E}">
        <p14:creationId xmlns:p14="http://schemas.microsoft.com/office/powerpoint/2010/main" val="17110633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4239" y="476672"/>
            <a:ext cx="9036496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2400" b="1" dirty="0">
                <a:latin typeface="Times New Roman" pitchFamily="18" charset="0"/>
                <a:cs typeface="Times New Roman" pitchFamily="18" charset="0"/>
              </a:rPr>
              <a:t>Допоміжна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  <a:p>
            <a:endParaRPr lang="uk-UA" sz="2400" dirty="0" smtClean="0">
              <a:latin typeface="Times New Roman" pitchFamily="18" charset="0"/>
              <a:cs typeface="Times New Roman" pitchFamily="18" charset="0"/>
            </a:endParaRPr>
          </a:p>
          <a:p>
            <a:pPr indent="447675"/>
            <a:r>
              <a:rPr lang="uk-UA" sz="2400" dirty="0" smtClean="0">
                <a:latin typeface="Times New Roman" pitchFamily="18" charset="0"/>
                <a:cs typeface="Times New Roman" pitchFamily="18" charset="0"/>
              </a:rPr>
              <a:t>1.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Ібатуллін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І.І. , Панасенко Ю.О. , Кононенко В.К. ,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СтолюкВ.Д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 та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ін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Практикум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годівлі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сільськогосподарських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Київ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2003.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432 с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0" indent="447675"/>
            <a:r>
              <a:rPr lang="uk-UA" sz="2400" dirty="0" smtClean="0">
                <a:latin typeface="Times New Roman" pitchFamily="18" charset="0"/>
                <a:cs typeface="Times New Roman" pitchFamily="18" charset="0"/>
              </a:rPr>
              <a:t>2. </a:t>
            </a:r>
            <a:r>
              <a:rPr lang="uk-UA" sz="2400" dirty="0" err="1" smtClean="0">
                <a:latin typeface="Times New Roman" pitchFamily="18" charset="0"/>
                <a:cs typeface="Times New Roman" pitchFamily="18" charset="0"/>
              </a:rPr>
              <a:t>Ноздрін</a:t>
            </a:r>
            <a:r>
              <a:rPr lang="uk-UA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М.Т., Карпусь М.М., </a:t>
            </a:r>
            <a:r>
              <a:rPr lang="uk-UA" sz="2400" dirty="0" err="1">
                <a:latin typeface="Times New Roman" pitchFamily="18" charset="0"/>
                <a:cs typeface="Times New Roman" pitchFamily="18" charset="0"/>
              </a:rPr>
              <a:t>Каравашенко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 В.Ф. та </a:t>
            </a:r>
            <a:r>
              <a:rPr lang="uk-UA" sz="2400" dirty="0" smtClean="0">
                <a:latin typeface="Times New Roman" pitchFamily="18" charset="0"/>
                <a:cs typeface="Times New Roman" pitchFamily="18" charset="0"/>
              </a:rPr>
              <a:t>ін. Деталізовані 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норми годівлі сільськогосподарських тварин, Довідник.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К. Урожай, 1991. 344 с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  <a:p>
            <a:pPr indent="447675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3.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Проваторов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Г. В.,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Проваторова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В. О.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Годівля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с.-г.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підруч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Суми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Ун-ська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книга, 2004.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510 с.</a:t>
            </a:r>
          </a:p>
          <a:p>
            <a:pPr indent="447675"/>
            <a:r>
              <a:rPr lang="uk-UA" sz="24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Проваторов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Г. В.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ін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Норми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годівлі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раціони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поживність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кормів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різних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видів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с.-г.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.: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дов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Суми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Ун-ська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книга, 2008.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488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с.</a:t>
            </a:r>
          </a:p>
        </p:txBody>
      </p:sp>
    </p:spTree>
    <p:extLst>
      <p:ext uri="{BB962C8B-B14F-4D97-AF65-F5344CB8AC3E}">
        <p14:creationId xmlns:p14="http://schemas.microsoft.com/office/powerpoint/2010/main" val="196309000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717</Words>
  <Application>Microsoft Office PowerPoint</Application>
  <PresentationFormat>Экран (4:3)</PresentationFormat>
  <Paragraphs>87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Sam</dc:creator>
  <cp:lastModifiedBy>Sam</cp:lastModifiedBy>
  <cp:revision>3</cp:revision>
  <cp:lastPrinted>2019-02-22T10:30:03Z</cp:lastPrinted>
  <dcterms:created xsi:type="dcterms:W3CDTF">2019-02-22T10:08:56Z</dcterms:created>
  <dcterms:modified xsi:type="dcterms:W3CDTF">2019-02-22T10:31:48Z</dcterms:modified>
</cp:coreProperties>
</file>

<file path=docProps/thumbnail.jpeg>
</file>