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8"/>
  </p:handoutMasterIdLst>
  <p:sldIdLst>
    <p:sldId id="256" r:id="rId2"/>
    <p:sldId id="263" r:id="rId3"/>
    <p:sldId id="257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AA8A3E-7503-4CC5-959D-07335A84BDA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D43D26D-14C6-4C1D-925B-DD64A2EEFA98}">
      <dgm:prSet custT="1"/>
      <dgm:spPr/>
      <dgm:t>
        <a:bodyPr/>
        <a:lstStyle/>
        <a:p>
          <a:pPr rtl="0"/>
          <a:r>
            <a:rPr lang="uk-UA" sz="2000" b="1" dirty="0" smtClean="0">
              <a:solidFill>
                <a:srgbClr val="FF0000"/>
              </a:solidFill>
            </a:rPr>
            <a:t>Метою</a:t>
          </a:r>
          <a:r>
            <a:rPr lang="uk-UA" sz="2000" dirty="0" smtClean="0"/>
            <a:t> вивчення навчальної дисципліни є підготовка висококваліфікованих фахівців, з технології виробництва і переробки продукції тваринництва, спроможних розв’язувати галузеві проблеми дослідницько-інноваційного та професійного спрямування та технологічні рішення інноваційних технологій у годівлі тварин, що передбачають формування нових цілісних знань, практичних навичок на основі набуття аспірантами програмних </a:t>
          </a:r>
          <a:r>
            <a:rPr lang="uk-UA" sz="2000" dirty="0" err="1" smtClean="0"/>
            <a:t>компетентностей</a:t>
          </a:r>
          <a:r>
            <a:rPr lang="uk-UA" sz="2000" dirty="0" smtClean="0"/>
            <a:t>, виконання оригінальних досліджень, впровадження перспективних технологічних розробок у виробництво продуктів тваринництва.</a:t>
          </a:r>
          <a:endParaRPr lang="ru-RU" sz="2000" dirty="0"/>
        </a:p>
      </dgm:t>
    </dgm:pt>
    <dgm:pt modelId="{24DE5ACE-959F-425A-B97B-4678E49E3611}" type="parTrans" cxnId="{3551B042-14A3-4433-9FFC-48443C651D89}">
      <dgm:prSet/>
      <dgm:spPr/>
      <dgm:t>
        <a:bodyPr/>
        <a:lstStyle/>
        <a:p>
          <a:endParaRPr lang="ru-RU" sz="2000"/>
        </a:p>
      </dgm:t>
    </dgm:pt>
    <dgm:pt modelId="{06CE3D4F-74B9-4714-B4C6-DD0A3E5635FA}" type="sibTrans" cxnId="{3551B042-14A3-4433-9FFC-48443C651D89}">
      <dgm:prSet/>
      <dgm:spPr/>
      <dgm:t>
        <a:bodyPr/>
        <a:lstStyle/>
        <a:p>
          <a:endParaRPr lang="ru-RU" sz="2000"/>
        </a:p>
      </dgm:t>
    </dgm:pt>
    <dgm:pt modelId="{EE0E2235-F238-4D7D-BE36-11CA60775654}">
      <dgm:prSet custT="1"/>
      <dgm:spPr/>
      <dgm:t>
        <a:bodyPr/>
        <a:lstStyle/>
        <a:p>
          <a:pPr rtl="0"/>
          <a:r>
            <a:rPr lang="uk-UA" sz="2000" b="1" i="1" dirty="0" smtClean="0">
              <a:solidFill>
                <a:srgbClr val="002060"/>
              </a:solidFill>
            </a:rPr>
            <a:t>Завданням</a:t>
          </a:r>
          <a:r>
            <a:rPr lang="uk-UA" sz="2000" i="1" dirty="0" smtClean="0"/>
            <a:t> </a:t>
          </a:r>
          <a:r>
            <a:rPr lang="uk-UA" sz="2000" dirty="0" smtClean="0"/>
            <a:t>дисципліни є: виробити у здобувачів практичні навички розробки та реалізації інноваційних технологічних рішень у годівлі тварин; засвоїти суть і значення інновацій у годівлі тварин та виробити алгоритм застосування набутих теоретичних і практичних знань у виробничій діяльності фахівців з технології виробництва і переробки продукції тваринництва.</a:t>
          </a:r>
          <a:endParaRPr lang="ru-RU" sz="2000" dirty="0"/>
        </a:p>
      </dgm:t>
    </dgm:pt>
    <dgm:pt modelId="{706B4E1F-D615-43E8-BAAD-7F23F3C1DFB1}" type="parTrans" cxnId="{E4FFD489-77B4-4B1C-91C1-31D8FE6B327A}">
      <dgm:prSet/>
      <dgm:spPr/>
      <dgm:t>
        <a:bodyPr/>
        <a:lstStyle/>
        <a:p>
          <a:endParaRPr lang="ru-RU" sz="2000"/>
        </a:p>
      </dgm:t>
    </dgm:pt>
    <dgm:pt modelId="{BAFDA0EA-AD2D-49EC-B24C-4E35F5652FE7}" type="sibTrans" cxnId="{E4FFD489-77B4-4B1C-91C1-31D8FE6B327A}">
      <dgm:prSet/>
      <dgm:spPr/>
      <dgm:t>
        <a:bodyPr/>
        <a:lstStyle/>
        <a:p>
          <a:endParaRPr lang="ru-RU" sz="2000"/>
        </a:p>
      </dgm:t>
    </dgm:pt>
    <dgm:pt modelId="{9A7126B0-C2E8-4F26-A21B-3FABBED9D0F7}" type="pres">
      <dgm:prSet presAssocID="{62AA8A3E-7503-4CC5-959D-07335A84BD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CAB8F4-2098-4BC9-8682-2C92674919A6}" type="pres">
      <dgm:prSet presAssocID="{AD43D26D-14C6-4C1D-925B-DD64A2EEFA9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22920-4420-4804-A3C9-598E5EA63E7F}" type="pres">
      <dgm:prSet presAssocID="{06CE3D4F-74B9-4714-B4C6-DD0A3E5635FA}" presName="spacer" presStyleCnt="0"/>
      <dgm:spPr/>
    </dgm:pt>
    <dgm:pt modelId="{C064A8ED-C8E3-49F0-ACF1-5763608AD4F4}" type="pres">
      <dgm:prSet presAssocID="{EE0E2235-F238-4D7D-BE36-11CA6077565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2B2120-A631-4B86-BD92-D1BB4FF33607}" type="presOf" srcId="{AD43D26D-14C6-4C1D-925B-DD64A2EEFA98}" destId="{9ACAB8F4-2098-4BC9-8682-2C92674919A6}" srcOrd="0" destOrd="0" presId="urn:microsoft.com/office/officeart/2005/8/layout/vList2"/>
    <dgm:cxn modelId="{E4FFD489-77B4-4B1C-91C1-31D8FE6B327A}" srcId="{62AA8A3E-7503-4CC5-959D-07335A84BDA7}" destId="{EE0E2235-F238-4D7D-BE36-11CA60775654}" srcOrd="1" destOrd="0" parTransId="{706B4E1F-D615-43E8-BAAD-7F23F3C1DFB1}" sibTransId="{BAFDA0EA-AD2D-49EC-B24C-4E35F5652FE7}"/>
    <dgm:cxn modelId="{7FFC4233-8657-4860-BFF8-DA5BF5F4C235}" type="presOf" srcId="{EE0E2235-F238-4D7D-BE36-11CA60775654}" destId="{C064A8ED-C8E3-49F0-ACF1-5763608AD4F4}" srcOrd="0" destOrd="0" presId="urn:microsoft.com/office/officeart/2005/8/layout/vList2"/>
    <dgm:cxn modelId="{3551B042-14A3-4433-9FFC-48443C651D89}" srcId="{62AA8A3E-7503-4CC5-959D-07335A84BDA7}" destId="{AD43D26D-14C6-4C1D-925B-DD64A2EEFA98}" srcOrd="0" destOrd="0" parTransId="{24DE5ACE-959F-425A-B97B-4678E49E3611}" sibTransId="{06CE3D4F-74B9-4714-B4C6-DD0A3E5635FA}"/>
    <dgm:cxn modelId="{E83F04E3-FBE6-4CF5-8036-644401BF4500}" type="presOf" srcId="{62AA8A3E-7503-4CC5-959D-07335A84BDA7}" destId="{9A7126B0-C2E8-4F26-A21B-3FABBED9D0F7}" srcOrd="0" destOrd="0" presId="urn:microsoft.com/office/officeart/2005/8/layout/vList2"/>
    <dgm:cxn modelId="{7FFA8CA9-43B8-4DE9-BD76-294032A37235}" type="presParOf" srcId="{9A7126B0-C2E8-4F26-A21B-3FABBED9D0F7}" destId="{9ACAB8F4-2098-4BC9-8682-2C92674919A6}" srcOrd="0" destOrd="0" presId="urn:microsoft.com/office/officeart/2005/8/layout/vList2"/>
    <dgm:cxn modelId="{0FBADE72-7D07-4119-80C3-98D25C70AE55}" type="presParOf" srcId="{9A7126B0-C2E8-4F26-A21B-3FABBED9D0F7}" destId="{55E22920-4420-4804-A3C9-598E5EA63E7F}" srcOrd="1" destOrd="0" presId="urn:microsoft.com/office/officeart/2005/8/layout/vList2"/>
    <dgm:cxn modelId="{E8CB831F-D807-4605-A078-385676AA581C}" type="presParOf" srcId="{9A7126B0-C2E8-4F26-A21B-3FABBED9D0F7}" destId="{C064A8ED-C8E3-49F0-ACF1-5763608AD4F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56EF20-BC3C-442E-8A9A-04424303171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5C7B3B-6F6A-4619-9D5D-11E61DDB24F1}">
      <dgm:prSet/>
      <dgm:spPr/>
      <dgm:t>
        <a:bodyPr/>
        <a:lstStyle/>
        <a:p>
          <a:pPr algn="ctr" rtl="0"/>
          <a:r>
            <a:rPr lang="uk-UA" b="1" i="0" baseline="0" dirty="0" smtClean="0">
              <a:solidFill>
                <a:srgbClr val="002060"/>
              </a:solidFill>
            </a:rPr>
            <a:t>МЕТОДИЧНЕ ЗАБЕЗПЕЧЕННЯ ДИСЦИПЛІН</a:t>
          </a:r>
          <a:endParaRPr lang="ru-RU" dirty="0">
            <a:solidFill>
              <a:srgbClr val="002060"/>
            </a:solidFill>
          </a:endParaRPr>
        </a:p>
      </dgm:t>
    </dgm:pt>
    <dgm:pt modelId="{8112BAFE-6087-45DD-866C-768DA4170DC9}" type="parTrans" cxnId="{1A580CA2-E040-44A7-9020-6CFD455CBF58}">
      <dgm:prSet/>
      <dgm:spPr/>
      <dgm:t>
        <a:bodyPr/>
        <a:lstStyle/>
        <a:p>
          <a:endParaRPr lang="ru-RU"/>
        </a:p>
      </dgm:t>
    </dgm:pt>
    <dgm:pt modelId="{7A3BDF45-3E05-4ECB-91C8-D29070A804A2}" type="sibTrans" cxnId="{1A580CA2-E040-44A7-9020-6CFD455CBF58}">
      <dgm:prSet/>
      <dgm:spPr/>
      <dgm:t>
        <a:bodyPr/>
        <a:lstStyle/>
        <a:p>
          <a:endParaRPr lang="ru-RU"/>
        </a:p>
      </dgm:t>
    </dgm:pt>
    <dgm:pt modelId="{4BBD4017-F538-4939-8267-51F5A67F4D21}">
      <dgm:prSet/>
      <dgm:spPr/>
      <dgm:t>
        <a:bodyPr/>
        <a:lstStyle/>
        <a:p>
          <a:pPr rtl="0"/>
          <a:r>
            <a:rPr lang="uk-UA" b="0" i="0" baseline="0" dirty="0" smtClean="0"/>
            <a:t>1. Чудак Р.А. Методичні вказівки для практичних робіт з дисципліни «Інноваційні технології у годівлі сільськогосподарських тварин» </a:t>
          </a:r>
          <a:r>
            <a:rPr lang="uk-UA" b="0" i="0" baseline="0" dirty="0" err="1" smtClean="0"/>
            <a:t>освітньо-науковий</a:t>
          </a:r>
          <a:r>
            <a:rPr lang="uk-UA" b="0" i="0" baseline="0" dirty="0" smtClean="0"/>
            <a:t> рівень вищої освіти – доктор філософії; спеціальність 204 - технології </a:t>
          </a:r>
          <a:r>
            <a:rPr lang="uk-UA" b="0" i="0" baseline="0" dirty="0" err="1" smtClean="0"/>
            <a:t>ивиробництва</a:t>
          </a:r>
          <a:r>
            <a:rPr lang="uk-UA" b="0" i="0" baseline="0" dirty="0" smtClean="0"/>
            <a:t> і переробки продукції тваринництва. Вінниця: ВЦ ВНАУ, 2020.  78 с.</a:t>
          </a:r>
          <a:endParaRPr lang="ru-RU" b="0" i="0" baseline="0" dirty="0"/>
        </a:p>
      </dgm:t>
    </dgm:pt>
    <dgm:pt modelId="{0AD47213-6612-4669-917D-86F62E49B011}" type="parTrans" cxnId="{84DA566B-3094-4B3F-BC11-54A2AB3B838A}">
      <dgm:prSet/>
      <dgm:spPr/>
      <dgm:t>
        <a:bodyPr/>
        <a:lstStyle/>
        <a:p>
          <a:endParaRPr lang="ru-RU"/>
        </a:p>
      </dgm:t>
    </dgm:pt>
    <dgm:pt modelId="{D7106F68-5448-4AF2-B6FF-C16C10D3C9F9}" type="sibTrans" cxnId="{84DA566B-3094-4B3F-BC11-54A2AB3B838A}">
      <dgm:prSet/>
      <dgm:spPr/>
      <dgm:t>
        <a:bodyPr/>
        <a:lstStyle/>
        <a:p>
          <a:endParaRPr lang="ru-RU"/>
        </a:p>
      </dgm:t>
    </dgm:pt>
    <dgm:pt modelId="{6316F918-A79F-4854-831B-2D3845FD0FF0}">
      <dgm:prSet/>
      <dgm:spPr/>
      <dgm:t>
        <a:bodyPr/>
        <a:lstStyle/>
        <a:p>
          <a:pPr rtl="0"/>
          <a:r>
            <a:rPr lang="uk-UA" b="0" i="0" baseline="0" dirty="0" smtClean="0"/>
            <a:t>2. Шевчук Т.В. Програма навчальної дисципліни «Інноваційні технології </a:t>
          </a:r>
          <a:r>
            <a:rPr lang="uk-UA" b="0" i="0" baseline="0" dirty="0" err="1" smtClean="0"/>
            <a:t>одівлі</a:t>
          </a:r>
          <a:r>
            <a:rPr lang="uk-UA" b="0" i="0" baseline="0" dirty="0" smtClean="0"/>
            <a:t> тварин» для підготовки </a:t>
          </a:r>
          <a:r>
            <a:rPr lang="uk-UA" b="0" i="0" baseline="0" dirty="0" err="1" smtClean="0"/>
            <a:t>фахівцігалузі</a:t>
          </a:r>
          <a:r>
            <a:rPr lang="uk-UA" b="0" i="0" baseline="0" dirty="0" smtClean="0"/>
            <a:t> знань 20 «Аграрні науки та </a:t>
          </a:r>
          <a:r>
            <a:rPr lang="uk-UA" b="0" i="0" baseline="0" dirty="0" err="1" smtClean="0"/>
            <a:t>продовольство»спеціальності</a:t>
          </a:r>
          <a:r>
            <a:rPr lang="uk-UA" b="0" i="0" baseline="0" dirty="0" smtClean="0"/>
            <a:t> 204«Технологія виробництва і переробки продукції </a:t>
          </a:r>
          <a:r>
            <a:rPr lang="uk-UA" b="0" i="0" baseline="0" dirty="0" err="1" smtClean="0"/>
            <a:t>тваринництва»третього</a:t>
          </a:r>
          <a:r>
            <a:rPr lang="uk-UA" b="0" i="0" baseline="0" dirty="0" smtClean="0"/>
            <a:t> (</a:t>
          </a:r>
          <a:r>
            <a:rPr lang="uk-UA" b="0" i="0" baseline="0" dirty="0" err="1" smtClean="0"/>
            <a:t>освітньо-наукового</a:t>
          </a:r>
          <a:r>
            <a:rPr lang="uk-UA" b="0" i="0" baseline="0" dirty="0" smtClean="0"/>
            <a:t>)ступеня вищої освіти</a:t>
          </a:r>
          <a:r>
            <a:rPr lang="en-US" b="0" i="0" baseline="0" dirty="0" smtClean="0"/>
            <a:t> </a:t>
          </a:r>
          <a:r>
            <a:rPr lang="uk-UA" b="0" i="0" baseline="0" dirty="0" smtClean="0"/>
            <a:t>«аспірант». Вінниця:ВНАУ.2019.15с. </a:t>
          </a:r>
          <a:endParaRPr lang="ru-RU" b="0" i="0" baseline="0" dirty="0"/>
        </a:p>
      </dgm:t>
    </dgm:pt>
    <dgm:pt modelId="{A49D334B-51DA-4B51-B1F1-5427391C2459}" type="parTrans" cxnId="{D64CC09A-C4FA-42A2-B1F0-A30537C728D2}">
      <dgm:prSet/>
      <dgm:spPr/>
      <dgm:t>
        <a:bodyPr/>
        <a:lstStyle/>
        <a:p>
          <a:endParaRPr lang="ru-RU"/>
        </a:p>
      </dgm:t>
    </dgm:pt>
    <dgm:pt modelId="{D519B5C6-4C7E-487F-97B9-1D7580F97699}" type="sibTrans" cxnId="{D64CC09A-C4FA-42A2-B1F0-A30537C728D2}">
      <dgm:prSet/>
      <dgm:spPr/>
      <dgm:t>
        <a:bodyPr/>
        <a:lstStyle/>
        <a:p>
          <a:endParaRPr lang="ru-RU"/>
        </a:p>
      </dgm:t>
    </dgm:pt>
    <dgm:pt modelId="{8A5B9F32-1FD2-4127-BC28-B09C18A82B42}" type="pres">
      <dgm:prSet presAssocID="{1556EF20-BC3C-442E-8A9A-0442430317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338EF-F7FC-4F56-9666-7AC054CF0BD1}" type="pres">
      <dgm:prSet presAssocID="{6C5C7B3B-6F6A-4619-9D5D-11E61DDB24F1}" presName="parentText" presStyleLbl="node1" presStyleIdx="0" presStyleCnt="3" custScaleY="641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69081-3189-4C84-BAF4-52BEC542A1D8}" type="pres">
      <dgm:prSet presAssocID="{7A3BDF45-3E05-4ECB-91C8-D29070A804A2}" presName="spacer" presStyleCnt="0"/>
      <dgm:spPr/>
    </dgm:pt>
    <dgm:pt modelId="{0A544769-6173-4FF9-AD38-C4BB3279C91C}" type="pres">
      <dgm:prSet presAssocID="{4BBD4017-F538-4939-8267-51F5A67F4D2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03C00-4A79-4CAF-9650-C2A37E42E447}" type="pres">
      <dgm:prSet presAssocID="{D7106F68-5448-4AF2-B6FF-C16C10D3C9F9}" presName="spacer" presStyleCnt="0"/>
      <dgm:spPr/>
    </dgm:pt>
    <dgm:pt modelId="{C944A899-5D89-450E-84B8-25DF307D3B0A}" type="pres">
      <dgm:prSet presAssocID="{6316F918-A79F-4854-831B-2D3845FD0FF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DA566B-3094-4B3F-BC11-54A2AB3B838A}" srcId="{1556EF20-BC3C-442E-8A9A-044243031714}" destId="{4BBD4017-F538-4939-8267-51F5A67F4D21}" srcOrd="1" destOrd="0" parTransId="{0AD47213-6612-4669-917D-86F62E49B011}" sibTransId="{D7106F68-5448-4AF2-B6FF-C16C10D3C9F9}"/>
    <dgm:cxn modelId="{134DFE27-50D1-46B3-9235-D2F49A9EE208}" type="presOf" srcId="{4BBD4017-F538-4939-8267-51F5A67F4D21}" destId="{0A544769-6173-4FF9-AD38-C4BB3279C91C}" srcOrd="0" destOrd="0" presId="urn:microsoft.com/office/officeart/2005/8/layout/vList2"/>
    <dgm:cxn modelId="{A82B62F3-BB44-47F3-90BE-B671752CB9BD}" type="presOf" srcId="{1556EF20-BC3C-442E-8A9A-044243031714}" destId="{8A5B9F32-1FD2-4127-BC28-B09C18A82B42}" srcOrd="0" destOrd="0" presId="urn:microsoft.com/office/officeart/2005/8/layout/vList2"/>
    <dgm:cxn modelId="{077E6962-EB52-4E5F-925B-803F2172629F}" type="presOf" srcId="{6316F918-A79F-4854-831B-2D3845FD0FF0}" destId="{C944A899-5D89-450E-84B8-25DF307D3B0A}" srcOrd="0" destOrd="0" presId="urn:microsoft.com/office/officeart/2005/8/layout/vList2"/>
    <dgm:cxn modelId="{1A580CA2-E040-44A7-9020-6CFD455CBF58}" srcId="{1556EF20-BC3C-442E-8A9A-044243031714}" destId="{6C5C7B3B-6F6A-4619-9D5D-11E61DDB24F1}" srcOrd="0" destOrd="0" parTransId="{8112BAFE-6087-45DD-866C-768DA4170DC9}" sibTransId="{7A3BDF45-3E05-4ECB-91C8-D29070A804A2}"/>
    <dgm:cxn modelId="{D64CC09A-C4FA-42A2-B1F0-A30537C728D2}" srcId="{1556EF20-BC3C-442E-8A9A-044243031714}" destId="{6316F918-A79F-4854-831B-2D3845FD0FF0}" srcOrd="2" destOrd="0" parTransId="{A49D334B-51DA-4B51-B1F1-5427391C2459}" sibTransId="{D519B5C6-4C7E-487F-97B9-1D7580F97699}"/>
    <dgm:cxn modelId="{357613E8-8FDA-449A-BCFA-58991C406D5F}" type="presOf" srcId="{6C5C7B3B-6F6A-4619-9D5D-11E61DDB24F1}" destId="{2D0338EF-F7FC-4F56-9666-7AC054CF0BD1}" srcOrd="0" destOrd="0" presId="urn:microsoft.com/office/officeart/2005/8/layout/vList2"/>
    <dgm:cxn modelId="{9AD0053C-B398-4F4E-A4FE-217D32F81520}" type="presParOf" srcId="{8A5B9F32-1FD2-4127-BC28-B09C18A82B42}" destId="{2D0338EF-F7FC-4F56-9666-7AC054CF0BD1}" srcOrd="0" destOrd="0" presId="urn:microsoft.com/office/officeart/2005/8/layout/vList2"/>
    <dgm:cxn modelId="{B536DA2A-C97A-49BE-ABF9-CAFCFD8CDA57}" type="presParOf" srcId="{8A5B9F32-1FD2-4127-BC28-B09C18A82B42}" destId="{BC369081-3189-4C84-BAF4-52BEC542A1D8}" srcOrd="1" destOrd="0" presId="urn:microsoft.com/office/officeart/2005/8/layout/vList2"/>
    <dgm:cxn modelId="{D3133E85-A724-4A65-AB34-0D393D0B45DC}" type="presParOf" srcId="{8A5B9F32-1FD2-4127-BC28-B09C18A82B42}" destId="{0A544769-6173-4FF9-AD38-C4BB3279C91C}" srcOrd="2" destOrd="0" presId="urn:microsoft.com/office/officeart/2005/8/layout/vList2"/>
    <dgm:cxn modelId="{DD045233-435B-4473-B51E-F9E02E47C783}" type="presParOf" srcId="{8A5B9F32-1FD2-4127-BC28-B09C18A82B42}" destId="{B4803C00-4A79-4CAF-9650-C2A37E42E447}" srcOrd="3" destOrd="0" presId="urn:microsoft.com/office/officeart/2005/8/layout/vList2"/>
    <dgm:cxn modelId="{BACA06F6-226B-472B-AD31-BA3BE24441EC}" type="presParOf" srcId="{8A5B9F32-1FD2-4127-BC28-B09C18A82B42}" destId="{C944A899-5D89-450E-84B8-25DF307D3B0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CAB8F4-2098-4BC9-8682-2C92674919A6}">
      <dsp:nvSpPr>
        <dsp:cNvPr id="0" name=""/>
        <dsp:cNvSpPr/>
      </dsp:nvSpPr>
      <dsp:spPr>
        <a:xfrm>
          <a:off x="0" y="10763"/>
          <a:ext cx="8964488" cy="2981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0000"/>
              </a:solidFill>
            </a:rPr>
            <a:t>Метою</a:t>
          </a:r>
          <a:r>
            <a:rPr lang="uk-UA" sz="2000" kern="1200" dirty="0" smtClean="0"/>
            <a:t> вивчення навчальної дисципліни є підготовка висококваліфікованих фахівців, з технології виробництва і переробки продукції тваринництва, спроможних розв’язувати галузеві проблеми дослідницько-інноваційного та професійного спрямування та технологічні рішення інноваційних технологій у годівлі тварин, що передбачають формування нових цілісних знань, практичних навичок на основі набуття аспірантами програмних </a:t>
          </a:r>
          <a:r>
            <a:rPr lang="uk-UA" sz="2000" kern="1200" dirty="0" err="1" smtClean="0"/>
            <a:t>компетентностей</a:t>
          </a:r>
          <a:r>
            <a:rPr lang="uk-UA" sz="2000" kern="1200" dirty="0" smtClean="0"/>
            <a:t>, виконання оригінальних досліджень, впровадження перспективних технологічних розробок у виробництво продуктів тваринництва.</a:t>
          </a:r>
          <a:endParaRPr lang="ru-RU" sz="2000" kern="1200" dirty="0"/>
        </a:p>
      </dsp:txBody>
      <dsp:txXfrm>
        <a:off x="0" y="10763"/>
        <a:ext cx="8964488" cy="2981160"/>
      </dsp:txXfrm>
    </dsp:sp>
    <dsp:sp modelId="{C064A8ED-C8E3-49F0-ACF1-5763608AD4F4}">
      <dsp:nvSpPr>
        <dsp:cNvPr id="0" name=""/>
        <dsp:cNvSpPr/>
      </dsp:nvSpPr>
      <dsp:spPr>
        <a:xfrm>
          <a:off x="0" y="3029364"/>
          <a:ext cx="8964488" cy="2981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solidFill>
                <a:srgbClr val="002060"/>
              </a:solidFill>
            </a:rPr>
            <a:t>Завданням</a:t>
          </a:r>
          <a:r>
            <a:rPr lang="uk-UA" sz="2000" i="1" kern="1200" dirty="0" smtClean="0"/>
            <a:t> </a:t>
          </a:r>
          <a:r>
            <a:rPr lang="uk-UA" sz="2000" kern="1200" dirty="0" smtClean="0"/>
            <a:t>дисципліни є: виробити у здобувачів практичні навички розробки та реалізації інноваційних технологічних рішень у годівлі тварин; засвоїти суть і значення інновацій у годівлі тварин та виробити алгоритм застосування набутих теоретичних і практичних знань у виробничій діяльності фахівців з технології виробництва і переробки продукції тваринництва.</a:t>
          </a:r>
          <a:endParaRPr lang="ru-RU" sz="2000" kern="1200" dirty="0"/>
        </a:p>
      </dsp:txBody>
      <dsp:txXfrm>
        <a:off x="0" y="3029364"/>
        <a:ext cx="8964488" cy="2981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0338EF-F7FC-4F56-9666-7AC054CF0BD1}">
      <dsp:nvSpPr>
        <dsp:cNvPr id="0" name=""/>
        <dsp:cNvSpPr/>
      </dsp:nvSpPr>
      <dsp:spPr>
        <a:xfrm>
          <a:off x="0" y="61346"/>
          <a:ext cx="9144000" cy="12275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baseline="0" dirty="0" smtClean="0">
              <a:solidFill>
                <a:srgbClr val="002060"/>
              </a:solidFill>
            </a:rPr>
            <a:t>МЕТОДИЧНЕ ЗАБЕЗПЕЧЕННЯ ДИСЦИПЛІН</a:t>
          </a:r>
          <a:endParaRPr lang="ru-RU" sz="2200" kern="1200" dirty="0">
            <a:solidFill>
              <a:srgbClr val="002060"/>
            </a:solidFill>
          </a:endParaRPr>
        </a:p>
      </dsp:txBody>
      <dsp:txXfrm>
        <a:off x="0" y="61346"/>
        <a:ext cx="9144000" cy="1227541"/>
      </dsp:txXfrm>
    </dsp:sp>
    <dsp:sp modelId="{0A544769-6173-4FF9-AD38-C4BB3279C91C}">
      <dsp:nvSpPr>
        <dsp:cNvPr id="0" name=""/>
        <dsp:cNvSpPr/>
      </dsp:nvSpPr>
      <dsp:spPr>
        <a:xfrm>
          <a:off x="0" y="1352248"/>
          <a:ext cx="9144000" cy="19128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0" kern="1200" baseline="0" dirty="0" smtClean="0"/>
            <a:t>1. Чудак Р.А. Методичні вказівки для практичних робіт з дисципліни «Інноваційні технології у годівлі сільськогосподарських тварин» </a:t>
          </a:r>
          <a:r>
            <a:rPr lang="uk-UA" sz="2200" b="0" i="0" kern="1200" baseline="0" dirty="0" err="1" smtClean="0"/>
            <a:t>освітньо-науковий</a:t>
          </a:r>
          <a:r>
            <a:rPr lang="uk-UA" sz="2200" b="0" i="0" kern="1200" baseline="0" dirty="0" smtClean="0"/>
            <a:t> рівень вищої освіти – доктор філософії; спеціальність 204 - технології </a:t>
          </a:r>
          <a:r>
            <a:rPr lang="uk-UA" sz="2200" b="0" i="0" kern="1200" baseline="0" dirty="0" err="1" smtClean="0"/>
            <a:t>ивиробництва</a:t>
          </a:r>
          <a:r>
            <a:rPr lang="uk-UA" sz="2200" b="0" i="0" kern="1200" baseline="0" dirty="0" smtClean="0"/>
            <a:t> і переробки продукції тваринництва. Вінниця: ВЦ ВНАУ, 2020.  78 с.</a:t>
          </a:r>
          <a:endParaRPr lang="ru-RU" sz="2200" b="0" i="0" kern="1200" baseline="0" dirty="0"/>
        </a:p>
      </dsp:txBody>
      <dsp:txXfrm>
        <a:off x="0" y="1352248"/>
        <a:ext cx="9144000" cy="1912803"/>
      </dsp:txXfrm>
    </dsp:sp>
    <dsp:sp modelId="{C944A899-5D89-450E-84B8-25DF307D3B0A}">
      <dsp:nvSpPr>
        <dsp:cNvPr id="0" name=""/>
        <dsp:cNvSpPr/>
      </dsp:nvSpPr>
      <dsp:spPr>
        <a:xfrm>
          <a:off x="0" y="3328412"/>
          <a:ext cx="9144000" cy="19128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0" kern="1200" baseline="0" dirty="0" smtClean="0"/>
            <a:t>2. Шевчук Т.В. Програма навчальної дисципліни «Інноваційні технології </a:t>
          </a:r>
          <a:r>
            <a:rPr lang="uk-UA" sz="2200" b="0" i="0" kern="1200" baseline="0" dirty="0" err="1" smtClean="0"/>
            <a:t>одівлі</a:t>
          </a:r>
          <a:r>
            <a:rPr lang="uk-UA" sz="2200" b="0" i="0" kern="1200" baseline="0" dirty="0" smtClean="0"/>
            <a:t> тварин» для підготовки </a:t>
          </a:r>
          <a:r>
            <a:rPr lang="uk-UA" sz="2200" b="0" i="0" kern="1200" baseline="0" dirty="0" err="1" smtClean="0"/>
            <a:t>фахівцігалузі</a:t>
          </a:r>
          <a:r>
            <a:rPr lang="uk-UA" sz="2200" b="0" i="0" kern="1200" baseline="0" dirty="0" smtClean="0"/>
            <a:t> знань 20 «Аграрні науки та </a:t>
          </a:r>
          <a:r>
            <a:rPr lang="uk-UA" sz="2200" b="0" i="0" kern="1200" baseline="0" dirty="0" err="1" smtClean="0"/>
            <a:t>продовольство»спеціальності</a:t>
          </a:r>
          <a:r>
            <a:rPr lang="uk-UA" sz="2200" b="0" i="0" kern="1200" baseline="0" dirty="0" smtClean="0"/>
            <a:t> 204«Технологія виробництва і переробки продукції </a:t>
          </a:r>
          <a:r>
            <a:rPr lang="uk-UA" sz="2200" b="0" i="0" kern="1200" baseline="0" dirty="0" err="1" smtClean="0"/>
            <a:t>тваринництва»третього</a:t>
          </a:r>
          <a:r>
            <a:rPr lang="uk-UA" sz="2200" b="0" i="0" kern="1200" baseline="0" dirty="0" smtClean="0"/>
            <a:t> (</a:t>
          </a:r>
          <a:r>
            <a:rPr lang="uk-UA" sz="2200" b="0" i="0" kern="1200" baseline="0" dirty="0" err="1" smtClean="0"/>
            <a:t>освітньо-наукового</a:t>
          </a:r>
          <a:r>
            <a:rPr lang="uk-UA" sz="2200" b="0" i="0" kern="1200" baseline="0" dirty="0" smtClean="0"/>
            <a:t>)ступеня вищої освіти</a:t>
          </a:r>
          <a:r>
            <a:rPr lang="en-US" sz="2200" b="0" i="0" kern="1200" baseline="0" dirty="0" smtClean="0"/>
            <a:t> </a:t>
          </a:r>
          <a:r>
            <a:rPr lang="uk-UA" sz="2200" b="0" i="0" kern="1200" baseline="0" dirty="0" smtClean="0"/>
            <a:t>«аспірант». Вінниця:ВНАУ.2019.15с. </a:t>
          </a:r>
          <a:endParaRPr lang="ru-RU" sz="2200" b="0" i="0" kern="1200" baseline="0" dirty="0"/>
        </a:p>
      </dsp:txBody>
      <dsp:txXfrm>
        <a:off x="0" y="3328412"/>
        <a:ext cx="9144000" cy="1912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53ECA-CECA-4D0E-AE4F-D88A0AE61309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0A5D6-1E00-427B-ADB7-2CB55D07B9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1005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166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630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939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85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28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01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479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26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00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580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301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13A9-0179-43DA-9A83-75F79EDED55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BD64-8505-41EA-8477-D4F35E20AC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610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akaboo.ua/book_publisher/view/Universitets_ka_kniga/" TargetMode="External"/><Relationship Id="rId3" Type="http://schemas.openxmlformats.org/officeDocument/2006/relationships/hyperlink" Target="https://oldiplus.ua/index.php?route=product/search&amp;tag=%D0%93%D0%B8%D0%BB%D1%8C%20%D0%9C.%D0%86." TargetMode="External"/><Relationship Id="rId7" Type="http://schemas.openxmlformats.org/officeDocument/2006/relationships/hyperlink" Target="https://www.yakaboo.ua/author/view/Vera_Provatorova/" TargetMode="External"/><Relationship Id="rId2" Type="http://schemas.openxmlformats.org/officeDocument/2006/relationships/hyperlink" Target="https://oldiplus.ua/index.php?route=product/search&amp;tag=%D0%93%D0%BE%D1%80%D0%B1%D0%B0%D1%82%D0%B5%D0%BD%D0%BA%D0%BE%20%D0%86.%D0%AE.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akaboo.ua/author/view/German_Provatorov/" TargetMode="External"/><Relationship Id="rId5" Type="http://schemas.openxmlformats.org/officeDocument/2006/relationships/hyperlink" Target="https://profbook.com.ua/index.php?route=product/manufacturer/info&amp;manufacturer_id=75" TargetMode="External"/><Relationship Id="rId4" Type="http://schemas.openxmlformats.org/officeDocument/2006/relationships/hyperlink" Target="https://oldiplus.ua/index.php?route=product/search&amp;tag=%D0%97%D0%B0%D1%85%D0%B0%D1%80%D0%B5%D0%BD%D0%BA%D0%BE%20%D0%9C.%D0%9E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ВІННИЦЬКИЙ НАЦІОНАЛЬНИЙ АГРАРНИЙ УНІВЕРСИТЕТ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Факультет технології виробництва і переробки продукції тваринництва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ІННОВАЦІЙНІ ТЕХНОЛОГІЇ У ГОДІВЛІ СІЛЬСЬКОГОСПОДАРСЬКИХ ТВАРИН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для здобувачів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галузі знань: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20 «Аграрні науки та продовольство»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спеціальності: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204 «Технологія виробництва і переробки продукції тваринництва»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освітньо-наукового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рівня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третього (доктор філософії)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/>
              <a:t> </a:t>
            </a:r>
            <a:endParaRPr lang="ru-RU" dirty="0" smtClean="0"/>
          </a:p>
          <a:p>
            <a:endParaRPr lang="uk-UA" dirty="0" smtClean="0"/>
          </a:p>
          <a:p>
            <a:pPr algn="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Чудак Р. А. – доктор с.-г. наук, професор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ВІННИЦЯ 202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&amp;Kcy;&amp;ocy;&amp;rcy;&amp;mcy;&amp;acy; &amp;dcy;&amp;lcy;&amp;yacy; &amp;scy;&amp;iecy;&amp;lcy;&amp;softcy;&amp;scy;&amp;kcy;&amp;ocy;&amp;khcy;&amp;ocy;&amp;zcy;&amp;yacy;&amp;jcy;&amp;scy;&amp;tcy;&amp;vcy;&amp;iecy;&amp;ncy;&amp;ncy;&amp;ycy;&amp;khcy; &amp;zhcy;&amp;icy;&amp;vcy;&amp;ocy;&amp;tcy;&amp;ncy;&amp;ycy;&amp;khcy; &amp;vcy; &amp;Scy;&amp;icy;&amp;mcy;&amp;fcy;&amp;iecy;&amp;rcy;&amp;ocy;&amp;pcy;&amp;ocy;&amp;lcy;&amp;iecy;"/>
          <p:cNvPicPr>
            <a:picLocks noChangeAspect="1" noChangeArrowheads="1"/>
          </p:cNvPicPr>
          <p:nvPr/>
        </p:nvPicPr>
        <p:blipFill>
          <a:blip r:embed="rId2" cstate="print"/>
          <a:srcRect b="10387"/>
          <a:stretch>
            <a:fillRect/>
          </a:stretch>
        </p:blipFill>
        <p:spPr bwMode="auto">
          <a:xfrm>
            <a:off x="5694051" y="4725144"/>
            <a:ext cx="3449949" cy="2132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2747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9512" y="404664"/>
          <a:ext cx="896448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0"/>
            <a:ext cx="669674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 НАВЧАЛЬНОЇ ДИСЦИПЛІНИ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476672"/>
          <a:ext cx="9143999" cy="6130661"/>
        </p:xfrm>
        <a:graphic>
          <a:graphicData uri="http://schemas.openxmlformats.org/drawingml/2006/table">
            <a:tbl>
              <a:tblPr/>
              <a:tblGrid>
                <a:gridCol w="3635895"/>
                <a:gridCol w="2904938"/>
                <a:gridCol w="1265157"/>
                <a:gridCol w="72852"/>
                <a:gridCol w="1265157"/>
              </a:tblGrid>
              <a:tr h="410680">
                <a:tc rowSpan="2">
                  <a:txBody>
                    <a:bodyPr/>
                    <a:lstStyle/>
                    <a:p>
                      <a:pPr marL="311785" marR="3117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Найменування показників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1275" marR="419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Галузь знань, напрям підготовки, освітньо-кваліфікаційний рівень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</a:rPr>
                        <a:t>Характеристика навчальної дисципліни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денна форма навчання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419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заочна форма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680">
                <a:tc>
                  <a:txBody>
                    <a:bodyPr/>
                    <a:lstStyle/>
                    <a:p>
                      <a:pPr marL="40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Кількість кредитів – 4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2255" marR="2622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Галузь знань: 20 «Аграрні науки та продовольство»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Вибіркова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786">
                <a:tc>
                  <a:txBody>
                    <a:bodyPr/>
                    <a:lstStyle/>
                    <a:p>
                      <a:pPr marL="1073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Атестацій – 2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2216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Спеціальність: 204 «ТВіППТ»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635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Курс підготовки: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93">
                <a:tc>
                  <a:txBody>
                    <a:bodyPr/>
                    <a:lstStyle/>
                    <a:p>
                      <a:pPr marL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Змістових розділів – 2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4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2-й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–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24">
                <a:tc rowSpan="2">
                  <a:txBody>
                    <a:bodyPr/>
                    <a:lstStyle/>
                    <a:p>
                      <a:pPr marL="107315" marR="3162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Індивідуальне науково-дослідне завдання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0" dirty="0">
                          <a:latin typeface="Calibri"/>
                          <a:ea typeface="Times New Roman"/>
                        </a:rPr>
                        <a:t>семестр</a:t>
                      </a:r>
                      <a:endParaRPr lang="ru-RU" sz="1600" b="1" kern="0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4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5-й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–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12">
                <a:tc>
                  <a:txBody>
                    <a:bodyPr/>
                    <a:lstStyle/>
                    <a:p>
                      <a:pPr marL="107315" marR="16573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Загальна кількість годин – 120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0" dirty="0">
                          <a:latin typeface="Calibri"/>
                          <a:ea typeface="Times New Roman"/>
                        </a:rPr>
                        <a:t>лекції</a:t>
                      </a:r>
                      <a:endParaRPr lang="ru-RU" sz="1600" b="1" kern="0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93">
                <a:tc rowSpan="9">
                  <a:txBody>
                    <a:bodyPr/>
                    <a:lstStyle/>
                    <a:p>
                      <a:pPr marL="107315" marR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Тижневих годин для денної форми навчання: аудиторних – 2; самостійної роботи студента – 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6350" marR="4445" indent="-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Третій освітньо-науковий рівень ступінь доктор філософії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210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практичні, семінарські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210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527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лабораторні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</a:rPr>
                        <a:t>–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–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94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самостійна робота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21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88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112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Індивідуальні завдання: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Вид контролю: залік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340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ТЕМИ ЛЕКЦІЙНИХ ЗАНЯТЬ</a:t>
            </a:r>
          </a:p>
          <a:p>
            <a:r>
              <a:rPr lang="uk-UA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Атестація 1. Основи поживності кормів, корми, їх хімічний склад та використання у годівлі тварин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1. Роль годівлі і живлення тварин у підвищенні продуктивності тварин.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2. Корми, класифікація та характеристика.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3. Характеристика кормів. Комбікорми та кормові добавки.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Атестація 2. Нормована годівля тварин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4. Особливості інноваційної годівлі великої рогатої худоби.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Тема 5. Годівля овець і коней.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6. Інноваційні технології годівлі свиней.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7. Інноваційні технології годівлі птиці. 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 8. Годівля кролів і хутрових звірів.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355"/>
          <a:ext cx="9144000" cy="530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20806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РЕКОМЕНДОВАНІ ДЖЕРЕЛА ІНФОРМАЦІЇ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Богданов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Г.О., Кандиба В.М. Норми і раціони повноцінної годівлі високопродуктивної великої рогатої худоби. Харків, 2012. 290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Гноевой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В.И.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Биоморфологическая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питательность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кормов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Харків, 2017. 560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Горбатенко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І.Ю.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Гиль М.І.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Захаренко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 М.О.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Біологія продуктивності сільськогосподарських тварин. Видавничий дім «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Гельветика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». 2018. 600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Долгая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М.М.,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Кулібаба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С.В. Використання халатних комплексів мікроелементів у годівлі корів. Харків, 2017. 138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Єгоров Б.В. Контроль якості та безпека продукції в галузі (комбікормова галузь).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Олді+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2018. 446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Захаренко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М.О. Комплексні сполуки мікроелементів у свинарстві. ЦУЛ. 2017. 334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Ібатуллін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І.І.,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Жукорський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О.М. Довідник з повноцінної годівлі сільськогосподарських тварин. Аграрна наука, 2016. 336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Піскун В.І., Яценко Ю.В.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Ресурсоощадне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виробництво комбікормів та БВМД в умовах господарства.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Аграрна наука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2016. 144 с.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13.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Проваторов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Г.,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Проваторова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В. Годівля сільськогосподарських тварин.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8"/>
              </a:rPr>
              <a:t>Університетська книга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2019. 510. 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ru-RU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Разанова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О. П., Чудак Р. А. Монографія: Ефективність використання у тваринництві біологічно-активних добавок на основі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підмору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бджіл. ВНАУ, 2018. 128с. 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.Чудак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Р.А., </a:t>
            </a:r>
            <a:r>
              <a:rPr kumimoji="0" lang="uk-UA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Бабков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Я.І.  Якісні показники м’яса свиней за дії добавки «Бетаїн». Збірник  наукових праць «Аграрна наука та харчові технології».  Вінниця, 2017.  Вип. 2(96).  С. 118 – 124. 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ru-RU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17.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Чудак Р.А. Побережець Ю.М. Вознюк О.І.Ефективність вирощування гібридних свиней за використання кормів різного виробництва. Збірник  наукових праць «Аграрна наука та харчові технології».  ВНАУ, 2017.  Вип. 5(99).  С. 11-16.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ru-RU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18.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Чудак Р. А., Побережець Ю. М., Вознюк О. І. Вплив сухого екстракту ехінацеї блідої на склад печінки перепелів. Аграрна наука та харчові технології ВНАУ. Випуск 2 (101). 2018. С. 81 – 89.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19. Чудак, Р.А., Побережець Ю.М., Вознюк О.І.  Ріст і розвиток бройлерів за уведення ферментного препарату. Аграрна наука та харчові технології. ВНАУ. Вип. 1 (100).  2018. С. - 21 – 27.</a:t>
            </a:r>
            <a:endParaRPr kumimoji="0" lang="ru-RU" sz="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0813" algn="l"/>
              </a:tabLst>
            </a:pP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21.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Chudak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.А.,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Poberezhets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Vozniuk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О.І.,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Dobronetska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Echinacea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pallida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extract effect on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quils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meat quality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400" b="1" i="1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Ukrainian journal of ecology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Vol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9, No 2 (2019). </a:t>
            </a:r>
            <a:r>
              <a:rPr kumimoji="0" lang="uk-UA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en-US" sz="1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151-155. https://www.ujecology.com/articles/echinacea-pallida-extract-effect-on-quils-meat-quality.pdf</a:t>
            </a:r>
            <a:endParaRPr kumimoji="0" lang="en-US" sz="18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893</Words>
  <Application>Microsoft Office PowerPoint</Application>
  <PresentationFormat>Экран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</dc:creator>
  <cp:lastModifiedBy>Ulia</cp:lastModifiedBy>
  <cp:revision>9</cp:revision>
  <cp:lastPrinted>2019-02-22T10:30:03Z</cp:lastPrinted>
  <dcterms:created xsi:type="dcterms:W3CDTF">2019-02-22T10:08:56Z</dcterms:created>
  <dcterms:modified xsi:type="dcterms:W3CDTF">2021-06-03T10:50:50Z</dcterms:modified>
</cp:coreProperties>
</file>