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62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66553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83600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2775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6546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7317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06516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99925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5543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82283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4431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5028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4E8AFB-6BD2-4DB8-87F5-F781CC99A600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EF6DF6-F4C8-4757-9F3C-56538E9B86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2990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0"/>
            <a:ext cx="9144000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МІНІСТЕРСТВО ОСВІТИ І НАУКИ УКРАЇНИ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ВІННИЦЬКИЙ НАЦІОНАЛЬНИЙ АГРАРНИЙ УНІВЕРСИТЕТ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Факультет технології виробництва і переробки продукції тваринництва та ветеринарії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Експериментально-біологічна лабораторія та лабораторні тварини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»</a:t>
            </a:r>
          </a:p>
          <a:p>
            <a:r>
              <a:rPr lang="uk-UA" dirty="0"/>
              <a:t> </a:t>
            </a:r>
            <a:endParaRPr lang="ru-RU" dirty="0"/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 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Галузь знань 21 «Ветеринарна медицина»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Спеціальність 212 «Ветеринарна гігієна, санітарія та експертиза»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uk-UA" dirty="0">
                <a:latin typeface="Times New Roman" pitchFamily="18" charset="0"/>
                <a:cs typeface="Times New Roman" pitchFamily="18" charset="0"/>
              </a:rPr>
              <a:t>Освітній ступінь 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Магістр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endParaRPr lang="uk-UA" dirty="0"/>
          </a:p>
          <a:p>
            <a:endParaRPr lang="uk-UA" dirty="0" smtClean="0"/>
          </a:p>
          <a:p>
            <a:endParaRPr lang="uk-UA" dirty="0"/>
          </a:p>
          <a:p>
            <a:endParaRPr lang="uk-UA" dirty="0" smtClean="0"/>
          </a:p>
          <a:p>
            <a:endParaRPr lang="en-US" dirty="0"/>
          </a:p>
          <a:p>
            <a:pPr algn="r"/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Чудак Р. А. – доктор с.-г. наук, професор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90120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53809"/>
              </p:ext>
            </p:extLst>
          </p:nvPr>
        </p:nvGraphicFramePr>
        <p:xfrm>
          <a:off x="323528" y="404664"/>
          <a:ext cx="8424936" cy="590465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14554"/>
                <a:gridCol w="2714554"/>
                <a:gridCol w="1497914"/>
                <a:gridCol w="1497914"/>
              </a:tblGrid>
              <a:tr h="525251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Найменування показників 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Галузь знань, спеціальність, освітньо-кваліфікаційний рівень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Характеристика навчальної дисципліни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6593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денна форма навчання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заочна форма навчання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/>
                </a:tc>
              </a:tr>
              <a:tr h="267531">
                <a:tc rowSpan="2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Кількість кредитів  –4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/>
                </a:tc>
                <a:tc rowSpan="2"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Вибіркова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8901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Галузь знань 21 «Ветеринарна медицина»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Атестацій – 2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rowSpan="5"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Спеціальність 212 «Ветеринарна гігієна, санітарія і експертиза»</a:t>
                      </a:r>
                      <a:endParaRPr lang="ru-RU" sz="1100" b="1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Рік підготовки: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rowSpan="4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Загальна кількість годин – 120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2018-2019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Семестр 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2-й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38657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Лекції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rowSpan="9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Тижневих годин для денної форми навчання:</a:t>
                      </a:r>
                      <a:endParaRPr lang="ru-RU" sz="1100" b="1" dirty="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аудиторних –3</a:t>
                      </a:r>
                      <a:endParaRPr lang="ru-RU" sz="1100" b="1" dirty="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самостійної роботи студента – 4,9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rowSpan="9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Перший бакалаврський освітній ступінь</a:t>
                      </a:r>
                      <a:endParaRPr lang="ru-RU" sz="1100" b="1" dirty="0">
                        <a:effectLst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 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16 год.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-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Практичні, семінарські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-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Лабораторні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30 год.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 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Самостійна робота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74 год.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-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</a:tr>
              <a:tr h="43956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>
                          <a:effectLst/>
                        </a:rPr>
                        <a:t>Індивідуальні завдання: год.</a:t>
                      </a:r>
                      <a:endParaRPr lang="ru-RU" sz="11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197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100" b="1" dirty="0">
                          <a:effectLst/>
                        </a:rPr>
                        <a:t>Вид контролю: іспит</a:t>
                      </a:r>
                      <a:endParaRPr lang="ru-RU" sz="11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4149" marR="54149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2168525" y="16002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1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Опис навчальної дисципліни</a:t>
            </a:r>
            <a:endParaRPr kumimoji="0" lang="uk-UA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0519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050" y="39332"/>
            <a:ext cx="9077454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360363" algn="just"/>
            <a:r>
              <a:rPr lang="ru-RU" sz="3200" b="1" dirty="0">
                <a:latin typeface="Times New Roman" pitchFamily="18" charset="0"/>
                <a:cs typeface="Times New Roman" pitchFamily="18" charset="0"/>
              </a:rPr>
              <a:t>Метою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викладання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навчальної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дисципліни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«</a:t>
            </a:r>
            <a:r>
              <a:rPr lang="uk-UA" sz="3200" dirty="0">
                <a:latin typeface="Times New Roman" pitchFamily="18" charset="0"/>
                <a:cs typeface="Times New Roman" pitchFamily="18" charset="0"/>
              </a:rPr>
              <a:t>Експериментально-біологічна лабораторія та лабораторні тварини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» є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дати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уяву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про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сучасний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рівень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методи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наукових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досліджень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uk-UA" sz="3200" dirty="0">
                <a:latin typeface="Times New Roman" pitchFamily="18" charset="0"/>
                <a:cs typeface="Times New Roman" pitchFamily="18" charset="0"/>
              </a:rPr>
              <a:t>тваринництві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законодавчі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правила і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етичні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принципи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використання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основи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розведення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та догляду за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принципи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відбору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, правила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виконання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маніпуляцій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2635448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7504" y="58847"/>
            <a:ext cx="8856984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176213" algn="just"/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Основними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>
                <a:latin typeface="Times New Roman" pitchFamily="18" charset="0"/>
                <a:cs typeface="Times New Roman" pitchFamily="18" charset="0"/>
              </a:rPr>
              <a:t>завданнями</a:t>
            </a: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дисципліни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«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Експериментально-біологічна лабораторія та лабораторні тварини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» є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теоретичних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основ і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методів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планування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біологічних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експериментів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ознайомлення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основами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лабораторної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техніки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вимогами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до постановки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експерименту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ознайомлення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із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сучасними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методами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біологічних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об'єктів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інструментальними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методами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крові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засвоєння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методів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статистичної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обробки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експериментальних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даних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засвоєння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принципів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методів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ознайомлення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особливостями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лінійними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нелінійними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отримання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уяви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про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законодавчі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правила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етичні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принципи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використання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ознайомлення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умовами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утримання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устроєм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сучасного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віварію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принципів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вибору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правила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виконання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маніпуляцій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312245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9010"/>
            <a:ext cx="9036496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У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результаті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навчальної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дисципліни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студент повинен </a:t>
            </a:r>
          </a:p>
          <a:p>
            <a:pPr indent="273050"/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знати: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основи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наукового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основи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техніки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робіт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сучасні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методи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біологічних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об'єктів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сучасні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методи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мікроскопії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інструментальні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методи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крові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основні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етичні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принципи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сучасної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науково-дослідницької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діяльності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основні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правила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розведення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утримання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та догляду за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принципи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відбору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ліній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на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біомедичні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та правили стандартного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позначення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ліній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особливості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підготовки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до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експерименту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робочого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місця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критерії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вибору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обладнання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необхідного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експерименту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indent="273050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заходи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безпеки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при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виконанні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експериментальних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робіт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та при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роботі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374416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-79653"/>
            <a:ext cx="9324528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err="1">
                <a:latin typeface="Times New Roman" pitchFamily="18" charset="0"/>
                <a:cs typeface="Times New Roman" pitchFamily="18" charset="0"/>
              </a:rPr>
              <a:t>вміти</a:t>
            </a: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: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застосовувати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експериментальні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методи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біологічними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об’єктами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умовах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працювати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із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хімічним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посудом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вимірювальними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приладами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розраховувати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наважки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речовин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розчинника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приготування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розчинів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приблизних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аналітичних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концентрацій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вибирати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відповідне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обладнання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досліджень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працювати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мікроскопом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готувати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препарати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мікроскопіювання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здійснювати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крові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використанням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гематологічних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біохімічних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цитологічних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методів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підбирати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оптимальний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раціон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умови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утримання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працювати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лабораторними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їх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зважувати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фіксувати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проводити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різні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маніпуляції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пов’язані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отриманням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матеріалу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дослідження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піддослідних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; 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записувати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отримані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результатів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обробляти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їх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статистично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2042788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1268760"/>
            <a:ext cx="8964488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b="1" dirty="0">
                <a:latin typeface="Times New Roman" pitchFamily="18" charset="0"/>
                <a:cs typeface="Times New Roman" pitchFamily="18" charset="0"/>
              </a:rPr>
              <a:t>Рекомендована література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marL="342900" lvl="0" indent="-342900" algn="just">
              <a:buFont typeface="+mj-lt"/>
              <a:buAutoNum type="arabicPeriod"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Новосад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Н.В.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Лабораторні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техніка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біологічного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експерименту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Навчально-методичний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посібник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студентів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біологічного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факультету денного та заочного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відділень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напрям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підготовки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«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Біологія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»;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галузь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знань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«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Природничі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науки»). 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Запоріжжя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: ЗНУ, 2011. 85 с 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marL="342900" indent="-342900" algn="just">
              <a:buFont typeface="+mj-lt"/>
              <a:buAutoNum type="arabicPeriod"/>
            </a:pP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Кожем’якін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Ю.М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.,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Хромов О.С.,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Філоненко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М.А.,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Сайфетдінова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Г.А.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Науково-практичні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рекомендації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утримання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лабораторних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тварин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ними. К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.: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Авіценна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2002.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155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 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uk-UA" dirty="0">
                <a:latin typeface="Times New Roman" pitchFamily="18" charset="0"/>
                <a:cs typeface="Times New Roman" pitchFamily="18" charset="0"/>
              </a:rPr>
              <a:t>Кожем’якін Ю.М.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Хромов О.С., Н.Є. </a:t>
            </a: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Болдиєва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, та ін..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Науково-практичні 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рекомендації з утримання лабораторних тварин та роботи з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ними. К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.: </a:t>
            </a:r>
            <a:r>
              <a:rPr lang="uk-UA" dirty="0" err="1">
                <a:latin typeface="Times New Roman" pitchFamily="18" charset="0"/>
                <a:cs typeface="Times New Roman" pitchFamily="18" charset="0"/>
              </a:rPr>
              <a:t>Інтерсервіс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, 2017. 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dirty="0">
                <a:latin typeface="Times New Roman" pitchFamily="18" charset="0"/>
                <a:cs typeface="Times New Roman" pitchFamily="18" charset="0"/>
              </a:rPr>
              <a:t>182 с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342900" lvl="0" indent="-342900" algn="just">
              <a:buFont typeface="+mj-lt"/>
              <a:buAutoNum type="arabicPeriod"/>
            </a:pP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Каркищенко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Н.Н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.,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ГрачеваС.В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Руководство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по лабораторным животным и альтернативным моделям в биомедицинских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технологиях. 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М.: Профиль, 2010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358 с. </a:t>
            </a:r>
          </a:p>
          <a:p>
            <a:endParaRPr lang="ru-RU" dirty="0"/>
          </a:p>
          <a:p>
            <a:pPr lvl="0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33545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5496" y="0"/>
            <a:ext cx="9108504" cy="664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400" b="1" dirty="0">
                <a:latin typeface="Times New Roman" pitchFamily="18" charset="0"/>
                <a:cs typeface="Times New Roman" pitchFamily="18" charset="0"/>
              </a:rPr>
              <a:t>Допоміжна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 lvl="0" indent="273050" algn="just">
              <a:buFont typeface="+mj-lt"/>
              <a:buAutoNum type="arabicPeriod"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Мелехова О.П., Егорова Е.И., Евсеева Т.И. и др.; под ред. О.П. Мелеховой и Е.И. Егоровой. Биологический контроль окружающей среды: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биоиндикация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и биотестирование: учеб. пособие для студ.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высш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учеб. Заведение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М.: Издательский центр «Академия», 2007.  288 с. </a:t>
            </a:r>
          </a:p>
          <a:p>
            <a:pPr lvl="0" indent="273050" algn="just">
              <a:buFont typeface="+mj-lt"/>
              <a:buAutoNum type="arabicPeriod"/>
            </a:pP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Бююль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Цефель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П.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SPSS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: искусство обработки информации. Анализ статистических данных и восстановление скрытых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закономірностей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Спб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.: ООО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ДиаСофтЮП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2005. 608 с. </a:t>
            </a:r>
          </a:p>
          <a:p>
            <a:pPr lvl="0" indent="273050" algn="just">
              <a:buFont typeface="+mj-lt"/>
              <a:buAutoNum type="arabicPeriod"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Горбунов Л.В.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Клещев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Н.Ф. Учебное пособие по курсу «биометрия» для студентов специальности 7.092901 «Промышленная биотехнология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». 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Харьков: НТУ «ХПИ», 2012.  227 с.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indent="273050" algn="just">
              <a:buFont typeface="+mj-lt"/>
              <a:buAutoNum type="arabicPeriod"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Любина А.Я.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Неменева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Ю.М.,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Полеес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М.З.,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Чернобельская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Г.М. Руководство к практическим занятиям по технике лабораторных работ</a:t>
            </a:r>
            <a:r>
              <a:rPr lang="uk-UA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М.: Медицина, 1983.208 с. </a:t>
            </a:r>
          </a:p>
          <a:p>
            <a:pPr lvl="0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7800325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646</Words>
  <Application>Microsoft Office PowerPoint</Application>
  <PresentationFormat>Экран (4:3)</PresentationFormat>
  <Paragraphs>97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Sam</dc:creator>
  <cp:lastModifiedBy>Sam</cp:lastModifiedBy>
  <cp:revision>2</cp:revision>
  <dcterms:created xsi:type="dcterms:W3CDTF">2019-02-22T10:31:02Z</dcterms:created>
  <dcterms:modified xsi:type="dcterms:W3CDTF">2019-02-22T10:43:39Z</dcterms:modified>
</cp:coreProperties>
</file>

<file path=docProps/thumbnail.jpeg>
</file>