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D38B-BDF0-44E4-B54B-266ABE384AC7}" type="datetimeFigureOut">
              <a:rPr lang="ru-RU" smtClean="0"/>
              <a:t>21.02.2019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7A210-9DBC-4558-B8F0-82B4553C0E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D38B-BDF0-44E4-B54B-266ABE384AC7}" type="datetimeFigureOut">
              <a:rPr lang="ru-RU" smtClean="0"/>
              <a:t>21.02.2019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7A210-9DBC-4558-B8F0-82B4553C0E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D38B-BDF0-44E4-B54B-266ABE384AC7}" type="datetimeFigureOut">
              <a:rPr lang="ru-RU" smtClean="0"/>
              <a:t>21.02.2019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7A210-9DBC-4558-B8F0-82B4553C0E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D38B-BDF0-44E4-B54B-266ABE384AC7}" type="datetimeFigureOut">
              <a:rPr lang="ru-RU" smtClean="0"/>
              <a:t>21.02.2019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7A210-9DBC-4558-B8F0-82B4553C0E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D38B-BDF0-44E4-B54B-266ABE384AC7}" type="datetimeFigureOut">
              <a:rPr lang="ru-RU" smtClean="0"/>
              <a:t>21.02.2019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7A210-9DBC-4558-B8F0-82B4553C0E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D38B-BDF0-44E4-B54B-266ABE384AC7}" type="datetimeFigureOut">
              <a:rPr lang="ru-RU" smtClean="0"/>
              <a:t>21.02.2019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7A210-9DBC-4558-B8F0-82B4553C0E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D38B-BDF0-44E4-B54B-266ABE384AC7}" type="datetimeFigureOut">
              <a:rPr lang="ru-RU" smtClean="0"/>
              <a:t>21.02.2019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7A210-9DBC-4558-B8F0-82B4553C0E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D38B-BDF0-44E4-B54B-266ABE384AC7}" type="datetimeFigureOut">
              <a:rPr lang="ru-RU" smtClean="0"/>
              <a:t>21.02.2019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7A210-9DBC-4558-B8F0-82B4553C0E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D38B-BDF0-44E4-B54B-266ABE384AC7}" type="datetimeFigureOut">
              <a:rPr lang="ru-RU" smtClean="0"/>
              <a:t>21.02.2019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7A210-9DBC-4558-B8F0-82B4553C0E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D38B-BDF0-44E4-B54B-266ABE384AC7}" type="datetimeFigureOut">
              <a:rPr lang="ru-RU" smtClean="0"/>
              <a:t>21.02.2019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7A210-9DBC-4558-B8F0-82B4553C0E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D38B-BDF0-44E4-B54B-266ABE384AC7}" type="datetimeFigureOut">
              <a:rPr lang="ru-RU" smtClean="0"/>
              <a:t>21.02.2019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7A210-9DBC-4558-B8F0-82B4553C0E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AD38B-BDF0-44E4-B54B-266ABE384AC7}" type="datetimeFigureOut">
              <a:rPr lang="ru-RU" smtClean="0"/>
              <a:t>21.02.2019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7A210-9DBC-4558-B8F0-82B4553C0E5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857364"/>
            <a:ext cx="7772400" cy="1470025"/>
          </a:xfrm>
        </p:spPr>
        <p:txBody>
          <a:bodyPr/>
          <a:lstStyle/>
          <a:p>
            <a:r>
              <a:rPr lang="uk-UA" u="sng" dirty="0" smtClean="0"/>
              <a:t>Загальна мікробіологія та мікологія</a:t>
            </a:r>
            <a:endParaRPr lang="ru-RU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71876"/>
            <a:ext cx="6400800" cy="1928826"/>
          </a:xfrm>
        </p:spPr>
        <p:txBody>
          <a:bodyPr>
            <a:normAutofit/>
          </a:bodyPr>
          <a:lstStyle/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uk-UA" sz="3600" b="1" dirty="0" smtClean="0"/>
              <a:t>Опис навчальної дисципліни</a:t>
            </a:r>
            <a:endParaRPr lang="ru-RU" sz="36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7148679"/>
              </p:ext>
            </p:extLst>
          </p:nvPr>
        </p:nvGraphicFramePr>
        <p:xfrm>
          <a:off x="1259632" y="1142990"/>
          <a:ext cx="6768752" cy="5166329"/>
        </p:xfrm>
        <a:graphic>
          <a:graphicData uri="http://schemas.openxmlformats.org/drawingml/2006/table">
            <a:tbl>
              <a:tblPr/>
              <a:tblGrid>
                <a:gridCol w="2180924">
                  <a:extLst>
                    <a:ext uri="{9D8B030D-6E8A-4147-A177-3AD203B41FA5}">
                      <a16:colId xmlns:a16="http://schemas.microsoft.com/office/drawing/2014/main" val="2543179512"/>
                    </a:ext>
                  </a:extLst>
                </a:gridCol>
                <a:gridCol w="2180924">
                  <a:extLst>
                    <a:ext uri="{9D8B030D-6E8A-4147-A177-3AD203B41FA5}">
                      <a16:colId xmlns:a16="http://schemas.microsoft.com/office/drawing/2014/main" val="3781684562"/>
                    </a:ext>
                  </a:extLst>
                </a:gridCol>
                <a:gridCol w="1203452">
                  <a:extLst>
                    <a:ext uri="{9D8B030D-6E8A-4147-A177-3AD203B41FA5}">
                      <a16:colId xmlns:a16="http://schemas.microsoft.com/office/drawing/2014/main" val="4262365763"/>
                    </a:ext>
                  </a:extLst>
                </a:gridCol>
                <a:gridCol w="1203452">
                  <a:extLst>
                    <a:ext uri="{9D8B030D-6E8A-4147-A177-3AD203B41FA5}">
                      <a16:colId xmlns:a16="http://schemas.microsoft.com/office/drawing/2014/main" val="4203745440"/>
                    </a:ext>
                  </a:extLst>
                </a:gridCol>
              </a:tblGrid>
              <a:tr h="488068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Найменування показників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0771" marR="607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Галузь знань, спеціальність, освітній ступінь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0771" marR="607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Характеристика навчальної дисципліни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0771" marR="607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7777337"/>
                  </a:ext>
                </a:extLst>
              </a:tr>
              <a:tr h="3621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денна форма навчання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0771" marR="607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заочна форма навчання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0771" marR="607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1572719"/>
                  </a:ext>
                </a:extLst>
              </a:tr>
              <a:tr h="495969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Кількість кредитів – 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0771" marR="607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Галузь знань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u="sng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 Ветеринарна медицина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(шифр і назва)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0771" marR="607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Вибіркова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0771" marR="607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9386316"/>
                  </a:ext>
                </a:extLst>
              </a:tr>
              <a:tr h="274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Спеціальність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u="sng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212 Ветеринарна гігієна, санітарія і експертиза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(шифр і назва)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0771" marR="607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1976645"/>
                  </a:ext>
                </a:extLst>
              </a:tr>
              <a:tr h="204222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Атестацій – 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0771" marR="607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Курс підготовки: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0771" marR="607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7155468"/>
                  </a:ext>
                </a:extLst>
              </a:tr>
              <a:tr h="2042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1-й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0771" marR="607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__-й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0771" marR="607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6968591"/>
                  </a:ext>
                </a:extLst>
              </a:tr>
              <a:tr h="7293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Індивідуальне науково-дослідне завдання </a:t>
                      </a:r>
                      <a:r>
                        <a:rPr lang="uk-UA" sz="1200" u="sng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реферат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(назва)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0771" marR="607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Семестр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0771" marR="607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2203368"/>
                  </a:ext>
                </a:extLst>
              </a:tr>
              <a:tr h="204222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Загальна кількість годин - 120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0771" marR="607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2-й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0771" marR="607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__-й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0771" marR="607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2483011"/>
                  </a:ext>
                </a:extLst>
              </a:tr>
              <a:tr h="2042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Лекції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0771" marR="607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4421138"/>
                  </a:ext>
                </a:extLst>
              </a:tr>
              <a:tr h="204222">
                <a:tc rowSpan="9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Тижневих годин для денної форми навчання: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аудиторних – 3,6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самостійної роботи студента – 3,4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0771" marR="607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9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Перший бакалаврський освітній ступінь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0771" marR="607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32 год.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0771" marR="607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год.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0771" marR="607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5212085"/>
                  </a:ext>
                </a:extLst>
              </a:tr>
              <a:tr h="2042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Практичні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0771" marR="607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7936516"/>
                  </a:ext>
                </a:extLst>
              </a:tr>
              <a:tr h="2042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год.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0771" marR="607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год.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0771" marR="607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6019885"/>
                  </a:ext>
                </a:extLst>
              </a:tr>
              <a:tr h="2042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Лабораторні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0771" marR="607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2473288"/>
                  </a:ext>
                </a:extLst>
              </a:tr>
              <a:tr h="2042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 год.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0771" marR="607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год.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0771" marR="607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7122491"/>
                  </a:ext>
                </a:extLst>
              </a:tr>
              <a:tr h="2042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Самостійна робота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0771" marR="607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3949369"/>
                  </a:ext>
                </a:extLst>
              </a:tr>
              <a:tr h="2042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58 год.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0771" marR="607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год.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0771" marR="607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5140845"/>
                  </a:ext>
                </a:extLst>
              </a:tr>
              <a:tr h="4084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Індивідуальні завдання: </a:t>
                      </a: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год.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0771" marR="607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2136927"/>
                  </a:ext>
                </a:extLst>
              </a:tr>
              <a:tr h="4084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Вид контролю: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залік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0771" marR="607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035856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57167"/>
            <a:ext cx="7772400" cy="857255"/>
          </a:xfrm>
        </p:spPr>
        <p:txBody>
          <a:bodyPr>
            <a:normAutofit/>
          </a:bodyPr>
          <a:lstStyle/>
          <a:p>
            <a:r>
              <a:rPr lang="uk-UA" sz="3200" b="1" dirty="0" smtClean="0"/>
              <a:t>Мета </a:t>
            </a:r>
            <a:r>
              <a:rPr lang="uk-UA" sz="3200" b="1" dirty="0" smtClean="0"/>
              <a:t>навчальної </a:t>
            </a:r>
            <a:r>
              <a:rPr lang="uk-UA" sz="3200" b="1" dirty="0" smtClean="0"/>
              <a:t>дисципліни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1571612"/>
            <a:ext cx="7358114" cy="4067188"/>
          </a:xfrm>
        </p:spPr>
        <p:txBody>
          <a:bodyPr>
            <a:normAutofit/>
          </a:bodyPr>
          <a:lstStyle/>
          <a:p>
            <a:pPr algn="just"/>
            <a:r>
              <a:rPr lang="uk-UA" b="1" dirty="0">
                <a:solidFill>
                  <a:schemeClr val="tx1"/>
                </a:solidFill>
              </a:rPr>
              <a:t>Мета</a:t>
            </a:r>
            <a:r>
              <a:rPr lang="uk-UA" dirty="0">
                <a:solidFill>
                  <a:schemeClr val="tx1"/>
                </a:solidFill>
              </a:rPr>
              <a:t> – формування у майбутніх фахівців глибоких теоретичних знань і практичних навичок з питань систематики, морфології, фізіології, індикації та ідентифікації мікроорганізмів, які впливають на якість та показники безпеки молочних і м’ясних продуктів</a:t>
            </a:r>
            <a:r>
              <a:rPr lang="uk-UA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008112"/>
          </a:xfrm>
        </p:spPr>
        <p:txBody>
          <a:bodyPr/>
          <a:lstStyle/>
          <a:p>
            <a:r>
              <a:rPr lang="uk-UA" sz="3200" b="1" dirty="0" smtClean="0">
                <a:solidFill>
                  <a:prstClr val="black"/>
                </a:solidFill>
              </a:rPr>
              <a:t>Завдання </a:t>
            </a:r>
            <a:r>
              <a:rPr lang="uk-UA" sz="3200" b="1" dirty="0">
                <a:solidFill>
                  <a:prstClr val="black"/>
                </a:solidFill>
              </a:rPr>
              <a:t>навчальної дисципліни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628800"/>
            <a:ext cx="6400800" cy="4010000"/>
          </a:xfrm>
        </p:spPr>
        <p:txBody>
          <a:bodyPr/>
          <a:lstStyle/>
          <a:p>
            <a:pPr lvl="0" algn="just"/>
            <a:r>
              <a:rPr lang="uk-UA" sz="3600" b="1" dirty="0">
                <a:solidFill>
                  <a:prstClr val="black"/>
                </a:solidFill>
              </a:rPr>
              <a:t>Завдання</a:t>
            </a:r>
            <a:r>
              <a:rPr lang="uk-UA" sz="3600" dirty="0">
                <a:solidFill>
                  <a:prstClr val="black"/>
                </a:solidFill>
              </a:rPr>
              <a:t> – отримання фундаментальних знань, а також практичного досвіду з вивчення мікрофлори м’ясних і молочних продуктів.</a:t>
            </a:r>
            <a:endParaRPr lang="ru-RU" sz="3600" dirty="0">
              <a:solidFill>
                <a:prstClr val="black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08570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85729"/>
            <a:ext cx="7772400" cy="1214445"/>
          </a:xfrm>
        </p:spPr>
        <p:txBody>
          <a:bodyPr>
            <a:normAutofit/>
          </a:bodyPr>
          <a:lstStyle/>
          <a:p>
            <a:r>
              <a:rPr lang="uk-UA" sz="3200" b="1" dirty="0" smtClean="0"/>
              <a:t>У результаті вивчення навчальної дисципліни студент повинен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1643050"/>
            <a:ext cx="7429552" cy="4500594"/>
          </a:xfrm>
        </p:spPr>
        <p:txBody>
          <a:bodyPr>
            <a:normAutofit fontScale="92500" lnSpcReduction="10000"/>
          </a:bodyPr>
          <a:lstStyle/>
          <a:p>
            <a:r>
              <a:rPr lang="uk-UA" b="1" dirty="0">
                <a:solidFill>
                  <a:schemeClr val="tx1"/>
                </a:solidFill>
              </a:rPr>
              <a:t>знати:</a:t>
            </a:r>
            <a:r>
              <a:rPr lang="uk-UA" dirty="0">
                <a:solidFill>
                  <a:schemeClr val="tx1"/>
                </a:solidFill>
              </a:rPr>
              <a:t> </a:t>
            </a:r>
            <a:endParaRPr lang="uk-UA" dirty="0" smtClean="0">
              <a:solidFill>
                <a:schemeClr val="tx1"/>
              </a:solidFill>
            </a:endParaRPr>
          </a:p>
          <a:p>
            <a:pPr algn="just"/>
            <a:r>
              <a:rPr lang="uk-UA" dirty="0" smtClean="0">
                <a:solidFill>
                  <a:schemeClr val="tx1"/>
                </a:solidFill>
              </a:rPr>
              <a:t>загальну </a:t>
            </a:r>
            <a:r>
              <a:rPr lang="uk-UA" dirty="0">
                <a:solidFill>
                  <a:schemeClr val="tx1"/>
                </a:solidFill>
              </a:rPr>
              <a:t>характеристику (систематику, морфологію, генетику, фізіологію) мікроорганізмів, що впливають на якість та показники безпеки молочних і м’ясних продуктів;</a:t>
            </a:r>
            <a:endParaRPr lang="ru-RU" dirty="0">
              <a:solidFill>
                <a:schemeClr val="tx1"/>
              </a:solidFill>
            </a:endParaRPr>
          </a:p>
          <a:p>
            <a:pPr algn="just"/>
            <a:r>
              <a:rPr lang="uk-UA" dirty="0">
                <a:solidFill>
                  <a:schemeClr val="tx1"/>
                </a:solidFill>
              </a:rPr>
              <a:t>джерела можливої їх контамінації;</a:t>
            </a:r>
            <a:endParaRPr lang="ru-RU" dirty="0">
              <a:solidFill>
                <a:schemeClr val="tx1"/>
              </a:solidFill>
            </a:endParaRPr>
          </a:p>
          <a:p>
            <a:pPr algn="just"/>
            <a:r>
              <a:rPr lang="uk-UA" dirty="0">
                <a:solidFill>
                  <a:schemeClr val="tx1"/>
                </a:solidFill>
              </a:rPr>
              <a:t>методи індикації та ідентифікації, методики мікробіологічного дослідження молочних та м’ясних продуктів згідно діючих стандартів</a:t>
            </a:r>
            <a:r>
              <a:rPr lang="uk-UA" dirty="0" smtClean="0">
                <a:solidFill>
                  <a:schemeClr val="tx1"/>
                </a:solidFill>
              </a:rPr>
              <a:t>;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4320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340768"/>
            <a:ext cx="7772400" cy="4298032"/>
          </a:xfrm>
        </p:spPr>
        <p:txBody>
          <a:bodyPr/>
          <a:lstStyle/>
          <a:p>
            <a:pPr lvl="0"/>
            <a:r>
              <a:rPr lang="uk-UA" sz="3600" b="1" dirty="0">
                <a:solidFill>
                  <a:prstClr val="black"/>
                </a:solidFill>
              </a:rPr>
              <a:t>вміти:</a:t>
            </a:r>
            <a:r>
              <a:rPr lang="uk-UA" sz="3600" dirty="0">
                <a:solidFill>
                  <a:prstClr val="black"/>
                </a:solidFill>
              </a:rPr>
              <a:t> </a:t>
            </a:r>
            <a:endParaRPr lang="uk-UA" sz="3600" dirty="0" smtClean="0">
              <a:solidFill>
                <a:prstClr val="black"/>
              </a:solidFill>
            </a:endParaRPr>
          </a:p>
          <a:p>
            <a:pPr lvl="0" algn="just"/>
            <a:r>
              <a:rPr lang="uk-UA" sz="3600" dirty="0" smtClean="0">
                <a:solidFill>
                  <a:prstClr val="black"/>
                </a:solidFill>
              </a:rPr>
              <a:t>здійснювати </a:t>
            </a:r>
            <a:r>
              <a:rPr lang="uk-UA" sz="3600" dirty="0" err="1">
                <a:solidFill>
                  <a:prstClr val="black"/>
                </a:solidFill>
              </a:rPr>
              <a:t>бактеріоскопічні</a:t>
            </a:r>
            <a:r>
              <a:rPr lang="uk-UA" sz="3600" dirty="0">
                <a:solidFill>
                  <a:prstClr val="black"/>
                </a:solidFill>
              </a:rPr>
              <a:t> та мікробіологічні дослідження зразків молочних і м’ясних продуктів, інтерпретувати отримані результати.</a:t>
            </a:r>
            <a:endParaRPr lang="ru-RU" sz="3600" dirty="0">
              <a:solidFill>
                <a:prstClr val="black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687228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265</Words>
  <Application>Microsoft Office PowerPoint</Application>
  <PresentationFormat>Экран (4:3)</PresentationFormat>
  <Paragraphs>56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Загальна мікробіологія та мікологія</vt:lpstr>
      <vt:lpstr>Опис навчальної дисципліни</vt:lpstr>
      <vt:lpstr>Мета навчальної дисципліни</vt:lpstr>
      <vt:lpstr>Завдання навчальної дисципліни</vt:lpstr>
      <vt:lpstr>У результаті вивчення навчальної дисципліни студент повинен</vt:lpstr>
      <vt:lpstr>Презентация PowerPoint</vt:lpstr>
    </vt:vector>
  </TitlesOfParts>
  <Company>Computer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Загальна мікробіологія та мікологія</dc:title>
  <dc:creator>User</dc:creator>
  <cp:lastModifiedBy>RePack by Diakov</cp:lastModifiedBy>
  <cp:revision>4</cp:revision>
  <dcterms:created xsi:type="dcterms:W3CDTF">2019-02-20T10:55:51Z</dcterms:created>
  <dcterms:modified xsi:type="dcterms:W3CDTF">2019-02-21T20:04:18Z</dcterms:modified>
</cp:coreProperties>
</file>