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3" r:id="rId4"/>
    <p:sldId id="258" r:id="rId5"/>
    <p:sldId id="259" r:id="rId6"/>
    <p:sldId id="260" r:id="rId7"/>
    <p:sldId id="268" r:id="rId8"/>
    <p:sldId id="261" r:id="rId9"/>
    <p:sldId id="262" r:id="rId10"/>
    <p:sldId id="263" r:id="rId11"/>
    <p:sldId id="269" r:id="rId12"/>
    <p:sldId id="270" r:id="rId13"/>
    <p:sldId id="271" r:id="rId14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66" d="100"/>
          <a:sy n="66" d="100"/>
        </p:scale>
        <p:origin x="-114" y="-6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86107-D8AE-4EF3-9612-6F986A0DD856}" type="datetimeFigureOut">
              <a:rPr lang="uk-UA" smtClean="0"/>
              <a:t>26.05.2021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C489D-8D4B-4698-B1EE-D8381B5B215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460933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86107-D8AE-4EF3-9612-6F986A0DD856}" type="datetimeFigureOut">
              <a:rPr lang="uk-UA" smtClean="0"/>
              <a:t>26.05.2021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C489D-8D4B-4698-B1EE-D8381B5B215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167289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86107-D8AE-4EF3-9612-6F986A0DD856}" type="datetimeFigureOut">
              <a:rPr lang="uk-UA" smtClean="0"/>
              <a:t>26.05.2021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C489D-8D4B-4698-B1EE-D8381B5B215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068129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86107-D8AE-4EF3-9612-6F986A0DD856}" type="datetimeFigureOut">
              <a:rPr lang="uk-UA" smtClean="0"/>
              <a:t>26.05.2021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C489D-8D4B-4698-B1EE-D8381B5B215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453581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86107-D8AE-4EF3-9612-6F986A0DD856}" type="datetimeFigureOut">
              <a:rPr lang="uk-UA" smtClean="0"/>
              <a:t>26.05.2021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C489D-8D4B-4698-B1EE-D8381B5B215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752520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86107-D8AE-4EF3-9612-6F986A0DD856}" type="datetimeFigureOut">
              <a:rPr lang="uk-UA" smtClean="0"/>
              <a:t>26.05.2021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C489D-8D4B-4698-B1EE-D8381B5B215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002805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86107-D8AE-4EF3-9612-6F986A0DD856}" type="datetimeFigureOut">
              <a:rPr lang="uk-UA" smtClean="0"/>
              <a:t>26.05.2021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C489D-8D4B-4698-B1EE-D8381B5B215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68021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86107-D8AE-4EF3-9612-6F986A0DD856}" type="datetimeFigureOut">
              <a:rPr lang="uk-UA" smtClean="0"/>
              <a:t>26.05.2021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C489D-8D4B-4698-B1EE-D8381B5B215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463344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86107-D8AE-4EF3-9612-6F986A0DD856}" type="datetimeFigureOut">
              <a:rPr lang="uk-UA" smtClean="0"/>
              <a:t>26.05.2021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C489D-8D4B-4698-B1EE-D8381B5B215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179681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86107-D8AE-4EF3-9612-6F986A0DD856}" type="datetimeFigureOut">
              <a:rPr lang="uk-UA" smtClean="0"/>
              <a:t>26.05.2021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C489D-8D4B-4698-B1EE-D8381B5B215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330024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86107-D8AE-4EF3-9612-6F986A0DD856}" type="datetimeFigureOut">
              <a:rPr lang="uk-UA" smtClean="0"/>
              <a:t>26.05.2021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C489D-8D4B-4698-B1EE-D8381B5B215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218482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586107-D8AE-4EF3-9612-6F986A0DD856}" type="datetimeFigureOut">
              <a:rPr lang="uk-UA" smtClean="0"/>
              <a:t>26.05.2021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8C489D-8D4B-4698-B1EE-D8381B5B215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781246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dirty="0" smtClean="0"/>
              <a:t>Практична робота №1</a:t>
            </a:r>
            <a:endParaRPr lang="uk-UA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pPr indent="450215">
              <a:lnSpc>
                <a:spcPct val="147000"/>
              </a:lnSpc>
            </a:pPr>
            <a:r>
              <a:rPr lang="uk-UA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РОЗРАХУНКИ СИЛОВИХ ПАРАМЕТРІВ ДЕФОРМУВАННЯ ПРИ ХОЛОДНОМУ ВИДАВЛЮВАННІ МЕТАЛІВ</a:t>
            </a:r>
            <a:endParaRPr lang="uk-UA" sz="18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0724005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49275"/>
          </a:xfrm>
        </p:spPr>
        <p:txBody>
          <a:bodyPr>
            <a:normAutofit/>
          </a:bodyPr>
          <a:lstStyle/>
          <a:p>
            <a:pPr algn="ctr"/>
            <a:r>
              <a:rPr lang="ru-RU" sz="2000" dirty="0" err="1" smtClean="0"/>
              <a:t>Врахування</a:t>
            </a:r>
            <a:r>
              <a:rPr lang="ru-RU" sz="2000" dirty="0" smtClean="0"/>
              <a:t> </a:t>
            </a:r>
            <a:r>
              <a:rPr lang="ru-RU" sz="2000" dirty="0" err="1" smtClean="0"/>
              <a:t>деформаційного</a:t>
            </a:r>
            <a:r>
              <a:rPr lang="ru-RU" sz="2000" dirty="0" smtClean="0"/>
              <a:t> </a:t>
            </a:r>
            <a:r>
              <a:rPr lang="ru-RU" sz="2000" dirty="0" err="1" smtClean="0"/>
              <a:t>зміцнення</a:t>
            </a:r>
            <a:r>
              <a:rPr lang="ru-RU" sz="2000" dirty="0" smtClean="0"/>
              <a:t> </a:t>
            </a:r>
            <a:r>
              <a:rPr lang="ru-RU" sz="2000" dirty="0" err="1" smtClean="0"/>
              <a:t>металу</a:t>
            </a:r>
            <a:r>
              <a:rPr lang="ru-RU" sz="2000" dirty="0" smtClean="0"/>
              <a:t> заготовки</a:t>
            </a:r>
            <a:endParaRPr lang="uk-UA" sz="2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59278" y="1081824"/>
            <a:ext cx="8105183" cy="6010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78316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03896" y="105592"/>
            <a:ext cx="5827982" cy="6489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14959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err="1" smtClean="0"/>
              <a:t>Діаграми</a:t>
            </a:r>
            <a:r>
              <a:rPr lang="ru-RU" sz="2800" dirty="0" smtClean="0"/>
              <a:t> </a:t>
            </a:r>
            <a:r>
              <a:rPr lang="ru-RU" sz="2800" dirty="0" err="1" smtClean="0"/>
              <a:t>істинних</a:t>
            </a:r>
            <a:r>
              <a:rPr lang="ru-RU" sz="2800" dirty="0" smtClean="0"/>
              <a:t> </a:t>
            </a:r>
            <a:r>
              <a:rPr lang="ru-RU" sz="2800" dirty="0" err="1" smtClean="0"/>
              <a:t>напружень</a:t>
            </a:r>
            <a:r>
              <a:rPr lang="ru-RU" sz="2800" dirty="0" smtClean="0"/>
              <a:t> для </a:t>
            </a:r>
            <a:r>
              <a:rPr lang="ru-RU" sz="2800" dirty="0" err="1" smtClean="0"/>
              <a:t>матеріалів</a:t>
            </a:r>
            <a:endParaRPr lang="uk-UA" sz="2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38392" y="2581871"/>
            <a:ext cx="3515216" cy="2838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83492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07971" y="-167426"/>
            <a:ext cx="6387545" cy="680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62510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4400" y="373487"/>
            <a:ext cx="10439400" cy="5803476"/>
          </a:xfrm>
        </p:spPr>
        <p:txBody>
          <a:bodyPr/>
          <a:lstStyle/>
          <a:p>
            <a:pPr marL="0" indent="0" algn="ctr">
              <a:buNone/>
            </a:pPr>
            <a:r>
              <a:rPr lang="uk-UA" dirty="0" smtClean="0"/>
              <a:t>Зміст</a:t>
            </a:r>
          </a:p>
          <a:p>
            <a:pPr marL="514350" indent="-514350">
              <a:buFont typeface="+mj-lt"/>
              <a:buAutoNum type="arabicPeriod"/>
            </a:pPr>
            <a:r>
              <a:rPr lang="uk-UA" dirty="0" smtClean="0"/>
              <a:t>Силові </a:t>
            </a:r>
            <a:r>
              <a:rPr lang="uk-UA" dirty="0" err="1" smtClean="0"/>
              <a:t>парамери</a:t>
            </a:r>
            <a:r>
              <a:rPr lang="uk-UA" dirty="0" smtClean="0"/>
              <a:t> при видавлюванні металів.</a:t>
            </a:r>
          </a:p>
          <a:p>
            <a:pPr marL="514350" indent="-514350">
              <a:buFont typeface="+mj-lt"/>
              <a:buAutoNum type="arabicPeriod"/>
            </a:pPr>
            <a:r>
              <a:rPr lang="uk-UA" dirty="0" smtClean="0"/>
              <a:t>Методи теоретичного аналізу.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err="1" smtClean="0"/>
              <a:t>Формули</a:t>
            </a:r>
            <a:r>
              <a:rPr lang="ru-RU" dirty="0" smtClean="0"/>
              <a:t> для </a:t>
            </a:r>
            <a:r>
              <a:rPr lang="ru-RU" dirty="0" err="1" smtClean="0"/>
              <a:t>приведеного</a:t>
            </a:r>
            <a:r>
              <a:rPr lang="ru-RU" dirty="0" smtClean="0"/>
              <a:t> </a:t>
            </a:r>
            <a:r>
              <a:rPr lang="ru-RU" dirty="0" err="1" smtClean="0"/>
              <a:t>тиску</a:t>
            </a:r>
            <a:r>
              <a:rPr lang="ru-RU" dirty="0" smtClean="0"/>
              <a:t> плоского </a:t>
            </a:r>
            <a:r>
              <a:rPr lang="ru-RU" dirty="0" err="1" smtClean="0"/>
              <a:t>осадження</a:t>
            </a:r>
            <a:r>
              <a:rPr lang="ru-RU" dirty="0" smtClean="0"/>
              <a:t> </a:t>
            </a:r>
            <a:r>
              <a:rPr lang="ru-RU" dirty="0"/>
              <a:t>заготовок</a:t>
            </a:r>
            <a:r>
              <a:rPr lang="ru-RU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uk-UA" dirty="0"/>
              <a:t>Врахування деформаційного зміцнення металу </a:t>
            </a:r>
            <a:r>
              <a:rPr lang="uk-UA" dirty="0" smtClean="0"/>
              <a:t>заготовки.</a:t>
            </a:r>
          </a:p>
          <a:p>
            <a:pPr marL="514350" indent="-514350">
              <a:buFont typeface="+mj-lt"/>
              <a:buAutoNum type="arabicPeriod"/>
            </a:pPr>
            <a:r>
              <a:rPr lang="uk-UA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Діаграми істинних напружень для матеріалів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6884529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47675"/>
          </a:xfrm>
        </p:spPr>
        <p:txBody>
          <a:bodyPr>
            <a:normAutofit/>
          </a:bodyPr>
          <a:lstStyle/>
          <a:p>
            <a:pPr algn="ctr"/>
            <a:r>
              <a:rPr lang="uk-UA" sz="2000" dirty="0" smtClean="0"/>
              <a:t>Література</a:t>
            </a:r>
            <a:endParaRPr lang="uk-UA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812800"/>
            <a:ext cx="10515600" cy="5905500"/>
          </a:xfrm>
        </p:spPr>
        <p:txBody>
          <a:bodyPr>
            <a:normAutofit fontScale="62500" lnSpcReduction="20000"/>
          </a:bodyPr>
          <a:lstStyle/>
          <a:p>
            <a:r>
              <a:rPr lang="ru-RU" dirty="0"/>
              <a:t>1.	</a:t>
            </a:r>
            <a:r>
              <a:rPr lang="ru-RU" dirty="0" err="1"/>
              <a:t>Алієва</a:t>
            </a:r>
            <a:r>
              <a:rPr lang="ru-RU" dirty="0"/>
              <a:t> Л. І. </a:t>
            </a:r>
            <a:r>
              <a:rPr lang="ru-RU" dirty="0" err="1"/>
              <a:t>Процеси</a:t>
            </a:r>
            <a:r>
              <a:rPr lang="ru-RU" dirty="0"/>
              <a:t> холодного </a:t>
            </a:r>
            <a:r>
              <a:rPr lang="ru-RU" dirty="0" err="1"/>
              <a:t>видавлювання</a:t>
            </a:r>
            <a:r>
              <a:rPr lang="ru-RU" dirty="0"/>
              <a:t>: </a:t>
            </a:r>
            <a:r>
              <a:rPr lang="ru-RU" dirty="0" err="1"/>
              <a:t>посібник</a:t>
            </a:r>
            <a:r>
              <a:rPr lang="ru-RU" dirty="0"/>
              <a:t> для </a:t>
            </a:r>
            <a:r>
              <a:rPr lang="ru-RU" dirty="0" err="1"/>
              <a:t>студентів</a:t>
            </a:r>
            <a:r>
              <a:rPr lang="ru-RU" dirty="0"/>
              <a:t> </a:t>
            </a:r>
            <a:r>
              <a:rPr lang="ru-RU" dirty="0" err="1"/>
              <a:t>спеціальностей</a:t>
            </a:r>
            <a:r>
              <a:rPr lang="ru-RU" dirty="0"/>
              <a:t> 131 «</a:t>
            </a:r>
            <a:r>
              <a:rPr lang="ru-RU" dirty="0" err="1"/>
              <a:t>Прикладна</a:t>
            </a:r>
            <a:r>
              <a:rPr lang="ru-RU" dirty="0"/>
              <a:t> </a:t>
            </a:r>
            <a:r>
              <a:rPr lang="ru-RU" dirty="0" err="1"/>
              <a:t>механіка</a:t>
            </a:r>
            <a:r>
              <a:rPr lang="ru-RU" dirty="0"/>
              <a:t>», 136 «</a:t>
            </a:r>
            <a:r>
              <a:rPr lang="ru-RU" dirty="0" err="1"/>
              <a:t>Металургія</a:t>
            </a:r>
            <a:r>
              <a:rPr lang="ru-RU" dirty="0"/>
              <a:t>» </a:t>
            </a:r>
            <a:r>
              <a:rPr lang="ru-RU" dirty="0" err="1"/>
              <a:t>денної</a:t>
            </a:r>
            <a:r>
              <a:rPr lang="ru-RU" dirty="0"/>
              <a:t> та </a:t>
            </a:r>
            <a:r>
              <a:rPr lang="ru-RU" dirty="0" err="1"/>
              <a:t>заочної</a:t>
            </a:r>
            <a:r>
              <a:rPr lang="ru-RU" dirty="0"/>
              <a:t> форм </a:t>
            </a:r>
            <a:r>
              <a:rPr lang="ru-RU" dirty="0" err="1"/>
              <a:t>навчання</a:t>
            </a:r>
            <a:r>
              <a:rPr lang="ru-RU" dirty="0"/>
              <a:t> / Л. І. </a:t>
            </a:r>
            <a:r>
              <a:rPr lang="ru-RU" dirty="0" err="1"/>
              <a:t>Алієва</a:t>
            </a:r>
            <a:r>
              <a:rPr lang="ru-RU" dirty="0"/>
              <a:t>, Л. В. Таган. – </a:t>
            </a:r>
            <a:r>
              <a:rPr lang="ru-RU" dirty="0" err="1"/>
              <a:t>Електрон</a:t>
            </a:r>
            <a:r>
              <a:rPr lang="ru-RU" dirty="0"/>
              <a:t>. </a:t>
            </a:r>
            <a:r>
              <a:rPr lang="ru-RU" dirty="0" err="1"/>
              <a:t>дані</a:t>
            </a:r>
            <a:r>
              <a:rPr lang="ru-RU" dirty="0"/>
              <a:t>. – </a:t>
            </a:r>
            <a:r>
              <a:rPr lang="ru-RU" dirty="0" err="1"/>
              <a:t>Краматорськ</a:t>
            </a:r>
            <a:r>
              <a:rPr lang="ru-RU" dirty="0"/>
              <a:t> : ДДМА, 2020. – 178 с.</a:t>
            </a:r>
          </a:p>
          <a:p>
            <a:r>
              <a:rPr lang="ru-RU" dirty="0"/>
              <a:t>2.	Овчинников А. Г. Основы теории штамповки выдавливанием на прессах / А. Г. Овчинников. – М.: Машиностроение, 1983. – 200 с.</a:t>
            </a:r>
          </a:p>
          <a:p>
            <a:r>
              <a:rPr lang="ru-RU" dirty="0"/>
              <a:t>3.	</a:t>
            </a:r>
            <a:r>
              <a:rPr lang="ru-RU" dirty="0" smtClean="0"/>
              <a:t> Евстратов В. А. Основы технологии выдавливания и конструирования штампов / В. А. Евстратов. – Харьков: </a:t>
            </a:r>
            <a:r>
              <a:rPr lang="ru-RU" dirty="0" err="1" smtClean="0"/>
              <a:t>Вища</a:t>
            </a:r>
            <a:r>
              <a:rPr lang="ru-RU" dirty="0" smtClean="0"/>
              <a:t> школа. Изд-во при </a:t>
            </a:r>
            <a:r>
              <a:rPr lang="ru-RU" dirty="0" err="1" smtClean="0"/>
              <a:t>Харьк</a:t>
            </a:r>
            <a:r>
              <a:rPr lang="ru-RU" dirty="0" smtClean="0"/>
              <a:t>. Ун-те, 1987. – 144 с. </a:t>
            </a:r>
            <a:endParaRPr lang="ru-RU" dirty="0"/>
          </a:p>
          <a:p>
            <a:r>
              <a:rPr lang="ru-RU" dirty="0"/>
              <a:t>4.	 Холодная объемная штамповка. Справочник / Под ред. Г. А. Навроцкого. – М. : Машиностроение, 1973. – 496 с.</a:t>
            </a:r>
          </a:p>
          <a:p>
            <a:r>
              <a:rPr lang="ru-RU" dirty="0"/>
              <a:t>5.	 Ковка и штамповка. Справочник в 4-х т. / Под ред. Е.И. Семенова [и др.]. – М.: Машиностроение. 1987. Т.З. Холодная объемная штамповка / Под ред. Г.А. Навроцкого, 1987. – 384 с.</a:t>
            </a:r>
          </a:p>
          <a:p>
            <a:r>
              <a:rPr lang="ru-RU" dirty="0"/>
              <a:t>6.	Кузнецу – штамповщику: Справочное пособие / Л.Н. Соколов, В.Н. Ефимов, Ю.А. Кащенко, И.С. Алиев [и др.] – Донецк: Донбасс, 1986. – 144 с.</a:t>
            </a:r>
          </a:p>
          <a:p>
            <a:r>
              <a:rPr lang="ru-RU" dirty="0"/>
              <a:t>7.	</a:t>
            </a:r>
            <a:r>
              <a:rPr lang="uk-UA" dirty="0" err="1"/>
              <a:t>Матвийчук</a:t>
            </a:r>
            <a:r>
              <a:rPr lang="uk-UA" dirty="0"/>
              <a:t> В. А. </a:t>
            </a:r>
            <a:r>
              <a:rPr lang="uk-UA" dirty="0" err="1"/>
              <a:t>Совершенствование</a:t>
            </a:r>
            <a:r>
              <a:rPr lang="uk-UA" dirty="0"/>
              <a:t> </a:t>
            </a:r>
            <a:r>
              <a:rPr lang="uk-UA" dirty="0" err="1"/>
              <a:t>процессов</a:t>
            </a:r>
            <a:r>
              <a:rPr lang="uk-UA" dirty="0"/>
              <a:t> </a:t>
            </a:r>
            <a:r>
              <a:rPr lang="uk-UA" dirty="0" err="1"/>
              <a:t>локальной</a:t>
            </a:r>
            <a:r>
              <a:rPr lang="uk-UA" dirty="0"/>
              <a:t> </a:t>
            </a:r>
            <a:r>
              <a:rPr lang="uk-UA" dirty="0" err="1"/>
              <a:t>ротационной</a:t>
            </a:r>
            <a:r>
              <a:rPr lang="uk-UA" dirty="0"/>
              <a:t> </a:t>
            </a:r>
            <a:r>
              <a:rPr lang="uk-UA" dirty="0" err="1"/>
              <a:t>обработки</a:t>
            </a:r>
            <a:r>
              <a:rPr lang="uk-UA" dirty="0"/>
              <a:t> </a:t>
            </a:r>
            <a:r>
              <a:rPr lang="uk-UA" dirty="0" err="1"/>
              <a:t>давлением</a:t>
            </a:r>
            <a:r>
              <a:rPr lang="uk-UA" dirty="0"/>
              <a:t> на </a:t>
            </a:r>
            <a:r>
              <a:rPr lang="uk-UA" dirty="0" err="1"/>
              <a:t>основе</a:t>
            </a:r>
            <a:r>
              <a:rPr lang="uk-UA" dirty="0"/>
              <a:t> </a:t>
            </a:r>
            <a:r>
              <a:rPr lang="uk-UA" dirty="0" err="1"/>
              <a:t>анализа</a:t>
            </a:r>
            <a:r>
              <a:rPr lang="uk-UA" dirty="0"/>
              <a:t> </a:t>
            </a:r>
            <a:r>
              <a:rPr lang="uk-UA" dirty="0" err="1"/>
              <a:t>деформируемости</a:t>
            </a:r>
            <a:r>
              <a:rPr lang="uk-UA" dirty="0"/>
              <a:t> </a:t>
            </a:r>
            <a:r>
              <a:rPr lang="uk-UA" dirty="0" err="1"/>
              <a:t>металлов</a:t>
            </a:r>
            <a:r>
              <a:rPr lang="uk-UA" dirty="0"/>
              <a:t>: </a:t>
            </a:r>
            <a:r>
              <a:rPr lang="uk-UA" dirty="0" err="1"/>
              <a:t>Монография</a:t>
            </a:r>
            <a:r>
              <a:rPr lang="uk-UA" dirty="0"/>
              <a:t> / В. А. </a:t>
            </a:r>
            <a:r>
              <a:rPr lang="uk-UA" dirty="0" err="1"/>
              <a:t>Матвийчук</a:t>
            </a:r>
            <a:r>
              <a:rPr lang="uk-UA" dirty="0"/>
              <a:t>, И. С. </a:t>
            </a:r>
            <a:r>
              <a:rPr lang="uk-UA" dirty="0" err="1"/>
              <a:t>Алиев</a:t>
            </a:r>
            <a:r>
              <a:rPr lang="uk-UA" dirty="0"/>
              <a:t>. – </a:t>
            </a:r>
            <a:r>
              <a:rPr lang="uk-UA" dirty="0" err="1"/>
              <a:t>Краматорск</a:t>
            </a:r>
            <a:r>
              <a:rPr lang="uk-UA" dirty="0"/>
              <a:t>: ДГМА, 2009. – 268 с</a:t>
            </a:r>
            <a:r>
              <a:rPr lang="uk-UA" dirty="0" smtClean="0"/>
              <a:t>. </a:t>
            </a:r>
            <a:endParaRPr lang="ru-RU" dirty="0"/>
          </a:p>
          <a:p>
            <a:r>
              <a:rPr lang="ru-RU" dirty="0"/>
              <a:t>8.	Данченко В. М. </a:t>
            </a:r>
            <a:r>
              <a:rPr lang="ru-RU" dirty="0" err="1"/>
              <a:t>Теорія</a:t>
            </a:r>
            <a:r>
              <a:rPr lang="ru-RU" dirty="0"/>
              <a:t> </a:t>
            </a:r>
            <a:r>
              <a:rPr lang="ru-RU" dirty="0" err="1"/>
              <a:t>процесів</a:t>
            </a:r>
            <a:r>
              <a:rPr lang="ru-RU" dirty="0"/>
              <a:t> </a:t>
            </a:r>
            <a:r>
              <a:rPr lang="ru-RU" dirty="0" err="1"/>
              <a:t>обробки</a:t>
            </a:r>
            <a:r>
              <a:rPr lang="ru-RU" dirty="0"/>
              <a:t> </a:t>
            </a:r>
            <a:r>
              <a:rPr lang="ru-RU" dirty="0" err="1"/>
              <a:t>металів</a:t>
            </a:r>
            <a:r>
              <a:rPr lang="ru-RU" dirty="0"/>
              <a:t> </a:t>
            </a:r>
            <a:r>
              <a:rPr lang="ru-RU" dirty="0" err="1"/>
              <a:t>тиском</a:t>
            </a:r>
            <a:r>
              <a:rPr lang="ru-RU" dirty="0"/>
              <a:t> / В. М. Данченко, В. О. </a:t>
            </a:r>
            <a:r>
              <a:rPr lang="ru-RU" dirty="0" err="1"/>
              <a:t>Гринкевич</a:t>
            </a:r>
            <a:r>
              <a:rPr lang="ru-RU" dirty="0"/>
              <a:t>, О. М. Головко. – </a:t>
            </a:r>
            <a:r>
              <a:rPr lang="ru-RU" dirty="0" err="1"/>
              <a:t>Дніпропетровськ</a:t>
            </a:r>
            <a:r>
              <a:rPr lang="ru-RU" dirty="0"/>
              <a:t> : Пороги, 2008. – 370 с.</a:t>
            </a:r>
          </a:p>
          <a:p>
            <a:r>
              <a:rPr lang="ru-RU" dirty="0"/>
              <a:t>9.	Воронцов А. Л. Теория и расчеты процессов обработки металлов давлением : учеб. пособие : в 2 т. / А. Л. Воронцов. – М. : Изд-во МГТУ им. Н. Э. Баумана, 2014. – ISBN 978–5–70038–3916–4.</a:t>
            </a:r>
          </a:p>
          <a:p>
            <a:r>
              <a:rPr lang="ru-RU" dirty="0"/>
              <a:t>10.	 Дмитриев А. М. Технология ковки и объемной штамповки. Часть 1. Объемная штамповка выдавливанием: учебник для вузов / А. М. Дмитриев, А. Л. Воронцов. – М.: Машиностроение–1, 2005. – 500 с.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1089252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65185"/>
          </a:xfrm>
        </p:spPr>
        <p:txBody>
          <a:bodyPr>
            <a:normAutofit fontScale="90000"/>
          </a:bodyPr>
          <a:lstStyle/>
          <a:p>
            <a:pPr marL="514350" lvl="0" indent="-514350">
              <a:spcBef>
                <a:spcPts val="1000"/>
              </a:spcBef>
            </a:pPr>
            <a:r>
              <a:rPr lang="uk-UA" sz="28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Силові </a:t>
            </a:r>
            <a:r>
              <a:rPr lang="uk-UA" sz="2800" dirty="0" smtClean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параметри </a:t>
            </a:r>
            <a:r>
              <a:rPr lang="uk-UA" sz="28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при видавлюванні металів.</a:t>
            </a:r>
            <a:br>
              <a:rPr lang="uk-UA" sz="28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</a:br>
            <a:endParaRPr lang="uk-UA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837127"/>
            <a:ext cx="10515600" cy="5339836"/>
          </a:xfrm>
        </p:spPr>
        <p:txBody>
          <a:bodyPr>
            <a:normAutofit fontScale="85000" lnSpcReduction="10000"/>
          </a:bodyPr>
          <a:lstStyle/>
          <a:p>
            <a:pPr indent="450215" algn="just">
              <a:spcAft>
                <a:spcPts val="0"/>
              </a:spcAft>
            </a:pPr>
            <a:r>
              <a:rPr lang="uk-UA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Точне встановлення силового режиму процесів холодного деформування є порукою стабільного протікання процесу, оскільки тиск деформування є важливим критерієм штампованості матеріалів і можливості використання способів холодного видавлювання. Силові параметри (сила і тиск) залежать від ряду факторів, серед яких: схема деформування, властивості матеріалу заготовки, умови тертя, ступені і швидкості деформування, геометричні параметри інструменту і деталі [3–5]. Діаграма «Сила–Шлях» при видавлюванні, як правило, містить 3 характерні стадії, серед яких перша і третя стадії є нестаціонарними, що обумовлено відповідно </a:t>
            </a:r>
            <a:r>
              <a:rPr lang="uk-UA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розпресуванням</a:t>
            </a:r>
            <a:r>
              <a:rPr lang="uk-UA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і зміненням форми та розмірів осередку деформації. Для другої відносно сталої стадії характерно зростання зусиль: незначне – при зворотному і помітне – при радіальному видавлюванні. А при прямому видавлюванні на цій стадії сили навіть знижуються, що пов’язано зі зменшенням поверхні контактного тертя. </a:t>
            </a:r>
            <a:endParaRPr lang="uk-UA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spcAft>
                <a:spcPts val="0"/>
              </a:spcAft>
            </a:pPr>
            <a:r>
              <a:rPr lang="uk-UA" spc="3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Для визначення силових параметрів пропонуються експериментальні дані, номограми, таблиці і емпіричні формули, які дозволяють встановити силові режими окремих схем деформування або окремих деталей [3-6].</a:t>
            </a:r>
            <a:endParaRPr lang="uk-UA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043546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59123"/>
          </a:xfrm>
        </p:spPr>
        <p:txBody>
          <a:bodyPr>
            <a:normAutofit fontScale="90000"/>
          </a:bodyPr>
          <a:lstStyle/>
          <a:p>
            <a:pPr marL="514350" lvl="0" indent="-514350" algn="ctr">
              <a:spcBef>
                <a:spcPts val="1000"/>
              </a:spcBef>
            </a:pPr>
            <a:r>
              <a:rPr lang="uk-UA" sz="28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Методи теоретичного аналізу.</a:t>
            </a:r>
            <a:br>
              <a:rPr lang="uk-UA" sz="28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</a:br>
            <a:endParaRPr lang="uk-UA" sz="2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40337" y="823912"/>
            <a:ext cx="7953041" cy="5757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09283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42361" y="1584102"/>
            <a:ext cx="10573342" cy="3347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36462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14762" y="347730"/>
            <a:ext cx="9068639" cy="6416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53289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83682" y="870074"/>
            <a:ext cx="10292149" cy="5306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02041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90607" y="772732"/>
            <a:ext cx="9457189" cy="6100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731357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235</Words>
  <Application>Microsoft Office PowerPoint</Application>
  <PresentationFormat>Произвольный</PresentationFormat>
  <Paragraphs>25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Практична робота №1</vt:lpstr>
      <vt:lpstr>Презентация PowerPoint</vt:lpstr>
      <vt:lpstr>Література</vt:lpstr>
      <vt:lpstr>Силові параметри при видавлюванні металів. </vt:lpstr>
      <vt:lpstr>Методи теоретичного аналізу. </vt:lpstr>
      <vt:lpstr>Презентация PowerPoint</vt:lpstr>
      <vt:lpstr>Презентация PowerPoint</vt:lpstr>
      <vt:lpstr>Презентация PowerPoint</vt:lpstr>
      <vt:lpstr>Презентация PowerPoint</vt:lpstr>
      <vt:lpstr>Врахування деформаційного зміцнення металу заготовки</vt:lpstr>
      <vt:lpstr>Презентация PowerPoint</vt:lpstr>
      <vt:lpstr>Діаграми істинних напружень для матеріалів</vt:lpstr>
      <vt:lpstr>Презентация PowerPoint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Практична робота №1</dc:title>
  <dc:creator>Олег Гайдамак</dc:creator>
  <cp:lastModifiedBy>USER</cp:lastModifiedBy>
  <cp:revision>7</cp:revision>
  <dcterms:created xsi:type="dcterms:W3CDTF">2021-05-24T19:01:26Z</dcterms:created>
  <dcterms:modified xsi:type="dcterms:W3CDTF">2021-05-26T10:29:35Z</dcterms:modified>
</cp:coreProperties>
</file>