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259" r:id="rId13"/>
    <p:sldId id="305" r:id="rId14"/>
    <p:sldId id="306" r:id="rId15"/>
    <p:sldId id="307" r:id="rId16"/>
    <p:sldId id="308" r:id="rId17"/>
    <p:sldId id="309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DF8387-D42D-49AB-850A-B7759DBB1036}" type="datetimeFigureOut">
              <a:rPr lang="uk-UA" smtClean="0"/>
              <a:t>02.09.2021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uk-UA" sz="2800" b="1" i="1" dirty="0">
                <a:solidFill>
                  <a:schemeClr val="tx2"/>
                </a:solidFill>
              </a:rPr>
              <a:t>ОСНОВИ ДИНАМІКИ ЕЛЕКТРОПРИВОДУ</a:t>
            </a:r>
            <a:endParaRPr lang="uk-UA" sz="2800" i="1" spc="-100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87338" y="476672"/>
            <a:ext cx="85693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07950" y="548680"/>
            <a:ext cx="8928100" cy="6192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0" bIns="0"/>
          <a:lstStyle/>
          <a:p>
            <a:pPr marL="342900" indent="-342900" algn="ctr" eaLnBrk="0" hangingPunct="0">
              <a:spcBef>
                <a:spcPct val="2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uk-UA" sz="2400" i="1" dirty="0">
                <a:latin typeface="Calibri" pitchFamily="34" charset="0"/>
                <a:cs typeface="Calibri" pitchFamily="34" charset="0"/>
              </a:rPr>
              <a:t>ПЛАН</a:t>
            </a:r>
          </a:p>
          <a:p>
            <a:pPr marL="361950" indent="-361950"/>
            <a:r>
              <a:rPr lang="uk-UA" sz="2400" i="1" dirty="0">
                <a:latin typeface="Arial" pitchFamily="34" charset="0"/>
                <a:cs typeface="Arial" pitchFamily="34" charset="0"/>
              </a:rPr>
              <a:t>1.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i="1" dirty="0">
                <a:latin typeface="Arial" pitchFamily="34" charset="0"/>
                <a:cs typeface="Arial" pitchFamily="34" charset="0"/>
              </a:rPr>
              <a:t>Статичні та динамічні сили і моменти, що діють у системі електропривод - робоча машина;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i="1" dirty="0">
                <a:latin typeface="Arial" pitchFamily="34" charset="0"/>
                <a:cs typeface="Arial" pitchFamily="34" charset="0"/>
              </a:rPr>
              <a:t>2. Приведення моментів опору та моментів інерції;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i="1" dirty="0">
                <a:latin typeface="Arial" pitchFamily="34" charset="0"/>
                <a:cs typeface="Arial" pitchFamily="34" charset="0"/>
              </a:rPr>
              <a:t>3. Рівняння руху електроприводу;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i="1" dirty="0">
                <a:latin typeface="Arial" pitchFamily="34" charset="0"/>
                <a:cs typeface="Arial" pitchFamily="34" charset="0"/>
              </a:rPr>
              <a:t>4. Визначення часу перехідних процесів;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i="1" dirty="0">
                <a:latin typeface="Arial" pitchFamily="34" charset="0"/>
                <a:cs typeface="Arial" pitchFamily="34" charset="0"/>
              </a:rPr>
              <a:t>5. Енергетика перехідних процесів. </a:t>
            </a:r>
            <a:endParaRPr lang="uk-UA" sz="24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uk-UA" sz="24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Література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: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uk-UA" sz="2400" i="1" dirty="0">
                <a:latin typeface="Calibri" pitchFamily="34" charset="0"/>
                <a:cs typeface="Calibri" pitchFamily="34" charset="0"/>
              </a:rPr>
              <a:t>1. Електропривод:</a:t>
            </a:r>
            <a:r>
              <a:rPr lang="uk-UA" sz="24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Навч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Посіб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./ О.ІО.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Синявський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, П.І. Савченко, В.В. Савченко, Ю.М.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Лавріненко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, В.В.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Козирський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, Ю.М.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Хандола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, І.П.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Ільїчов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; За ред. О.Ю.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Синявського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. - К.: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Аграр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 Медіа Груп, 2013.-</a:t>
            </a: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586с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i="1" dirty="0">
                <a:latin typeface="Calibri" pitchFamily="34" charset="0"/>
                <a:cs typeface="Calibri" pitchFamily="34" charset="0"/>
              </a:rPr>
              <a:t>ISBN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 978-617-646-201-9;</a:t>
            </a:r>
          </a:p>
          <a:p>
            <a:pPr>
              <a:defRPr/>
            </a:pPr>
            <a:r>
              <a:rPr lang="uk-UA" sz="2400" i="1" dirty="0">
                <a:latin typeface="Calibri" pitchFamily="34" charset="0"/>
                <a:cs typeface="Calibri" pitchFamily="34" charset="0"/>
              </a:rPr>
              <a:t>2. Електропривод сільськогосподарських машин, агрегатів та потокових ліній: Підручник / Є.Л.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Жулай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, Б.В.Зайцев, О.С.Марченко та ін.; Ред. Є.Л. </a:t>
            </a:r>
            <a:r>
              <a:rPr lang="uk-UA" sz="2400" i="1" dirty="0" err="1">
                <a:latin typeface="Calibri" pitchFamily="34" charset="0"/>
                <a:cs typeface="Calibri" pitchFamily="34" charset="0"/>
              </a:rPr>
              <a:t>Жулай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. – К. : Вища освіта, 2001. – 288 </a:t>
            </a: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c.</a:t>
            </a:r>
            <a:endParaRPr lang="uk-UA" sz="24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Визначення часу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1128" y="523709"/>
            <a:ext cx="8934922" cy="67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Режими роботи електроприводів поділяються на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усталені та неусталені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Прямокутник 5"/>
          <p:cNvSpPr/>
          <p:nvPr/>
        </p:nvSpPr>
        <p:spPr>
          <a:xfrm>
            <a:off x="101128" y="1215997"/>
            <a:ext cx="8934922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i="1" u="sng" dirty="0" smtClean="0">
                <a:latin typeface="Calibri" pitchFamily="34" charset="0"/>
                <a:cs typeface="Calibri" pitchFamily="34" charset="0"/>
              </a:rPr>
              <a:t>Усталеним</a:t>
            </a: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називається режим, при якому електропривод працює з постійними струмом, моментом, швидкістю обертання і температурою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Режими, при яких ці параметри змінюються, називаються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неусталеними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Прямокутник 5"/>
          <p:cNvSpPr/>
          <p:nvPr/>
        </p:nvSpPr>
        <p:spPr>
          <a:xfrm>
            <a:off x="115961" y="2252903"/>
            <a:ext cx="8934922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Режими роботи електроприводів при переході від одного усталеного стану до іншого називають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перехідними режимами або перехідними процесами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9" name="Прямокутник 5"/>
          <p:cNvSpPr/>
          <p:nvPr/>
        </p:nvSpPr>
        <p:spPr>
          <a:xfrm>
            <a:off x="107950" y="3284984"/>
            <a:ext cx="8934922" cy="1692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розрахунку електроприводів потрібно знати час пуску або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гальму-вання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системи електродвигун - робоча машина. Така необхідність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вини-кає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розробці технологічних процесів, пов'язаних з частими пусками, гальмуваннями і реверсуванням електродвигунів; при перевірці двигунів на нагрівання під час перехідних режимів тощо.</a:t>
            </a:r>
          </a:p>
        </p:txBody>
      </p:sp>
      <p:sp>
        <p:nvSpPr>
          <p:cNvPr id="20" name="Прямокутник 5"/>
          <p:cNvSpPr/>
          <p:nvPr/>
        </p:nvSpPr>
        <p:spPr>
          <a:xfrm>
            <a:off x="115961" y="4977755"/>
            <a:ext cx="8934922" cy="67710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Якщо прийняти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приведений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 інерції системи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незмінним, то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рівняння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руху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електропривода можна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записати так: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242116"/>
              </p:ext>
            </p:extLst>
          </p:nvPr>
        </p:nvGraphicFramePr>
        <p:xfrm>
          <a:off x="101128" y="5703226"/>
          <a:ext cx="2224875" cy="892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Формула" r:id="rId3" imgW="1244060" imgH="495085" progId="Equation.3">
                  <p:embed/>
                </p:oleObj>
              </mc:Choice>
              <mc:Fallback>
                <p:oleObj name="Формула" r:id="rId3" imgW="1244060" imgH="49508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8" y="5703226"/>
                        <a:ext cx="2224875" cy="89299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671285"/>
              </p:ext>
            </p:extLst>
          </p:nvPr>
        </p:nvGraphicFramePr>
        <p:xfrm>
          <a:off x="3272408" y="5659402"/>
          <a:ext cx="2160240" cy="967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Формула" r:id="rId5" imgW="1257300" imgH="558800" progId="Equation.3">
                  <p:embed/>
                </p:oleObj>
              </mc:Choice>
              <mc:Fallback>
                <p:oleObj name="Формула" r:id="rId5" imgW="12573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2408" y="5659402"/>
                        <a:ext cx="2160240" cy="96757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кутник 5"/>
          <p:cNvSpPr/>
          <p:nvPr/>
        </p:nvSpPr>
        <p:spPr>
          <a:xfrm>
            <a:off x="2428516" y="6046839"/>
            <a:ext cx="639242" cy="2903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або: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Прямокутник 5"/>
          <p:cNvSpPr/>
          <p:nvPr/>
        </p:nvSpPr>
        <p:spPr>
          <a:xfrm>
            <a:off x="5450929" y="5684176"/>
            <a:ext cx="3599954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час перехідного процесу при зміні швидкості електродвигуна від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до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b="1" i="1" dirty="0">
                <a:latin typeface="Calibri" pitchFamily="34" charset="0"/>
                <a:cs typeface="Calibri" pitchFamily="34" charset="0"/>
              </a:rPr>
              <a:t>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7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8" grpId="0" animBg="1"/>
      <p:bldP spid="19" grpId="0" animBg="1"/>
      <p:bldP spid="20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Визначення часу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4539" y="1700808"/>
            <a:ext cx="8934922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У тих випадках, коли аналітичний розв’язок занадто складний або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неможливий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через відсутність точного рівняння механічної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хар-ки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наприклад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, у асинхронного електродвигуна з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короткозамкне-ним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ротором), </a:t>
            </a:r>
            <a:r>
              <a:rPr lang="uk-UA" sz="2400" u="sng" dirty="0">
                <a:latin typeface="Calibri" pitchFamily="34" charset="0"/>
                <a:cs typeface="Calibri" pitchFamily="34" charset="0"/>
              </a:rPr>
              <a:t>час пуску визначають графічним або </a:t>
            </a:r>
            <a:r>
              <a:rPr lang="uk-UA" sz="2400" u="sng" dirty="0" err="1" smtClean="0">
                <a:latin typeface="Calibri" pitchFamily="34" charset="0"/>
                <a:cs typeface="Calibri" pitchFamily="34" charset="0"/>
              </a:rPr>
              <a:t>графоаналітич-ним</a:t>
            </a:r>
            <a:r>
              <a:rPr lang="uk-UA" sz="24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u="sng" dirty="0">
                <a:latin typeface="Calibri" pitchFamily="34" charset="0"/>
                <a:cs typeface="Calibri" pitchFamily="34" charset="0"/>
              </a:rPr>
              <a:t>методами.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Прямокутник 5"/>
          <p:cNvSpPr/>
          <p:nvPr/>
        </p:nvSpPr>
        <p:spPr>
          <a:xfrm>
            <a:off x="107975" y="3717032"/>
            <a:ext cx="8934922" cy="2215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Вихідними даними для розрахунку є: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механічна характеристика електродвигуна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(ω)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механічна характеристика виробничого механізму, приведена до вала електродвигуна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О.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(ω);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приведений до вала електродвигуна момент інерції системи електродвигун-робоча машина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i="1" dirty="0">
                <a:latin typeface="Calibri" pitchFamily="34" charset="0"/>
                <a:cs typeface="Calibri" pitchFamily="34" charset="0"/>
              </a:rPr>
              <a:t>.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Прямокутник 5"/>
          <p:cNvSpPr/>
          <p:nvPr/>
        </p:nvSpPr>
        <p:spPr>
          <a:xfrm>
            <a:off x="114052" y="494060"/>
            <a:ext cx="8934922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400" u="sng" dirty="0">
                <a:latin typeface="Calibri" pitchFamily="34" charset="0"/>
                <a:cs typeface="Calibri" pitchFamily="34" charset="0"/>
              </a:rPr>
              <a:t>Оскільки момент електродвигуна і момент статичних опорів системи є складними </a:t>
            </a:r>
            <a:r>
              <a:rPr lang="uk-UA" sz="2400" u="sng" dirty="0" smtClean="0">
                <a:latin typeface="Calibri" pitchFamily="34" charset="0"/>
                <a:cs typeface="Calibri" pitchFamily="34" charset="0"/>
              </a:rPr>
              <a:t>функціями від швидкості</a:t>
            </a:r>
            <a:r>
              <a:rPr lang="uk-UA" sz="2400" u="sng" dirty="0">
                <a:latin typeface="Calibri" pitchFamily="34" charset="0"/>
                <a:cs typeface="Calibri" pitchFamily="34" charset="0"/>
              </a:rPr>
              <a:t>, то аналітичний </a:t>
            </a:r>
            <a:r>
              <a:rPr lang="uk-UA" sz="2400" u="sng" dirty="0" err="1" smtClean="0">
                <a:latin typeface="Calibri" pitchFamily="34" charset="0"/>
                <a:cs typeface="Calibri" pitchFamily="34" charset="0"/>
              </a:rPr>
              <a:t>роз-в'язок</a:t>
            </a:r>
            <a:r>
              <a:rPr lang="uk-UA" sz="24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u="sng" dirty="0">
                <a:latin typeface="Calibri" pitchFamily="34" charset="0"/>
                <a:cs typeface="Calibri" pitchFamily="34" charset="0"/>
              </a:rPr>
              <a:t>цього </a:t>
            </a:r>
            <a:r>
              <a:rPr lang="uk-UA" sz="2400" u="sng" dirty="0" smtClean="0">
                <a:latin typeface="Calibri" pitchFamily="34" charset="0"/>
                <a:cs typeface="Calibri" pitchFamily="34" charset="0"/>
              </a:rPr>
              <a:t>рівняння часто </a:t>
            </a:r>
            <a:r>
              <a:rPr lang="uk-UA" sz="2400" u="sng" dirty="0">
                <a:latin typeface="Calibri" pitchFamily="34" charset="0"/>
                <a:cs typeface="Calibri" pitchFamily="34" charset="0"/>
              </a:rPr>
              <a:t>дуже складний, а іноді </a:t>
            </a:r>
            <a:r>
              <a:rPr lang="uk-UA" sz="2400" u="sng" dirty="0" smtClean="0">
                <a:latin typeface="Calibri" pitchFamily="34" charset="0"/>
                <a:cs typeface="Calibri" pitchFamily="34" charset="0"/>
              </a:rPr>
              <a:t>неможливий.</a:t>
            </a:r>
            <a:endParaRPr lang="uk-UA" sz="2400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uiExpand="1" build="p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Оптшвид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61" b="143"/>
          <a:stretch/>
        </p:blipFill>
        <p:spPr bwMode="auto">
          <a:xfrm>
            <a:off x="4572000" y="3564000"/>
            <a:ext cx="4464051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606624" y="4294022"/>
            <a:ext cx="4975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104214" y="4441401"/>
            <a:ext cx="5252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104214" y="4275440"/>
            <a:ext cx="0" cy="1860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622714" y="4426313"/>
            <a:ext cx="5528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170179" y="4376022"/>
            <a:ext cx="5362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181221" y="4363638"/>
            <a:ext cx="0" cy="77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695298" y="4275440"/>
            <a:ext cx="5252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695298" y="4255325"/>
            <a:ext cx="0" cy="1408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209475" y="4164799"/>
            <a:ext cx="5528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7223235" y="4149712"/>
            <a:ext cx="0" cy="1508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751296" y="4938189"/>
            <a:ext cx="4423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751296" y="4149712"/>
            <a:ext cx="0" cy="804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8193598" y="4919167"/>
            <a:ext cx="0" cy="819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4644779" y="4300585"/>
            <a:ext cx="369573" cy="1438327"/>
            <a:chOff x="3179229" y="3211200"/>
            <a:chExt cx="240643" cy="1029600"/>
          </a:xfrm>
        </p:grpSpPr>
        <p:cxnSp>
          <p:nvCxnSpPr>
            <p:cNvPr id="21" name="Прямая со стрелкой 20"/>
            <p:cNvCxnSpPr/>
            <p:nvPr/>
          </p:nvCxnSpPr>
          <p:spPr>
            <a:xfrm>
              <a:off x="3419872" y="3211200"/>
              <a:ext cx="0" cy="1029600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9" name="Rectangle 5"/>
            <p:cNvSpPr>
              <a:spLocks noChangeArrowheads="1"/>
            </p:cNvSpPr>
            <p:nvPr/>
          </p:nvSpPr>
          <p:spPr bwMode="auto">
            <a:xfrm rot="16200000">
              <a:off x="3022904" y="3575631"/>
              <a:ext cx="5280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uk-UA" sz="1400" i="1" spc="-100" dirty="0" smtClean="0">
                  <a:latin typeface="Arial" pitchFamily="34" charset="0"/>
                  <a:cs typeface="Arial" pitchFamily="34" charset="0"/>
                </a:rPr>
                <a:t>М</a:t>
              </a:r>
              <a:r>
                <a:rPr lang="uk-UA" sz="1400" i="1" spc="-100" baseline="-25000" dirty="0" smtClean="0">
                  <a:latin typeface="Arial" pitchFamily="34" charset="0"/>
                  <a:cs typeface="Arial" pitchFamily="34" charset="0"/>
                </a:rPr>
                <a:t>дин</a:t>
              </a:r>
              <a:r>
                <a:rPr lang="uk-UA" sz="1400" b="1" i="1" spc="-100" baseline="-25000" dirty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uk-UA" sz="1400" i="1" spc="-100" baseline="-25000" dirty="0" smtClean="0">
                  <a:latin typeface="Arial" pitchFamily="34" charset="0"/>
                  <a:cs typeface="Arial" pitchFamily="34" charset="0"/>
                </a:rPr>
                <a:t>ср</a:t>
              </a:r>
              <a:r>
                <a:rPr lang="uk-UA" sz="1400" b="1" i="1" spc="-100" baseline="-25000" dirty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uk-UA" sz="1400" i="1" spc="-1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1400" i="1" spc="-100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Прямокутник 5"/>
          <p:cNvSpPr/>
          <p:nvPr/>
        </p:nvSpPr>
        <p:spPr>
          <a:xfrm>
            <a:off x="101129" y="531165"/>
            <a:ext cx="4398863" cy="8633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Тривалість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пуску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графоаналітич-ним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методом розраховують у такій послідовності:</a:t>
            </a:r>
          </a:p>
        </p:txBody>
      </p:sp>
      <p:sp>
        <p:nvSpPr>
          <p:cNvPr id="24" name="Прямокутник 5"/>
          <p:cNvSpPr/>
          <p:nvPr/>
        </p:nvSpPr>
        <p:spPr>
          <a:xfrm>
            <a:off x="107951" y="1430505"/>
            <a:ext cx="4392042" cy="11510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1. Будують механічні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характе-ристики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електродвигуна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(ω)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і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виробничого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механізму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(ω)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на одному малюнку.</a:t>
            </a:r>
          </a:p>
        </p:txBody>
      </p:sp>
      <p:sp>
        <p:nvSpPr>
          <p:cNvPr id="25" name="Прямокутник 5"/>
          <p:cNvSpPr/>
          <p:nvPr/>
        </p:nvSpPr>
        <p:spPr>
          <a:xfrm>
            <a:off x="107951" y="2602011"/>
            <a:ext cx="4392042" cy="863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2. Графічно знаходять різницю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– 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і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будують графік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динамічного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моменту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(ω)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кутник 5"/>
          <p:cNvSpPr/>
          <p:nvPr/>
        </p:nvSpPr>
        <p:spPr>
          <a:xfrm>
            <a:off x="107951" y="3505633"/>
            <a:ext cx="4392042" cy="17266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3. Замінюють криву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динамічно-го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моменту кусковою ламаною з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го-ризонтальними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ділянками, що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від-повідають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середньому значенню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динамічного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моменту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uk-UA" sz="2200" b="1" i="1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на кожній ділянці.</a:t>
            </a:r>
          </a:p>
        </p:txBody>
      </p:sp>
      <p:sp>
        <p:nvSpPr>
          <p:cNvPr id="27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Визначення часу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кутник 5"/>
          <p:cNvSpPr/>
          <p:nvPr/>
        </p:nvSpPr>
        <p:spPr>
          <a:xfrm>
            <a:off x="107951" y="5239311"/>
            <a:ext cx="4392042" cy="578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4. Знаходять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приріст часу на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-й ділянці графіка: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769554"/>
              </p:ext>
            </p:extLst>
          </p:nvPr>
        </p:nvGraphicFramePr>
        <p:xfrm>
          <a:off x="2195735" y="5585510"/>
          <a:ext cx="2213792" cy="996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Формула" r:id="rId4" imgW="1218671" imgH="545863" progId="Equation.3">
                  <p:embed/>
                </p:oleObj>
              </mc:Choice>
              <mc:Fallback>
                <p:oleObj name="Формула" r:id="rId4" imgW="1218671" imgH="54586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5" y="5585510"/>
                        <a:ext cx="2213792" cy="9969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кутник 5"/>
          <p:cNvSpPr/>
          <p:nvPr/>
        </p:nvSpPr>
        <p:spPr>
          <a:xfrm>
            <a:off x="4499992" y="6165304"/>
            <a:ext cx="4571852" cy="5755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marL="361950" indent="-361950">
              <a:lnSpc>
                <a:spcPct val="85000"/>
              </a:lnSpc>
              <a:defRPr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- приведений момент інерції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систе-ми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електродвигун-робоча машина</a:t>
            </a:r>
          </a:p>
        </p:txBody>
      </p:sp>
      <p:sp>
        <p:nvSpPr>
          <p:cNvPr id="30" name="Прямокутник 5"/>
          <p:cNvSpPr/>
          <p:nvPr/>
        </p:nvSpPr>
        <p:spPr>
          <a:xfrm>
            <a:off x="101128" y="5877533"/>
            <a:ext cx="2094607" cy="863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Δω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= 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- 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і-1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інтервал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куто-вої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швидкості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2" descr="Оптшвид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609"/>
          <a:stretch/>
        </p:blipFill>
        <p:spPr bwMode="auto">
          <a:xfrm>
            <a:off x="4572000" y="531165"/>
            <a:ext cx="4464051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38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5"/>
          <p:cNvSpPr/>
          <p:nvPr/>
        </p:nvSpPr>
        <p:spPr>
          <a:xfrm>
            <a:off x="101129" y="531165"/>
            <a:ext cx="8934921" cy="5760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Приведений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 інерції системи електродвигун-робоча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машина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оже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бути розрахований за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формудою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3491880" y="3409428"/>
            <a:ext cx="5544170" cy="287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Розрахунок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зручно вести у табличній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формі.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Визначення часу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34155"/>
              </p:ext>
            </p:extLst>
          </p:nvPr>
        </p:nvGraphicFramePr>
        <p:xfrm>
          <a:off x="4716016" y="819192"/>
          <a:ext cx="2062294" cy="88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Формула" r:id="rId3" imgW="1129810" imgH="482391" progId="Equation.3">
                  <p:embed/>
                </p:oleObj>
              </mc:Choice>
              <mc:Fallback>
                <p:oleObj name="Формула" r:id="rId3" imgW="1129810" imgH="4823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819192"/>
                        <a:ext cx="2062294" cy="88161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кутник 5"/>
          <p:cNvSpPr/>
          <p:nvPr/>
        </p:nvSpPr>
        <p:spPr>
          <a:xfrm>
            <a:off x="107950" y="1700808"/>
            <a:ext cx="8934921" cy="5760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k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коефіцієнт, що враховує момент інерції передачі від двигуна до робочої машини (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k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= 1,2);</a:t>
            </a:r>
          </a:p>
        </p:txBody>
      </p:sp>
      <p:sp>
        <p:nvSpPr>
          <p:cNvPr id="11" name="Прямокутник 5"/>
          <p:cNvSpPr/>
          <p:nvPr/>
        </p:nvSpPr>
        <p:spPr>
          <a:xfrm>
            <a:off x="125140" y="2429263"/>
            <a:ext cx="8934921" cy="5760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5. Знаючи тривалості розгону на кожній ділянці, повний час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визнача-ється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їх сумою: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043217"/>
              </p:ext>
            </p:extLst>
          </p:nvPr>
        </p:nvGraphicFramePr>
        <p:xfrm>
          <a:off x="2105025" y="2717800"/>
          <a:ext cx="12922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Формула" r:id="rId5" imgW="749160" imgH="495000" progId="Equation.3">
                  <p:embed/>
                </p:oleObj>
              </mc:Choice>
              <mc:Fallback>
                <p:oleObj name="Формула" r:id="rId5" imgW="749160" imgH="49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2717800"/>
                        <a:ext cx="1292225" cy="8556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43419"/>
              </p:ext>
            </p:extLst>
          </p:nvPr>
        </p:nvGraphicFramePr>
        <p:xfrm>
          <a:off x="132383" y="4437112"/>
          <a:ext cx="8910910" cy="2292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040"/>
                <a:gridCol w="1585668"/>
                <a:gridCol w="1944216"/>
                <a:gridCol w="864096"/>
                <a:gridCol w="302389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u="none" strike="noStrike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ділянки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uk-UA" sz="2400" b="0" i="1" u="none" strike="noStrike" spc="4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lang="ru-RU" sz="2400" b="0" i="1" u="none" strike="noStrike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uk-UA" sz="2400" b="0" i="1" u="none" strike="noStrike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рад/с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1" u="none" strike="noStrike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uk-UA" sz="2400" b="0" i="1" u="none" strike="noStrike" spc="-25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дин.ср</a:t>
                      </a:r>
                      <a:r>
                        <a:rPr lang="uk-UA" sz="2400" b="0" i="1" u="none" strike="noStrike" spc="-25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strike="noStrike" spc="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uk-UA" sz="2400" b="0" i="1" u="none" strike="noStrike" spc="-5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t,</a:t>
                      </a:r>
                      <a:r>
                        <a:rPr lang="en-US" sz="2400" b="0" i="1" u="none" strike="noStrike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1" u="none" strike="noStrike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Сумарний час пуску, с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26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u="none" strike="noStrike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uk-UA" sz="2400" b="0" i="1" u="none" strike="noStrike" spc="4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lang="en-US" sz="2400" b="0" i="1" u="none" strike="noStrike" spc="4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u="none" strike="noStrike" spc="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uk-UA" sz="2400" b="0" i="1" u="none" strike="noStrike" spc="4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</a:t>
                      </a:r>
                      <a:r>
                        <a:rPr lang="uk-UA" sz="2400" b="0" i="1" u="none" strike="noStrike" spc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2400" b="0" i="1" u="none" strike="noStrike" spc="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uk-UA" sz="2400" b="0" i="1" u="none" strike="noStrike" spc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b="0" i="1" u="none" strike="noStrike" spc="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u="none" strike="noStrike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uk-UA" sz="2400" b="0" i="1" u="none" strike="noStrike" spc="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lang="uk-UA" sz="2400" b="0" i="1" u="none" strike="noStrike" spc="-5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u="none" strike="noStrike" spc="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uk-UA" sz="2400" b="0" i="1" u="none" strike="noStrike" spc="4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</a:t>
                      </a:r>
                      <a:r>
                        <a:rPr lang="uk-UA" sz="2400" b="0" i="1" u="none" strike="noStrike" spc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2400" b="0" i="1" u="none" strike="noStrike" spc="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uk-UA" sz="2400" b="0" i="1" u="none" strike="noStrike" spc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b="0" i="1" u="none" strike="noStrike" spc="3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="0" i="1" u="none" strike="noStrike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strike="noStrike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uk-UA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3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u="none" strike="noStrike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uk-UA" sz="2400" b="0" i="1" u="none" strike="noStrike" spc="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lang="uk-UA" sz="2400" b="0" i="1" u="none" strike="noStrike" spc="-25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 u="none" strike="noStrike" spc="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uk-UA" sz="2400" b="0" i="1" u="none" strike="noStrike" spc="4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</a:t>
                      </a:r>
                      <a:r>
                        <a:rPr lang="uk-UA" sz="2400" b="0" i="1" u="none" strike="noStrike" spc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2400" b="0" i="1" u="none" strike="noStrike" spc="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uk-UA" sz="2400" b="0" i="1" u="none" strike="noStrike" spc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b="0" i="1" u="none" strike="noStrike" spc="3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400" b="0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uk-UA" sz="2400" b="0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0" i="1" u="none" strike="noStrike" spc="3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i="1" u="none" strike="noStrike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strike="noStrike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="0" i="1" u="none" strike="noStrike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strike="noStrike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0" i="1" u="none" strike="noStrike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+...+ </a:t>
                      </a: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2400" b="0" i="1" u="none" strike="noStrike" spc="3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b="0" i="1" u="none" strike="noStrike" spc="3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рямокутник 5"/>
          <p:cNvSpPr/>
          <p:nvPr/>
        </p:nvSpPr>
        <p:spPr>
          <a:xfrm>
            <a:off x="125140" y="3789040"/>
            <a:ext cx="8934921" cy="5760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Таблиця 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Розрахунок тривалості пуску системи електродвигун</a:t>
            </a:r>
            <a:r>
              <a:rPr lang="ru-RU" sz="2200" i="1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робоча </a:t>
            </a:r>
            <a:r>
              <a:rPr lang="uk-UA" sz="2200" i="1" u="sng" dirty="0" smtClean="0">
                <a:latin typeface="Calibri" pitchFamily="34" charset="0"/>
                <a:cs typeface="Calibri" pitchFamily="34" charset="0"/>
              </a:rPr>
              <a:t>машина графоаналітичним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методом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2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5"/>
          <p:cNvSpPr/>
          <p:nvPr/>
        </p:nvSpPr>
        <p:spPr>
          <a:xfrm>
            <a:off x="101129" y="531165"/>
            <a:ext cx="8934921" cy="11079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До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основних енергетичних показників роботи електропривода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належать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втрати потужності та енергії, коефіцієнт корисної дії (ККД)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) і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коефіцієнт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потужності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cosφ</a:t>
            </a:r>
            <a:r>
              <a:rPr lang="uk-UA" sz="2400" b="1" i="1" dirty="0">
                <a:latin typeface="Calibri" pitchFamily="34" charset="0"/>
                <a:cs typeface="Calibri" pitchFamily="34" charset="0"/>
              </a:rPr>
              <a:t>.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Енергетика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1662433"/>
            <a:ext cx="8934921" cy="18466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Втрати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електроенергії в перехідних режимах можуть бути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дос-татньо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великими оскільки у цих режимах по обмотках двигуна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про-тікають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значні струми, які значно перевищують номінальні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значен-ня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і викликають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підвищене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нагрівання двигуна, тому </a:t>
            </a:r>
            <a:r>
              <a:rPr lang="uk-UA" sz="2400" i="1" u="sng" dirty="0">
                <a:latin typeface="Calibri" pitchFamily="34" charset="0"/>
                <a:cs typeface="Calibri" pitchFamily="34" charset="0"/>
              </a:rPr>
              <a:t>втрати енергії є вирішальним фактором при виборі потужності двигуна.</a:t>
            </a:r>
          </a:p>
        </p:txBody>
      </p:sp>
      <p:sp>
        <p:nvSpPr>
          <p:cNvPr id="8" name="Прямокутник 5"/>
          <p:cNvSpPr/>
          <p:nvPr/>
        </p:nvSpPr>
        <p:spPr>
          <a:xfrm>
            <a:off x="107950" y="3551756"/>
            <a:ext cx="8934921" cy="31577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Потужність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що споживається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електроприводом з мережі, може бути розділеною на три складові:</a:t>
            </a:r>
          </a:p>
          <a:p>
            <a:pPr marL="266700" indent="-266700">
              <a:lnSpc>
                <a:spcPct val="95000"/>
              </a:lnSpc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1)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∙ω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-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потужність, що витрачається на приведення в рух виконавчого органу робочої машини і подолання його опору;</a:t>
            </a:r>
          </a:p>
          <a:p>
            <a:pPr marL="266700" indent="-266700">
              <a:lnSpc>
                <a:spcPct val="95000"/>
              </a:lnSpc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2)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∙ω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- потужність, що витрачається на зміну запасу кінетичної і потенціальної енергії в механічній частині електропривода;</a:t>
            </a:r>
          </a:p>
          <a:p>
            <a:pPr marL="266700" indent="-266700">
              <a:lnSpc>
                <a:spcPct val="95000"/>
              </a:lnSpc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3)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ΔР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= І</a:t>
            </a:r>
            <a:r>
              <a:rPr lang="uk-UA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- втрати в обмотках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ротора двигуна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при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проходженні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 через них струму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навантаження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які перетворюються у теплоту.</a:t>
            </a:r>
          </a:p>
        </p:txBody>
      </p:sp>
    </p:spTree>
    <p:extLst>
      <p:ext uri="{BB962C8B-B14F-4D97-AF65-F5344CB8AC3E}">
        <p14:creationId xmlns:p14="http://schemas.microsoft.com/office/powerpoint/2010/main" val="396078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5"/>
          <p:cNvSpPr/>
          <p:nvPr/>
        </p:nvSpPr>
        <p:spPr>
          <a:xfrm>
            <a:off x="104539" y="2348880"/>
            <a:ext cx="6267661" cy="2882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Потужність, що втрачається у роторі двигуна:</a:t>
            </a:r>
          </a:p>
        </p:txBody>
      </p:sp>
      <p:sp>
        <p:nvSpPr>
          <p:cNvPr id="5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Енергетика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36972" y="531165"/>
            <a:ext cx="8934921" cy="6771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Втрати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енергії в обмотках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ротора двигуна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ΔА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за час його розгону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мо-жуть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бути визначені таким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чином.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36971" y="1235713"/>
            <a:ext cx="8934921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Потужність обертового магнітного поля статора під час пуску рівна:</a:t>
            </a:r>
          </a:p>
        </p:txBody>
      </p:sp>
      <p:sp>
        <p:nvSpPr>
          <p:cNvPr id="8" name="Прямокутник 5"/>
          <p:cNvSpPr/>
          <p:nvPr/>
        </p:nvSpPr>
        <p:spPr>
          <a:xfrm>
            <a:off x="136971" y="1605484"/>
            <a:ext cx="1770733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uk-U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М∙ω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2051720" y="1605484"/>
            <a:ext cx="6480720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∙-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обертовий момент двигуна; </a:t>
            </a:r>
            <a:endParaRPr lang="uk-UA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     ω</a:t>
            </a:r>
            <a:r>
              <a:rPr lang="uk-UA" sz="2200" i="1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– синхронна кутова швидкість магнітного поля.</a:t>
            </a:r>
          </a:p>
        </p:txBody>
      </p:sp>
      <p:sp>
        <p:nvSpPr>
          <p:cNvPr id="10" name="Прямокутник 5"/>
          <p:cNvSpPr/>
          <p:nvPr/>
        </p:nvSpPr>
        <p:spPr>
          <a:xfrm>
            <a:off x="101129" y="2789564"/>
            <a:ext cx="1662559" cy="36625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ΔР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= Р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1907704" y="2684663"/>
            <a:ext cx="6120680" cy="5760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ковзання ротора асинхронного двигуна, що змінюється у процесі його розгону.</a:t>
            </a:r>
          </a:p>
        </p:txBody>
      </p:sp>
      <p:sp>
        <p:nvSpPr>
          <p:cNvPr id="12" name="Прямокутник 5"/>
          <p:cNvSpPr/>
          <p:nvPr/>
        </p:nvSpPr>
        <p:spPr>
          <a:xfrm>
            <a:off x="107950" y="3356992"/>
            <a:ext cx="8934921" cy="287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Втрати енергії у роторі двигуна за період пуску можна виразити так: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654302"/>
              </p:ext>
            </p:extLst>
          </p:nvPr>
        </p:nvGraphicFramePr>
        <p:xfrm>
          <a:off x="879449" y="3656992"/>
          <a:ext cx="3110231" cy="9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Формула" r:id="rId3" imgW="1892300" imgH="558800" progId="Equation.3">
                  <p:embed/>
                </p:oleObj>
              </mc:Choice>
              <mc:Fallback>
                <p:oleObj name="Формула" r:id="rId3" imgW="18923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49" y="3656992"/>
                        <a:ext cx="3110231" cy="9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кутник 5"/>
          <p:cNvSpPr/>
          <p:nvPr/>
        </p:nvSpPr>
        <p:spPr>
          <a:xfrm>
            <a:off x="98872" y="4581128"/>
            <a:ext cx="8934921" cy="2877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Вважаючи, що розгін двигуна здійснюється у холосту,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отримаємо:</a:t>
            </a:r>
          </a:p>
        </p:txBody>
      </p:sp>
      <p:sp>
        <p:nvSpPr>
          <p:cNvPr id="16" name="Прямокутник 5"/>
          <p:cNvSpPr/>
          <p:nvPr/>
        </p:nvSpPr>
        <p:spPr>
          <a:xfrm>
            <a:off x="107951" y="5877272"/>
            <a:ext cx="4752082" cy="863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Для пускового режиму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причому для запуску у холосту можна прийняти: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≈ 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тоді: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643158"/>
              </p:ext>
            </p:extLst>
          </p:nvPr>
        </p:nvGraphicFramePr>
        <p:xfrm>
          <a:off x="90475" y="4873835"/>
          <a:ext cx="8942835" cy="931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Формула" r:id="rId5" imgW="5410200" imgH="558800" progId="Equation.3">
                  <p:embed/>
                </p:oleObj>
              </mc:Choice>
              <mc:Fallback>
                <p:oleObj name="Формула" r:id="rId5" imgW="54102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75" y="4873835"/>
                        <a:ext cx="8942835" cy="9314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396117"/>
              </p:ext>
            </p:extLst>
          </p:nvPr>
        </p:nvGraphicFramePr>
        <p:xfrm>
          <a:off x="4968044" y="5858569"/>
          <a:ext cx="3492388" cy="901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Формула" r:id="rId7" imgW="2209800" imgH="571500" progId="Equation.3">
                  <p:embed/>
                </p:oleObj>
              </mc:Choice>
              <mc:Fallback>
                <p:oleObj name="Формула" r:id="rId7" imgW="2209800" imgH="571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044" y="5858569"/>
                        <a:ext cx="3492388" cy="90195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12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Енергетика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36972" y="531165"/>
            <a:ext cx="8934921" cy="13542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Отже втрати енергії в обмотках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ротора двигуна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запуску у холосту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дорівнюють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кінетичній енергії, що запасається системою електроприводу і вони не залежать ні від форми механічної характеристики двигуна, ні від опору обмоток двигуна ні від тривалості пуску.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25190" y="1893022"/>
            <a:ext cx="8934921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Для режиму динамічного гальмування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≈ 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і момент двигуна має знак «мінус»: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890119"/>
              </p:ext>
            </p:extLst>
          </p:nvPr>
        </p:nvGraphicFramePr>
        <p:xfrm>
          <a:off x="2393986" y="2231576"/>
          <a:ext cx="4080406" cy="9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Формула" r:id="rId3" imgW="2374900" imgH="571500" progId="Equation.3">
                  <p:embed/>
                </p:oleObj>
              </mc:Choice>
              <mc:Fallback>
                <p:oleObj name="Формула" r:id="rId3" imgW="2374900" imgH="571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86" y="2231576"/>
                        <a:ext cx="4080406" cy="981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кутник 5"/>
          <p:cNvSpPr/>
          <p:nvPr/>
        </p:nvSpPr>
        <p:spPr>
          <a:xfrm>
            <a:off x="134715" y="3284984"/>
            <a:ext cx="8934921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spc="-50" dirty="0" smtClean="0">
                <a:latin typeface="Calibri" pitchFamily="34" charset="0"/>
                <a:cs typeface="Calibri" pitchFamily="34" charset="0"/>
              </a:rPr>
              <a:t>     Отже</a:t>
            </a:r>
            <a:r>
              <a:rPr lang="uk-UA" sz="2200" spc="-50" dirty="0">
                <a:latin typeface="Calibri" pitchFamily="34" charset="0"/>
                <a:cs typeface="Calibri" pitchFamily="34" charset="0"/>
              </a:rPr>
              <a:t>, втрати при динамічному гальмуванні дорівнюють втратам при пуску.</a:t>
            </a:r>
          </a:p>
        </p:txBody>
      </p:sp>
      <p:sp>
        <p:nvSpPr>
          <p:cNvPr id="13" name="Прямокутник 5"/>
          <p:cNvSpPr/>
          <p:nvPr/>
        </p:nvSpPr>
        <p:spPr>
          <a:xfrm>
            <a:off x="104539" y="3640135"/>
            <a:ext cx="8934921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Режим гальмування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противмиканням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можна розглядати як режим часткового переходу від прямого обертання на зворотне або як розгін від швидкості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≈ -ω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отже: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692670"/>
              </p:ext>
            </p:extLst>
          </p:nvPr>
        </p:nvGraphicFramePr>
        <p:xfrm>
          <a:off x="4604432" y="4293096"/>
          <a:ext cx="3960440" cy="1018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Формула" r:id="rId5" imgW="2222500" imgH="571500" progId="Equation.3">
                  <p:embed/>
                </p:oleObj>
              </mc:Choice>
              <mc:Fallback>
                <p:oleObj name="Формула" r:id="rId5" imgW="2222500" imgH="571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432" y="4293096"/>
                        <a:ext cx="3960440" cy="101891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кутник 5"/>
          <p:cNvSpPr/>
          <p:nvPr/>
        </p:nvSpPr>
        <p:spPr>
          <a:xfrm>
            <a:off x="136972" y="5373216"/>
            <a:ext cx="8934921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Отже, втрати у роторі при гальмуванні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противмиканням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у тричі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біль-ші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ніж при динамічному гальмуванні.</a:t>
            </a:r>
          </a:p>
        </p:txBody>
      </p:sp>
      <p:sp>
        <p:nvSpPr>
          <p:cNvPr id="15" name="Прямокутник 5"/>
          <p:cNvSpPr/>
          <p:nvPr/>
        </p:nvSpPr>
        <p:spPr>
          <a:xfrm>
            <a:off x="136972" y="6050324"/>
            <a:ext cx="8934921" cy="677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Для точнішої оцінки енергетичних показників пускових і гальмівних режимів необхідно врахувати втрати в обмотках статора.</a:t>
            </a:r>
          </a:p>
        </p:txBody>
      </p:sp>
    </p:spTree>
    <p:extLst>
      <p:ext uri="{BB962C8B-B14F-4D97-AF65-F5344CB8AC3E}">
        <p14:creationId xmlns:p14="http://schemas.microsoft.com/office/powerpoint/2010/main" val="232100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Енергетика перехідних процесів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36972" y="531165"/>
            <a:ext cx="8934921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Для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цього достатньо знайти вираз для загальних втрат в обмотках статора і ротора при пуску двигуна. Позначимо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ΔА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втрати у статорі;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ΔА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– втрати у роторі, тоді сумарні втрати: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5220072" y="1269340"/>
            <a:ext cx="3063254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spcAft>
                <a:spcPts val="600"/>
              </a:spcAft>
            </a:pP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ΣΔА</a:t>
            </a:r>
            <a:r>
              <a:rPr lang="uk-UA" sz="2800" i="1" baseline="-25000" dirty="0" err="1" smtClean="0">
                <a:latin typeface="Times New Roman" pitchFamily="18" charset="0"/>
                <a:cs typeface="Times New Roman" pitchFamily="18" charset="0"/>
              </a:rPr>
              <a:t>р.с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ΔА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ΔА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26331" y="1700227"/>
            <a:ext cx="4877717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/>
              <a:t>де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ΔА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= І</a:t>
            </a:r>
            <a:r>
              <a:rPr lang="uk-UA" sz="2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;    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ΔА</a:t>
            </a:r>
            <a:r>
              <a:rPr lang="uk-UA" sz="2800" i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= І</a:t>
            </a:r>
            <a:r>
              <a:rPr lang="uk-UA" sz="2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26331" y="2147929"/>
            <a:ext cx="8934921" cy="6771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–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активний опір обмоток фази статора;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–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активний опір обмоток фази ротора, що приведене до числа витків статора.</a:t>
            </a:r>
          </a:p>
        </p:txBody>
      </p:sp>
      <p:sp>
        <p:nvSpPr>
          <p:cNvPr id="9" name="Прямокутник 5"/>
          <p:cNvSpPr/>
          <p:nvPr/>
        </p:nvSpPr>
        <p:spPr>
          <a:xfrm>
            <a:off x="437580" y="2895057"/>
            <a:ext cx="629245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Тоді:</a:t>
            </a:r>
          </a:p>
        </p:txBody>
      </p:sp>
      <p:sp>
        <p:nvSpPr>
          <p:cNvPr id="10" name="Прямокутник 5"/>
          <p:cNvSpPr/>
          <p:nvPr/>
        </p:nvSpPr>
        <p:spPr>
          <a:xfrm>
            <a:off x="1082477" y="2848891"/>
            <a:ext cx="7449963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ΣΔА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р.с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+ І</a:t>
            </a:r>
            <a:r>
              <a:rPr lang="uk-UA" sz="2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= І</a:t>
            </a:r>
            <a:r>
              <a:rPr lang="uk-UA" sz="2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(1 +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118345" y="3356992"/>
            <a:ext cx="244684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Враховуючи, що: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74761"/>
              </p:ext>
            </p:extLst>
          </p:nvPr>
        </p:nvGraphicFramePr>
        <p:xfrm>
          <a:off x="2736329" y="3356992"/>
          <a:ext cx="30337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Формула" r:id="rId3" imgW="1701720" imgH="304560" progId="Equation.3">
                  <p:embed/>
                </p:oleObj>
              </mc:Choice>
              <mc:Fallback>
                <p:oleObj name="Формула" r:id="rId3" imgW="1701720" imgH="304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329" y="3356992"/>
                        <a:ext cx="3033713" cy="541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кутник 5"/>
          <p:cNvSpPr/>
          <p:nvPr/>
        </p:nvSpPr>
        <p:spPr>
          <a:xfrm>
            <a:off x="4139952" y="3947993"/>
            <a:ext cx="1896839" cy="3693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/>
              <a:t>Отримаємо: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72946"/>
              </p:ext>
            </p:extLst>
          </p:nvPr>
        </p:nvGraphicFramePr>
        <p:xfrm>
          <a:off x="6304272" y="3473029"/>
          <a:ext cx="2731778" cy="949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Формула" r:id="rId5" imgW="1574117" imgH="545863" progId="Equation.3">
                  <p:embed/>
                </p:oleObj>
              </mc:Choice>
              <mc:Fallback>
                <p:oleObj name="Формула" r:id="rId5" imgW="1574117" imgH="54586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4272" y="3473029"/>
                        <a:ext cx="2731778" cy="94992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кутник 5"/>
          <p:cNvSpPr/>
          <p:nvPr/>
        </p:nvSpPr>
        <p:spPr>
          <a:xfrm>
            <a:off x="96665" y="4509120"/>
            <a:ext cx="8934921" cy="10156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Отже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сумарні втрати у двигуні у перехідних режимах залежать у першу чергу від величини моменту інерції системи електроприводу. Однак вони будуть тим меншими, чим більшим буде опір обмотки ротора.</a:t>
            </a:r>
          </a:p>
        </p:txBody>
      </p:sp>
      <p:sp>
        <p:nvSpPr>
          <p:cNvPr id="18" name="Прямокутник 5"/>
          <p:cNvSpPr/>
          <p:nvPr/>
        </p:nvSpPr>
        <p:spPr>
          <a:xfrm>
            <a:off x="96665" y="5538103"/>
            <a:ext cx="8934921" cy="115364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Для зменшення цих втрат прагнуть зменшити приведені моменти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інер-ції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системи електроприводу. Досягають це тим, що застосовують двигуни із подовженим ротором, замінюють один двигун двома половинної потужності, застосовують зміну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напруги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 період пуску.</a:t>
            </a:r>
          </a:p>
        </p:txBody>
      </p:sp>
    </p:spTree>
    <p:extLst>
      <p:ext uri="{BB962C8B-B14F-4D97-AF65-F5344CB8AC3E}">
        <p14:creationId xmlns:p14="http://schemas.microsoft.com/office/powerpoint/2010/main" val="5243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82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Статичні та динамічні сили і моменти, що діють у системі електропривод - робоча машина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11382" y="897419"/>
            <a:ext cx="8928100" cy="2016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Електродвигун та механізм, який приводиться ним у рух, утворюють механічну систему у якій двигун приводить у рух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механізм і долає його опір.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Характер руху визначається дією моментів, що прикладені до валу та моментом інерції системи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Необхідно виділити два моменти: </a:t>
            </a:r>
            <a:r>
              <a:rPr lang="uk-UA" sz="2200" u="sng" dirty="0" err="1" smtClean="0">
                <a:latin typeface="Calibri" pitchFamily="34" charset="0"/>
                <a:cs typeface="Calibri" pitchFamily="34" charset="0"/>
              </a:rPr>
              <a:t>елект-ромагнітний</a:t>
            </a: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момент </a:t>
            </a:r>
            <a:r>
              <a:rPr lang="uk-UA" sz="2200" i="1" u="sng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, що розвиває двигун та статичний момент </a:t>
            </a:r>
            <a:r>
              <a:rPr lang="uk-UA" sz="2200" u="sng" dirty="0" err="1" smtClean="0">
                <a:latin typeface="Calibri" pitchFamily="34" charset="0"/>
                <a:cs typeface="Calibri" pitchFamily="34" charset="0"/>
              </a:rPr>
              <a:t>наван-таження</a:t>
            </a: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u="sng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u="sng" baseline="-25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, який складається із моменту сил опору механізму та моменту сил тертя, що діють у механічній системі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Прямокутник 8"/>
          <p:cNvSpPr/>
          <p:nvPr/>
        </p:nvSpPr>
        <p:spPr>
          <a:xfrm>
            <a:off x="111382" y="2914381"/>
            <a:ext cx="8928100" cy="8658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Якщо моменти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діють у напрямку обертання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то вони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нази-ваються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рушійними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При протилежних напрямках дії моментів і напрямку обертання, моменти називаються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гальмівними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07950" y="3833209"/>
            <a:ext cx="8928100" cy="578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 двигуна може бути рушійним або гальмівним, а момент сил опору –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активним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 реактивним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Прямокутник 8"/>
          <p:cNvSpPr/>
          <p:nvPr/>
        </p:nvSpPr>
        <p:spPr>
          <a:xfrm>
            <a:off x="107950" y="4416996"/>
            <a:ext cx="8928100" cy="86587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Реактивними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називають сили і моменти статичних опорів,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які </a:t>
            </a:r>
            <a:r>
              <a:rPr lang="uk-UA" sz="2200" i="1" u="sng" dirty="0" err="1" smtClean="0">
                <a:latin typeface="Calibri" pitchFamily="34" charset="0"/>
                <a:cs typeface="Calibri" pitchFamily="34" charset="0"/>
              </a:rPr>
              <a:t>завж-ди</a:t>
            </a:r>
            <a:r>
              <a:rPr lang="uk-UA" sz="2200" i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спрямовані проти руху і при зміні напрямку руху змінюють свій знак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до них належать моменти, зумовлені силами тертя та різання.</a:t>
            </a:r>
          </a:p>
        </p:txBody>
      </p:sp>
      <p:sp>
        <p:nvSpPr>
          <p:cNvPr id="11" name="Прямокутник 8"/>
          <p:cNvSpPr/>
          <p:nvPr/>
        </p:nvSpPr>
        <p:spPr>
          <a:xfrm>
            <a:off x="107950" y="5286283"/>
            <a:ext cx="8928100" cy="14388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До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активних належать моменти, що не змінюють свого напрямку при зміні напрямку обертання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. Це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моменти зумовлені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потенційними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си-лами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тяжіння, стисканням, розтягуванням і скручуванням пружних тіл, силою вітру чи потоку падаючої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води, вони пов’язані зі зміною запасу потенційної енергії системи (можуть її запасати або віддавати).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82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Статичні та динамічні сили і моменти, що діють у системі електропривод - робоча машина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1382" y="897419"/>
            <a:ext cx="5252706" cy="17266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Так, вантаж, переміщуваний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підйомни-</a:t>
            </a:r>
            <a:endParaRPr lang="uk-UA" sz="22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ком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при підніманні споживає (запасає)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механічну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енергію від електродвигуна, а при опусканні віддає її електродвигунові, внаслідок чого останній працює в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гальмів-ному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режимі.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" r="45885" b="9740"/>
          <a:stretch>
            <a:fillRect/>
          </a:stretch>
        </p:blipFill>
        <p:spPr bwMode="auto">
          <a:xfrm>
            <a:off x="5364088" y="908481"/>
            <a:ext cx="3671962" cy="301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кутник 8"/>
          <p:cNvSpPr/>
          <p:nvPr/>
        </p:nvSpPr>
        <p:spPr>
          <a:xfrm>
            <a:off x="107949" y="2624046"/>
            <a:ext cx="7092119" cy="8638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Ці моменти можуть бути позитивними або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негативни-ми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залежно від того сприяють вони руху електроприводу чи гальмують його.</a:t>
            </a:r>
          </a:p>
        </p:txBody>
      </p:sp>
      <p:sp>
        <p:nvSpPr>
          <p:cNvPr id="8" name="Прямокутник 8"/>
          <p:cNvSpPr/>
          <p:nvPr/>
        </p:nvSpPr>
        <p:spPr>
          <a:xfrm>
            <a:off x="107949" y="3487872"/>
            <a:ext cx="7092119" cy="8638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Всі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елементи механічної частини системи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електропри-вод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- робоча машина мають певну масу, а отже і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відповід-ну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інертність (момент інерції).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07949" y="4351698"/>
            <a:ext cx="8928101" cy="5755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При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розгоні рухомі елементи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цієї системи накопичують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кінетичну енергію, а при сповільненні руху віддають її.</a:t>
            </a:r>
          </a:p>
        </p:txBody>
      </p:sp>
      <p:sp>
        <p:nvSpPr>
          <p:cNvPr id="10" name="Прямокутник 8"/>
          <p:cNvSpPr/>
          <p:nvPr/>
        </p:nvSpPr>
        <p:spPr>
          <a:xfrm>
            <a:off x="107949" y="4935538"/>
            <a:ext cx="8928101" cy="8638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Завдяки інертності при переході системи від одного усталеного стану до іншого виникають динамічні сили або моменти, дія яких перешкоджає зміні стану системи.</a:t>
            </a:r>
          </a:p>
        </p:txBody>
      </p:sp>
      <p:sp>
        <p:nvSpPr>
          <p:cNvPr id="11" name="Прямокутник 8"/>
          <p:cNvSpPr/>
          <p:nvPr/>
        </p:nvSpPr>
        <p:spPr>
          <a:xfrm>
            <a:off x="118650" y="5799364"/>
            <a:ext cx="8928101" cy="8638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Тому при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стрибкоподібній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зміні сили чи моменту двигуна та сил або моментів статичних опорів система не може миттєво перейти від одного усталеного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режиму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до іншого.</a:t>
            </a:r>
          </a:p>
        </p:txBody>
      </p:sp>
    </p:spTree>
    <p:extLst>
      <p:ext uri="{BB962C8B-B14F-4D97-AF65-F5344CB8AC3E}">
        <p14:creationId xmlns:p14="http://schemas.microsoft.com/office/powerpoint/2010/main" val="27220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Приведення моментів опору та моментів інерції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1128" y="523709"/>
            <a:ext cx="8934922" cy="16927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більшості випадків розрахунки електроприводів ведуть з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допущен-нями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що механічна система складається з абсолютно жорстких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елемен-тів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які не деформуються і між якими немає зазорів. При такому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допущен-ні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 рухом одного елемента можна отримати інформацію про рух решти елементів системи.</a:t>
            </a:r>
          </a:p>
        </p:txBody>
      </p:sp>
      <p:sp>
        <p:nvSpPr>
          <p:cNvPr id="7" name="Прямокутник 8"/>
          <p:cNvSpPr/>
          <p:nvPr/>
        </p:nvSpPr>
        <p:spPr>
          <a:xfrm>
            <a:off x="101128" y="2276872"/>
            <a:ext cx="8928101" cy="13542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При цьому реальну багато масову систему замінюють найпростішою одно масовою (одновальною) системою, що обертається із кутовою </a:t>
            </a: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швидкістю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вала двигуна, і яка в енергетичному відношенні еквівалентна реальній машині. </a:t>
            </a:r>
          </a:p>
        </p:txBody>
      </p:sp>
      <p:sp>
        <p:nvSpPr>
          <p:cNvPr id="8" name="Прямокутник 8"/>
          <p:cNvSpPr/>
          <p:nvPr/>
        </p:nvSpPr>
        <p:spPr>
          <a:xfrm>
            <a:off x="101127" y="3717032"/>
            <a:ext cx="8928101" cy="16927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Розрахункова схема системи зводиться до узагальненої жорсткої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меха-нічної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ланки, яка має еквівалентний (приведений) момент інерції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і на яку діє електромагнітний момент двигуна </a:t>
            </a: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і сумарний приведений до вала електродвигуна момент статичних опорів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до якого входять всі механічні втрати в системі.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95422" y="5517232"/>
            <a:ext cx="8928101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В основу принципу приведення моментів статичних опорів до вала </a:t>
            </a:r>
            <a:r>
              <a:rPr lang="uk-UA" sz="2200" i="1" u="sng" dirty="0" smtClean="0">
                <a:latin typeface="Calibri" pitchFamily="34" charset="0"/>
                <a:cs typeface="Calibri" pitchFamily="34" charset="0"/>
              </a:rPr>
              <a:t>електродвигуна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покладена рівність потужності дійсної і приведеної машини.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Приведення моментів опору та моментів інерції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1128" y="523709"/>
            <a:ext cx="3725723" cy="14414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Рівняння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балансу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потужно-стей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складних систем, які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ма-ють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обертові виконавчі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орга-ни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елементи, що рухаються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поступально, має вигляд: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8"/>
          <p:cNvSpPr/>
          <p:nvPr/>
        </p:nvSpPr>
        <p:spPr>
          <a:xfrm>
            <a:off x="101128" y="4711844"/>
            <a:ext cx="8928101" cy="5760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Підставивши значення потужностей та врахувавши втрати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потужнос-тей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у передачах,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запишемо</a:t>
            </a:r>
            <a:r>
              <a:rPr lang="uk-UA" sz="2200" cap="small" dirty="0">
                <a:latin typeface="Calibri" pitchFamily="34" charset="0"/>
                <a:cs typeface="Calibri" pitchFamily="34" charset="0"/>
              </a:rPr>
              <a:t>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1" t="2254" r="572" b="2254"/>
          <a:stretch>
            <a:fillRect/>
          </a:stretch>
        </p:blipFill>
        <p:spPr bwMode="auto">
          <a:xfrm>
            <a:off x="3826851" y="496940"/>
            <a:ext cx="5209199" cy="420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кутник 5"/>
          <p:cNvSpPr/>
          <p:nvPr/>
        </p:nvSpPr>
        <p:spPr>
          <a:xfrm>
            <a:off x="101128" y="1955438"/>
            <a:ext cx="3725723" cy="73250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i="1" baseline="-25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с1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 с2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+ … +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сn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01128" y="2687946"/>
            <a:ext cx="3725723" cy="20143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потужність на валу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дви-гуна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Вт;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с1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 с2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сn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потуж-ність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яка витрачається на обертання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-го механізму, Вт; </a:t>
            </a:r>
            <a:r>
              <a:rPr lang="uk-UA" sz="2200" i="1" dirty="0" err="1">
                <a:latin typeface="Calibri" pitchFamily="34" charset="0"/>
                <a:cs typeface="Calibri" pitchFamily="34" charset="0"/>
              </a:rPr>
              <a:t>Р</a:t>
            </a:r>
            <a:r>
              <a:rPr lang="uk-UA" sz="2200" i="1" baseline="-25000" dirty="0" err="1">
                <a:latin typeface="Calibri" pitchFamily="34" charset="0"/>
                <a:cs typeface="Calibri" pitchFamily="34" charset="0"/>
              </a:rPr>
              <a:t>пос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потужність, яка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витрача-ється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 привод механізму, що рухається поступально, Вт.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693595"/>
              </p:ext>
            </p:extLst>
          </p:nvPr>
        </p:nvGraphicFramePr>
        <p:xfrm>
          <a:off x="467544" y="5293604"/>
          <a:ext cx="7964160" cy="799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Формула" r:id="rId4" imgW="4965700" imgH="495300" progId="Equation.3">
                  <p:embed/>
                </p:oleObj>
              </mc:Choice>
              <mc:Fallback>
                <p:oleObj name="Формула" r:id="rId4" imgW="4965700" imgH="495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293604"/>
                        <a:ext cx="7964160" cy="7996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кутник 8"/>
          <p:cNvSpPr/>
          <p:nvPr/>
        </p:nvSpPr>
        <p:spPr>
          <a:xfrm>
            <a:off x="99268" y="6165304"/>
            <a:ext cx="8928101" cy="5755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приведений до вала електродвигуна момент статичних опорів системи,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Н∙м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83791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Приведення моментів опору та моментів інерції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1128" y="523709"/>
            <a:ext cx="8934922" cy="25899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О1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О2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Оn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- момент статичних опорів окремих елементів системи, які обертаються,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Н∙м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кутова швидкість електродвигуна, рад/с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i="1" cap="smal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200" i="1" cap="small" dirty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cap="small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кутові швидкості обертання окремих елементів системи, рад/с; </a:t>
            </a:r>
            <a:endParaRPr lang="uk-UA" sz="22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baseline="-25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статичне зусилля елемента, що рухається поступально, Н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лінійна швидкість елемента, що рухається поступально, м/с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η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відповідно, коефіцієнти корисної дії передач між валами системи та передачі до елемента, що рухається поступально.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07950" y="3113649"/>
            <a:ext cx="5616178" cy="287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Розділивши це рівняння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одержимо: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043997"/>
              </p:ext>
            </p:extLst>
          </p:nvPr>
        </p:nvGraphicFramePr>
        <p:xfrm>
          <a:off x="539552" y="3401420"/>
          <a:ext cx="8280920" cy="775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Формула" r:id="rId3" imgW="5321300" imgH="495300" progId="Equation.3">
                  <p:embed/>
                </p:oleObj>
              </mc:Choice>
              <mc:Fallback>
                <p:oleObj name="Формула" r:id="rId3" imgW="5321300" imgH="49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401420"/>
                        <a:ext cx="8280920" cy="7751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4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Прямокутник 5"/>
          <p:cNvSpPr/>
          <p:nvPr/>
        </p:nvSpPr>
        <p:spPr>
          <a:xfrm>
            <a:off x="260350" y="4221088"/>
            <a:ext cx="1215306" cy="288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       або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7879"/>
              </p:ext>
            </p:extLst>
          </p:nvPr>
        </p:nvGraphicFramePr>
        <p:xfrm>
          <a:off x="687388" y="4510088"/>
          <a:ext cx="79835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Формула" r:id="rId5" imgW="5473440" imgH="495000" progId="Equation.3">
                  <p:embed/>
                </p:oleObj>
              </mc:Choice>
              <mc:Fallback>
                <p:oleObj name="Формула" r:id="rId5" imgW="5473440" imgH="49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510088"/>
                        <a:ext cx="7983537" cy="727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кутник 5"/>
          <p:cNvSpPr/>
          <p:nvPr/>
        </p:nvSpPr>
        <p:spPr>
          <a:xfrm>
            <a:off x="107950" y="5301208"/>
            <a:ext cx="8928100" cy="288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передавальні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числа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передач між валами системи.</a:t>
            </a:r>
          </a:p>
        </p:txBody>
      </p:sp>
      <p:sp>
        <p:nvSpPr>
          <p:cNvPr id="16" name="Прямокутник 5"/>
          <p:cNvSpPr/>
          <p:nvPr/>
        </p:nvSpPr>
        <p:spPr>
          <a:xfrm>
            <a:off x="97730" y="5597878"/>
            <a:ext cx="4330254" cy="1151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 Якщо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робоча машина здійснює тільки обертовий рух, або тільки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поступальний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рух, то рівняння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ма-тиме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такий вигляд: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907249"/>
              </p:ext>
            </p:extLst>
          </p:nvPr>
        </p:nvGraphicFramePr>
        <p:xfrm>
          <a:off x="4716016" y="5589749"/>
          <a:ext cx="1864902" cy="1017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9" name="Формула" r:id="rId7" imgW="1002865" imgH="545863" progId="Equation.3">
                  <p:embed/>
                </p:oleObj>
              </mc:Choice>
              <mc:Fallback>
                <p:oleObj name="Формула" r:id="rId7" imgW="1002865" imgH="54586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589749"/>
                        <a:ext cx="1864902" cy="10177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786133"/>
              </p:ext>
            </p:extLst>
          </p:nvPr>
        </p:nvGraphicFramePr>
        <p:xfrm>
          <a:off x="6972068" y="5694988"/>
          <a:ext cx="2091738" cy="974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Формула" r:id="rId9" imgW="1066337" imgH="495085" progId="Equation.3">
                  <p:embed/>
                </p:oleObj>
              </mc:Choice>
              <mc:Fallback>
                <p:oleObj name="Формула" r:id="rId9" imgW="1066337" imgH="49508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068" y="5694988"/>
                        <a:ext cx="2091738" cy="9743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215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11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Приведення моментів опору та моментів інерції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1128" y="523709"/>
            <a:ext cx="8934922" cy="8658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i="1" u="sng" dirty="0" smtClean="0">
                <a:latin typeface="Calibri" pitchFamily="34" charset="0"/>
                <a:cs typeface="Calibri" pitchFamily="34" charset="0"/>
              </a:rPr>
              <a:t>Приведення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до вала електродвигуна моментів інерції системи і </a:t>
            </a:r>
            <a:r>
              <a:rPr lang="uk-UA" sz="2200" i="1" u="sng" dirty="0" err="1" smtClean="0">
                <a:latin typeface="Calibri" pitchFamily="34" charset="0"/>
                <a:cs typeface="Calibri" pitchFamily="34" charset="0"/>
              </a:rPr>
              <a:t>ме-ханічних</a:t>
            </a:r>
            <a:r>
              <a:rPr lang="uk-UA" sz="2200" i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її мас, що рухаються поступально, виконують на основі </a:t>
            </a:r>
            <a:r>
              <a:rPr lang="uk-UA" sz="2200" i="1" u="sng" dirty="0" err="1" smtClean="0">
                <a:latin typeface="Calibri" pitchFamily="34" charset="0"/>
                <a:cs typeface="Calibri" pitchFamily="34" charset="0"/>
              </a:rPr>
              <a:t>рівнос-ті</a:t>
            </a:r>
            <a:r>
              <a:rPr lang="uk-UA" sz="2200" i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запасів кінетичної енергії дійсної і приведеної системи.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Прямокутник 5"/>
          <p:cNvSpPr/>
          <p:nvPr/>
        </p:nvSpPr>
        <p:spPr>
          <a:xfrm>
            <a:off x="101128" y="1389587"/>
            <a:ext cx="8934922" cy="578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Для системи, що зображена на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попередньому мал.,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рівняння балансу кінетичної енергії буде: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706741"/>
              </p:ext>
            </p:extLst>
          </p:nvPr>
        </p:nvGraphicFramePr>
        <p:xfrm>
          <a:off x="683568" y="1988307"/>
          <a:ext cx="6102896" cy="792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Формула" r:id="rId3" imgW="3708400" imgH="482600" progId="Equation.3">
                  <p:embed/>
                </p:oleObj>
              </mc:Choice>
              <mc:Fallback>
                <p:oleObj name="Формула" r:id="rId3" imgW="37084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88307"/>
                        <a:ext cx="6102896" cy="7926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кутник 5"/>
          <p:cNvSpPr/>
          <p:nvPr/>
        </p:nvSpPr>
        <p:spPr>
          <a:xfrm>
            <a:off x="107950" y="2829318"/>
            <a:ext cx="8934922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marL="447675" indent="-447675"/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приведений до вала електродвигуна момент інерції системи, кг∙м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447675" indent="-447675"/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- момент інерції ротора (якоря) електродвигуна і частин, що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обертають-ся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 його валу, кг∙м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447675" indent="-447675"/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-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моменти інерції елементів, що обертаються з валами 1, 2, ...,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кг∙м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447675" indent="-447675"/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маса елементів, кг, що рухаються поступально зі швидкістю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м/с.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9" name="Группа 18"/>
          <p:cNvGrpSpPr/>
          <p:nvPr/>
        </p:nvGrpSpPr>
        <p:grpSpPr>
          <a:xfrm>
            <a:off x="97358" y="4836593"/>
            <a:ext cx="8934922" cy="677108"/>
            <a:chOff x="97358" y="4836593"/>
            <a:chExt cx="8934922" cy="677108"/>
          </a:xfrm>
        </p:grpSpPr>
        <p:sp>
          <p:nvSpPr>
            <p:cNvPr id="16" name="Прямокутник 5"/>
            <p:cNvSpPr/>
            <p:nvPr/>
          </p:nvSpPr>
          <p:spPr>
            <a:xfrm>
              <a:off x="97358" y="4836593"/>
              <a:ext cx="8934922" cy="6771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0" rIns="36000" bIns="0">
              <a:spAutoFit/>
            </a:bodyPr>
            <a:lstStyle/>
            <a:p>
              <a:r>
                <a:rPr lang="uk-UA" sz="2200" dirty="0" smtClean="0">
                  <a:latin typeface="Calibri" pitchFamily="34" charset="0"/>
                  <a:cs typeface="Calibri" pitchFamily="34" charset="0"/>
                </a:rPr>
                <a:t>        Розділивши </a:t>
              </a:r>
              <a:r>
                <a:rPr lang="uk-UA" sz="2200" dirty="0">
                  <a:latin typeface="Calibri" pitchFamily="34" charset="0"/>
                  <a:cs typeface="Calibri" pitchFamily="34" charset="0"/>
                </a:rPr>
                <a:t>рівняння </a:t>
              </a:r>
              <a:r>
                <a:rPr lang="uk-UA" sz="2200" dirty="0" smtClean="0">
                  <a:latin typeface="Calibri" pitchFamily="34" charset="0"/>
                  <a:cs typeface="Calibri" pitchFamily="34" charset="0"/>
                </a:rPr>
                <a:t>на            і </a:t>
              </a:r>
              <a:r>
                <a:rPr lang="uk-UA" sz="2200" dirty="0">
                  <a:latin typeface="Calibri" pitchFamily="34" charset="0"/>
                  <a:cs typeface="Calibri" pitchFamily="34" charset="0"/>
                </a:rPr>
                <a:t>замінивши відношення кутових </a:t>
              </a:r>
              <a:r>
                <a:rPr lang="uk-UA" sz="2200" dirty="0" err="1" smtClean="0">
                  <a:latin typeface="Calibri" pitchFamily="34" charset="0"/>
                  <a:cs typeface="Calibri" pitchFamily="34" charset="0"/>
                </a:rPr>
                <a:t>швид-костей</a:t>
              </a:r>
              <a:r>
                <a:rPr lang="uk-UA" sz="2200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uk-UA" sz="2200" dirty="0">
                  <a:latin typeface="Calibri" pitchFamily="34" charset="0"/>
                  <a:cs typeface="Calibri" pitchFamily="34" charset="0"/>
                </a:rPr>
                <a:t>на відповідні передавальні числа, одержимо:</a:t>
              </a:r>
            </a:p>
          </p:txBody>
        </p:sp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0932503"/>
                </p:ext>
              </p:extLst>
            </p:nvPr>
          </p:nvGraphicFramePr>
          <p:xfrm>
            <a:off x="3563888" y="4859477"/>
            <a:ext cx="576064" cy="369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2" name="Формула" r:id="rId5" imgW="431613" imgH="279279" progId="Equation.3">
                    <p:embed/>
                  </p:oleObj>
                </mc:Choice>
                <mc:Fallback>
                  <p:oleObj name="Формула" r:id="rId5" imgW="431613" imgH="279279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3888" y="4859477"/>
                          <a:ext cx="576064" cy="3696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458182"/>
              </p:ext>
            </p:extLst>
          </p:nvPr>
        </p:nvGraphicFramePr>
        <p:xfrm>
          <a:off x="1919288" y="5672138"/>
          <a:ext cx="4997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Формула" r:id="rId7" imgW="2831760" imgH="520560" progId="Equation.3">
                  <p:embed/>
                </p:oleObj>
              </mc:Choice>
              <mc:Fallback>
                <p:oleObj name="Формула" r:id="rId7" imgW="2831760" imgH="520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5672138"/>
                        <a:ext cx="4997450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73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Рівняння руху електропривода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1128" y="523709"/>
            <a:ext cx="8934922" cy="8638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роботі системи електропривод - робоча машина стан її рухомих частин зумовлений співвідношеннями між рушійними і гальмівними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си-лами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моментами статичних опорів.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Прямокутник 5"/>
          <p:cNvSpPr/>
          <p:nvPr/>
        </p:nvSpPr>
        <p:spPr>
          <a:xfrm>
            <a:off x="101128" y="1389587"/>
            <a:ext cx="8934922" cy="2877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Під їх дією система може рухатися рівномірно або нерівномірно.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Прямокутник 5"/>
          <p:cNvSpPr/>
          <p:nvPr/>
        </p:nvSpPr>
        <p:spPr>
          <a:xfrm>
            <a:off x="101128" y="1704869"/>
            <a:ext cx="8934922" cy="576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Рівномірний рух або усталений режим роботи спостерігається при рівності рушійних і гальмівних сил і моментів.</a:t>
            </a:r>
          </a:p>
        </p:txBody>
      </p:sp>
      <p:sp>
        <p:nvSpPr>
          <p:cNvPr id="18" name="Прямокутник 5"/>
          <p:cNvSpPr/>
          <p:nvPr/>
        </p:nvSpPr>
        <p:spPr>
          <a:xfrm>
            <a:off x="92025" y="2280924"/>
            <a:ext cx="8934922" cy="11515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У протилежному випадку виникають інерційні сили та моменти, які спричиняють прискорення або сповільнення системи. При цьому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зміню-ється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швидкість електропривода, яка супроводжується зміною кінетичної енергії, що накопичена в системі.</a:t>
            </a:r>
          </a:p>
        </p:txBody>
      </p:sp>
      <p:sp>
        <p:nvSpPr>
          <p:cNvPr id="19" name="Прямокутник 5"/>
          <p:cNvSpPr/>
          <p:nvPr/>
        </p:nvSpPr>
        <p:spPr>
          <a:xfrm>
            <a:off x="92025" y="3465545"/>
            <a:ext cx="8934922" cy="8638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Якщо допустити момент інерції незмінним, що характерно для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біль-шості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сільськогосподарських електроприводів,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то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рівняння руху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електро-приводу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матиме вигляд: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2" name="Прямокутник 5"/>
          <p:cNvSpPr/>
          <p:nvPr/>
        </p:nvSpPr>
        <p:spPr>
          <a:xfrm>
            <a:off x="116756" y="4869160"/>
            <a:ext cx="8934922" cy="5760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-  динамічний момент,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що характеризує зміну кінетичної енергії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системи.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кутник 5"/>
          <p:cNvSpPr/>
          <p:nvPr/>
        </p:nvSpPr>
        <p:spPr>
          <a:xfrm>
            <a:off x="125512" y="5517232"/>
            <a:ext cx="8934922" cy="115364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Як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відомо, електродвигуни можуть працювати у рушійному і в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гальмів-ному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режимах, тобто знак моменту двигуна може бути додатнім і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від’єм-ним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).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Активні моменти статичних опорів також можуть змінювати свій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знак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). 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16114"/>
              </p:ext>
            </p:extLst>
          </p:nvPr>
        </p:nvGraphicFramePr>
        <p:xfrm>
          <a:off x="3131840" y="4005064"/>
          <a:ext cx="381642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Формула" r:id="rId3" imgW="1981200" imgH="444500" progId="Equation.3">
                  <p:embed/>
                </p:oleObj>
              </mc:Choice>
              <mc:Fallback>
                <p:oleObj name="Формула" r:id="rId3" imgW="19812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005064"/>
                        <a:ext cx="3816424" cy="86409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34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7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45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Рівняння руху електропривода</a:t>
            </a:r>
            <a:endParaRPr lang="uk-UA" sz="2800" b="1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1128" y="523709"/>
            <a:ext cx="8934922" cy="2882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 аналізу рівняння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руху електроприводу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випливає, що: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Прямокутник 5"/>
          <p:cNvSpPr/>
          <p:nvPr/>
        </p:nvSpPr>
        <p:spPr>
          <a:xfrm>
            <a:off x="117500" y="811993"/>
            <a:ext cx="8934922" cy="17291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  <a:defRPr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при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&gt; 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прискорення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dω/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мають позитивний знак, тобто система працює з прискоренням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lvl="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при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&lt; F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&lt; 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&lt;0,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dω/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&lt;0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і рух системи сповільнюється;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при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= F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= 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dω/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тобто привод працює в усталеному режимі.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" name="Прямокутник 5"/>
          <p:cNvSpPr/>
          <p:nvPr/>
        </p:nvSpPr>
        <p:spPr>
          <a:xfrm>
            <a:off x="117500" y="2543671"/>
            <a:ext cx="8934922" cy="27084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Рівняння руху електроприводу дозволяє розв’язати такі задачі: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побудова навантажувальних діаграм;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визначення механічного завантаження двигуна при рівномірній та нерівномірній роботі;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вияснення необхідності застосування маховиків та їх вибір;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розрахунок швидкісних режимів;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визначення часу розгону та гальмування двигуна з машиною;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вибір схеми керування двигуном та пускорегулювальної апаратури.</a:t>
            </a:r>
          </a:p>
        </p:txBody>
      </p:sp>
      <p:sp>
        <p:nvSpPr>
          <p:cNvPr id="17" name="Прямокутник 5"/>
          <p:cNvSpPr/>
          <p:nvPr/>
        </p:nvSpPr>
        <p:spPr>
          <a:xfrm>
            <a:off x="68361" y="5373216"/>
            <a:ext cx="8934922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Якщо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– 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привод працює в усталеному режимі, але тільки тоді коли система приводу статично стійка, а отже після будь-якого збурення повертається у вихідний стан. Статична стійкість визначається видом механічних характеристик двигуна і робочої машини.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700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uiExpand="1" build="p" animBg="1"/>
      <p:bldP spid="16" grpId="0" uiExpand="1" build="p" animBg="1"/>
      <p:bldP spid="1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1367</TotalTime>
  <Words>2587</Words>
  <Application>Microsoft Office PowerPoint</Application>
  <PresentationFormat>Экран (4:3)</PresentationFormat>
  <Paragraphs>168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Воздушный 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USER</cp:lastModifiedBy>
  <cp:revision>105</cp:revision>
  <dcterms:created xsi:type="dcterms:W3CDTF">2016-01-31T14:57:37Z</dcterms:created>
  <dcterms:modified xsi:type="dcterms:W3CDTF">2021-09-02T11:05:39Z</dcterms:modified>
</cp:coreProperties>
</file>