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259" r:id="rId13"/>
    <p:sldId id="305" r:id="rId14"/>
    <p:sldId id="306" r:id="rId15"/>
    <p:sldId id="307" r:id="rId16"/>
    <p:sldId id="308" r:id="rId17"/>
    <p:sldId id="309" r:id="rId1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52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F8387-D42D-49AB-850A-B7759DBB1036}" type="datetimeFigureOut">
              <a:rPr lang="uk-UA" smtClean="0"/>
              <a:t>02.09.2021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6E09-4145-4A54-8CA0-31D292E6697F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F8387-D42D-49AB-850A-B7759DBB1036}" type="datetimeFigureOut">
              <a:rPr lang="uk-UA" smtClean="0"/>
              <a:t>02.09.2021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6E09-4145-4A54-8CA0-31D292E6697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F8387-D42D-49AB-850A-B7759DBB1036}" type="datetimeFigureOut">
              <a:rPr lang="uk-UA" smtClean="0"/>
              <a:t>02.09.2021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6E09-4145-4A54-8CA0-31D292E6697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F8387-D42D-49AB-850A-B7759DBB1036}" type="datetimeFigureOut">
              <a:rPr lang="uk-UA" smtClean="0"/>
              <a:t>02.09.2021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6E09-4145-4A54-8CA0-31D292E6697F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F8387-D42D-49AB-850A-B7759DBB1036}" type="datetimeFigureOut">
              <a:rPr lang="uk-UA" smtClean="0"/>
              <a:t>02.09.2021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6E09-4145-4A54-8CA0-31D292E6697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F8387-D42D-49AB-850A-B7759DBB1036}" type="datetimeFigureOut">
              <a:rPr lang="uk-UA" smtClean="0"/>
              <a:t>02.09.2021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6E09-4145-4A54-8CA0-31D292E6697F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F8387-D42D-49AB-850A-B7759DBB1036}" type="datetimeFigureOut">
              <a:rPr lang="uk-UA" smtClean="0"/>
              <a:t>02.09.2021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6E09-4145-4A54-8CA0-31D292E6697F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F8387-D42D-49AB-850A-B7759DBB1036}" type="datetimeFigureOut">
              <a:rPr lang="uk-UA" smtClean="0"/>
              <a:t>02.09.2021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6E09-4145-4A54-8CA0-31D292E6697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F8387-D42D-49AB-850A-B7759DBB1036}" type="datetimeFigureOut">
              <a:rPr lang="uk-UA" smtClean="0"/>
              <a:t>02.09.2021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6E09-4145-4A54-8CA0-31D292E6697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F8387-D42D-49AB-850A-B7759DBB1036}" type="datetimeFigureOut">
              <a:rPr lang="uk-UA" smtClean="0"/>
              <a:t>02.09.2021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6E09-4145-4A54-8CA0-31D292E6697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F8387-D42D-49AB-850A-B7759DBB1036}" type="datetimeFigureOut">
              <a:rPr lang="uk-UA" smtClean="0"/>
              <a:t>02.09.2021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6E09-4145-4A54-8CA0-31D292E6697F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EDF8387-D42D-49AB-850A-B7759DBB1036}" type="datetimeFigureOut">
              <a:rPr lang="uk-UA" smtClean="0"/>
              <a:t>02.09.2021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8B6E09-4145-4A54-8CA0-31D292E6697F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6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1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0" y="0"/>
            <a:ext cx="914400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defRPr/>
            </a:pPr>
            <a:r>
              <a:rPr lang="uk-UA" sz="2800" b="1" i="1" dirty="0">
                <a:solidFill>
                  <a:schemeClr val="tx2"/>
                </a:solidFill>
              </a:rPr>
              <a:t>ОСНОВИ ДИНАМІКИ ЕЛЕКТРОПРИВОДУ</a:t>
            </a:r>
            <a:endParaRPr lang="uk-UA" sz="2800" i="1" spc="-100" dirty="0">
              <a:solidFill>
                <a:schemeClr val="tx2"/>
              </a:solidFill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287338" y="476672"/>
            <a:ext cx="8569325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uk-UA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 bwMode="auto">
          <a:xfrm>
            <a:off x="107950" y="548680"/>
            <a:ext cx="8928100" cy="61926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0" bIns="0"/>
          <a:lstStyle/>
          <a:p>
            <a:pPr marL="342900" indent="-342900" algn="ctr" eaLnBrk="0" hangingPunct="0">
              <a:spcBef>
                <a:spcPct val="20000"/>
              </a:spcBef>
              <a:spcAft>
                <a:spcPts val="1200"/>
              </a:spcAft>
              <a:buFont typeface="Arial" charset="0"/>
              <a:buNone/>
              <a:defRPr/>
            </a:pPr>
            <a:r>
              <a:rPr lang="uk-UA" sz="2400" i="1" dirty="0">
                <a:latin typeface="Calibri" pitchFamily="34" charset="0"/>
                <a:cs typeface="Calibri" pitchFamily="34" charset="0"/>
              </a:rPr>
              <a:t>ПЛАН</a:t>
            </a:r>
          </a:p>
          <a:p>
            <a:pPr marL="361950" indent="-361950"/>
            <a:r>
              <a:rPr lang="uk-UA" sz="2400" i="1" dirty="0">
                <a:latin typeface="Arial" pitchFamily="34" charset="0"/>
                <a:cs typeface="Arial" pitchFamily="34" charset="0"/>
              </a:rPr>
              <a:t>1.</a:t>
            </a:r>
            <a:r>
              <a:rPr lang="uk-UA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uk-UA" sz="2400" i="1" dirty="0">
                <a:latin typeface="Arial" pitchFamily="34" charset="0"/>
                <a:cs typeface="Arial" pitchFamily="34" charset="0"/>
              </a:rPr>
              <a:t>Статичні та динамічні сили і моменти, що діють у системі електропривод - робоча машина;</a:t>
            </a:r>
            <a:endParaRPr lang="uk-UA" sz="2400" b="1" i="1" dirty="0">
              <a:latin typeface="Arial" pitchFamily="34" charset="0"/>
              <a:cs typeface="Arial" pitchFamily="34" charset="0"/>
            </a:endParaRPr>
          </a:p>
          <a:p>
            <a:r>
              <a:rPr lang="uk-UA" sz="2400" i="1" dirty="0">
                <a:latin typeface="Arial" pitchFamily="34" charset="0"/>
                <a:cs typeface="Arial" pitchFamily="34" charset="0"/>
              </a:rPr>
              <a:t>2. Приведення моментів опору та моментів інерції;</a:t>
            </a:r>
            <a:endParaRPr lang="uk-UA" sz="2400" b="1" i="1" dirty="0">
              <a:latin typeface="Arial" pitchFamily="34" charset="0"/>
              <a:cs typeface="Arial" pitchFamily="34" charset="0"/>
            </a:endParaRPr>
          </a:p>
          <a:p>
            <a:r>
              <a:rPr lang="uk-UA" sz="2400" i="1" dirty="0">
                <a:latin typeface="Arial" pitchFamily="34" charset="0"/>
                <a:cs typeface="Arial" pitchFamily="34" charset="0"/>
              </a:rPr>
              <a:t>3. Рівняння руху електроприводу;</a:t>
            </a:r>
            <a:endParaRPr lang="uk-UA" sz="2400" b="1" i="1" dirty="0">
              <a:latin typeface="Arial" pitchFamily="34" charset="0"/>
              <a:cs typeface="Arial" pitchFamily="34" charset="0"/>
            </a:endParaRPr>
          </a:p>
          <a:p>
            <a:r>
              <a:rPr lang="uk-UA" sz="2400" i="1" dirty="0">
                <a:latin typeface="Arial" pitchFamily="34" charset="0"/>
                <a:cs typeface="Arial" pitchFamily="34" charset="0"/>
              </a:rPr>
              <a:t>4. Визначення часу перехідних процесів;</a:t>
            </a:r>
            <a:endParaRPr lang="uk-UA" sz="2400" b="1" i="1" dirty="0">
              <a:latin typeface="Arial" pitchFamily="34" charset="0"/>
              <a:cs typeface="Arial" pitchFamily="34" charset="0"/>
            </a:endParaRPr>
          </a:p>
          <a:p>
            <a:r>
              <a:rPr lang="uk-UA" sz="2400" i="1" dirty="0">
                <a:latin typeface="Arial" pitchFamily="34" charset="0"/>
                <a:cs typeface="Arial" pitchFamily="34" charset="0"/>
              </a:rPr>
              <a:t>5. Енергетика перехідних процесів. </a:t>
            </a:r>
            <a:endParaRPr lang="uk-UA" sz="2400" i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uk-UA" sz="2400" b="1" i="1" dirty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uk-UA" sz="2400" i="1" dirty="0" smtClean="0">
                <a:latin typeface="Calibri" pitchFamily="34" charset="0"/>
                <a:cs typeface="Calibri" pitchFamily="34" charset="0"/>
              </a:rPr>
              <a:t>Література</a:t>
            </a:r>
            <a:r>
              <a:rPr lang="uk-UA" sz="2400" i="1" dirty="0">
                <a:latin typeface="Calibri" pitchFamily="34" charset="0"/>
                <a:cs typeface="Calibri" pitchFamily="34" charset="0"/>
              </a:rPr>
              <a:t>:</a:t>
            </a:r>
            <a:endParaRPr lang="uk-UA" sz="2400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uk-UA" sz="2400" i="1" dirty="0">
                <a:latin typeface="Calibri" pitchFamily="34" charset="0"/>
                <a:cs typeface="Calibri" pitchFamily="34" charset="0"/>
              </a:rPr>
              <a:t>1. Електропривод:</a:t>
            </a:r>
            <a:r>
              <a:rPr lang="uk-UA" sz="2400" b="1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400" i="1" dirty="0" err="1">
                <a:latin typeface="Calibri" pitchFamily="34" charset="0"/>
                <a:cs typeface="Calibri" pitchFamily="34" charset="0"/>
              </a:rPr>
              <a:t>Навч</a:t>
            </a:r>
            <a:r>
              <a:rPr lang="uk-UA" sz="2400" i="1" dirty="0">
                <a:latin typeface="Calibri" pitchFamily="34" charset="0"/>
                <a:cs typeface="Calibri" pitchFamily="34" charset="0"/>
              </a:rPr>
              <a:t>. </a:t>
            </a:r>
            <a:r>
              <a:rPr lang="uk-UA" sz="2400" i="1" dirty="0" err="1">
                <a:latin typeface="Calibri" pitchFamily="34" charset="0"/>
                <a:cs typeface="Calibri" pitchFamily="34" charset="0"/>
              </a:rPr>
              <a:t>Посіб</a:t>
            </a:r>
            <a:r>
              <a:rPr lang="uk-UA" sz="2400" i="1" dirty="0">
                <a:latin typeface="Calibri" pitchFamily="34" charset="0"/>
                <a:cs typeface="Calibri" pitchFamily="34" charset="0"/>
              </a:rPr>
              <a:t>./ О.ІО. </a:t>
            </a:r>
            <a:r>
              <a:rPr lang="uk-UA" sz="2400" i="1" dirty="0" err="1">
                <a:latin typeface="Calibri" pitchFamily="34" charset="0"/>
                <a:cs typeface="Calibri" pitchFamily="34" charset="0"/>
              </a:rPr>
              <a:t>Синявський</a:t>
            </a:r>
            <a:r>
              <a:rPr lang="uk-UA" sz="2400" i="1" dirty="0">
                <a:latin typeface="Calibri" pitchFamily="34" charset="0"/>
                <a:cs typeface="Calibri" pitchFamily="34" charset="0"/>
              </a:rPr>
              <a:t>, П.І. Савченко, В.В. Савченко, Ю.М. </a:t>
            </a:r>
            <a:r>
              <a:rPr lang="uk-UA" sz="2400" i="1" dirty="0" err="1">
                <a:latin typeface="Calibri" pitchFamily="34" charset="0"/>
                <a:cs typeface="Calibri" pitchFamily="34" charset="0"/>
              </a:rPr>
              <a:t>Лавріненко</a:t>
            </a:r>
            <a:r>
              <a:rPr lang="uk-UA" sz="2400" i="1" dirty="0">
                <a:latin typeface="Calibri" pitchFamily="34" charset="0"/>
                <a:cs typeface="Calibri" pitchFamily="34" charset="0"/>
              </a:rPr>
              <a:t>, В.В. </a:t>
            </a:r>
            <a:r>
              <a:rPr lang="uk-UA" sz="2400" i="1" dirty="0" err="1">
                <a:latin typeface="Calibri" pitchFamily="34" charset="0"/>
                <a:cs typeface="Calibri" pitchFamily="34" charset="0"/>
              </a:rPr>
              <a:t>Козирський</a:t>
            </a:r>
            <a:r>
              <a:rPr lang="uk-UA" sz="2400" i="1" dirty="0">
                <a:latin typeface="Calibri" pitchFamily="34" charset="0"/>
                <a:cs typeface="Calibri" pitchFamily="34" charset="0"/>
              </a:rPr>
              <a:t>, Ю.М. </a:t>
            </a:r>
            <a:r>
              <a:rPr lang="uk-UA" sz="2400" i="1" dirty="0" err="1">
                <a:latin typeface="Calibri" pitchFamily="34" charset="0"/>
                <a:cs typeface="Calibri" pitchFamily="34" charset="0"/>
              </a:rPr>
              <a:t>Хандола</a:t>
            </a:r>
            <a:r>
              <a:rPr lang="uk-UA" sz="2400" i="1" dirty="0">
                <a:latin typeface="Calibri" pitchFamily="34" charset="0"/>
                <a:cs typeface="Calibri" pitchFamily="34" charset="0"/>
              </a:rPr>
              <a:t>, І.П. </a:t>
            </a:r>
            <a:r>
              <a:rPr lang="uk-UA" sz="2400" i="1" dirty="0" err="1">
                <a:latin typeface="Calibri" pitchFamily="34" charset="0"/>
                <a:cs typeface="Calibri" pitchFamily="34" charset="0"/>
              </a:rPr>
              <a:t>Ільїчов</a:t>
            </a:r>
            <a:r>
              <a:rPr lang="uk-UA" sz="2400" i="1" dirty="0">
                <a:latin typeface="Calibri" pitchFamily="34" charset="0"/>
                <a:cs typeface="Calibri" pitchFamily="34" charset="0"/>
              </a:rPr>
              <a:t>; За ред. О.Ю. </a:t>
            </a:r>
            <a:r>
              <a:rPr lang="uk-UA" sz="2400" i="1" dirty="0" err="1">
                <a:latin typeface="Calibri" pitchFamily="34" charset="0"/>
                <a:cs typeface="Calibri" pitchFamily="34" charset="0"/>
              </a:rPr>
              <a:t>Синявського</a:t>
            </a:r>
            <a:r>
              <a:rPr lang="uk-UA" sz="2400" i="1" dirty="0">
                <a:latin typeface="Calibri" pitchFamily="34" charset="0"/>
                <a:cs typeface="Calibri" pitchFamily="34" charset="0"/>
              </a:rPr>
              <a:t>. - К.: </a:t>
            </a:r>
            <a:r>
              <a:rPr lang="uk-UA" sz="2400" i="1" dirty="0" err="1">
                <a:latin typeface="Calibri" pitchFamily="34" charset="0"/>
                <a:cs typeface="Calibri" pitchFamily="34" charset="0"/>
              </a:rPr>
              <a:t>Аграр</a:t>
            </a:r>
            <a:r>
              <a:rPr lang="uk-UA" sz="2400" i="1" dirty="0">
                <a:latin typeface="Calibri" pitchFamily="34" charset="0"/>
                <a:cs typeface="Calibri" pitchFamily="34" charset="0"/>
              </a:rPr>
              <a:t> Медіа Груп, 2013.-</a:t>
            </a:r>
            <a:r>
              <a:rPr lang="uk-UA" sz="2400" i="1" dirty="0" smtClean="0">
                <a:latin typeface="Calibri" pitchFamily="34" charset="0"/>
                <a:cs typeface="Calibri" pitchFamily="34" charset="0"/>
              </a:rPr>
              <a:t>586с</a:t>
            </a:r>
            <a:r>
              <a:rPr lang="uk-UA" sz="2400" i="1" dirty="0">
                <a:latin typeface="Calibri" pitchFamily="34" charset="0"/>
                <a:cs typeface="Calibri" pitchFamily="34" charset="0"/>
              </a:rPr>
              <a:t>. </a:t>
            </a:r>
            <a:r>
              <a:rPr lang="ru-RU" sz="2400" i="1" dirty="0">
                <a:latin typeface="Calibri" pitchFamily="34" charset="0"/>
                <a:cs typeface="Calibri" pitchFamily="34" charset="0"/>
              </a:rPr>
              <a:t>ISBN</a:t>
            </a:r>
            <a:r>
              <a:rPr lang="uk-UA" sz="2400" i="1" dirty="0">
                <a:latin typeface="Calibri" pitchFamily="34" charset="0"/>
                <a:cs typeface="Calibri" pitchFamily="34" charset="0"/>
              </a:rPr>
              <a:t> 978-617-646-201-9;</a:t>
            </a:r>
          </a:p>
          <a:p>
            <a:pPr>
              <a:defRPr/>
            </a:pPr>
            <a:r>
              <a:rPr lang="uk-UA" sz="2400" i="1" dirty="0">
                <a:latin typeface="Calibri" pitchFamily="34" charset="0"/>
                <a:cs typeface="Calibri" pitchFamily="34" charset="0"/>
              </a:rPr>
              <a:t>2. Електропривод сільськогосподарських машин, агрегатів та потокових ліній: Підручник / Є.Л. </a:t>
            </a:r>
            <a:r>
              <a:rPr lang="uk-UA" sz="2400" i="1" dirty="0" err="1">
                <a:latin typeface="Calibri" pitchFamily="34" charset="0"/>
                <a:cs typeface="Calibri" pitchFamily="34" charset="0"/>
              </a:rPr>
              <a:t>Жулай</a:t>
            </a:r>
            <a:r>
              <a:rPr lang="uk-UA" sz="2400" i="1" dirty="0">
                <a:latin typeface="Calibri" pitchFamily="34" charset="0"/>
                <a:cs typeface="Calibri" pitchFamily="34" charset="0"/>
              </a:rPr>
              <a:t>, Б.В.Зайцев, О.С.Марченко та ін.; Ред. Є.Л. </a:t>
            </a:r>
            <a:r>
              <a:rPr lang="uk-UA" sz="2400" i="1" dirty="0" err="1">
                <a:latin typeface="Calibri" pitchFamily="34" charset="0"/>
                <a:cs typeface="Calibri" pitchFamily="34" charset="0"/>
              </a:rPr>
              <a:t>Жулай</a:t>
            </a:r>
            <a:r>
              <a:rPr lang="uk-UA" sz="2400" i="1" dirty="0">
                <a:latin typeface="Calibri" pitchFamily="34" charset="0"/>
                <a:cs typeface="Calibri" pitchFamily="34" charset="0"/>
              </a:rPr>
              <a:t>. – К. : Вища освіта, 2001. – 288 </a:t>
            </a:r>
            <a:r>
              <a:rPr lang="uk-UA" sz="2400" i="1" dirty="0" smtClean="0">
                <a:latin typeface="Calibri" pitchFamily="34" charset="0"/>
                <a:cs typeface="Calibri" pitchFamily="34" charset="0"/>
              </a:rPr>
              <a:t>c.</a:t>
            </a:r>
            <a:endParaRPr lang="uk-UA" sz="2400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459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>
            <a:spLocks noChangeArrowheads="1"/>
          </p:cNvSpPr>
          <p:nvPr/>
        </p:nvSpPr>
        <p:spPr bwMode="auto">
          <a:xfrm>
            <a:off x="107950" y="72000"/>
            <a:ext cx="8928100" cy="459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chemeClr val="tx2"/>
                </a:solidFill>
              </a:rPr>
              <a:t>Визначення часу перехідних процесів</a:t>
            </a:r>
            <a:endParaRPr lang="uk-UA" sz="2800" b="1" i="1" u="sng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Прямокутник 5"/>
          <p:cNvSpPr/>
          <p:nvPr/>
        </p:nvSpPr>
        <p:spPr>
          <a:xfrm>
            <a:off x="101128" y="523709"/>
            <a:ext cx="8934922" cy="67710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defRPr/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Режими роботи електроприводів поділяються на </a:t>
            </a:r>
            <a:r>
              <a:rPr lang="uk-UA" sz="2200" i="1" u="sng" dirty="0">
                <a:latin typeface="Calibri" pitchFamily="34" charset="0"/>
                <a:cs typeface="Calibri" pitchFamily="34" charset="0"/>
              </a:rPr>
              <a:t>усталені та неусталені</a:t>
            </a:r>
            <a:r>
              <a:rPr lang="uk-UA" sz="2200" u="sng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465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2" name="Прямокутник 5"/>
          <p:cNvSpPr/>
          <p:nvPr/>
        </p:nvSpPr>
        <p:spPr>
          <a:xfrm>
            <a:off x="101128" y="1215997"/>
            <a:ext cx="8934922" cy="10156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defRPr/>
            </a:pPr>
            <a:r>
              <a:rPr lang="uk-UA" sz="2200" i="1" dirty="0" smtClean="0">
                <a:latin typeface="Calibri" pitchFamily="34" charset="0"/>
                <a:cs typeface="Calibri" pitchFamily="34" charset="0"/>
              </a:rPr>
              <a:t>       </a:t>
            </a:r>
            <a:r>
              <a:rPr lang="uk-UA" sz="2200" i="1" u="sng" dirty="0" smtClean="0">
                <a:latin typeface="Calibri" pitchFamily="34" charset="0"/>
                <a:cs typeface="Calibri" pitchFamily="34" charset="0"/>
              </a:rPr>
              <a:t>Усталеним</a:t>
            </a:r>
            <a:r>
              <a:rPr lang="uk-UA" sz="22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u="sng" dirty="0">
                <a:latin typeface="Calibri" pitchFamily="34" charset="0"/>
                <a:cs typeface="Calibri" pitchFamily="34" charset="0"/>
              </a:rPr>
              <a:t>називається режим, при якому електропривод працює з постійними струмом, моментом, швидкістю обертання і температурою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uk-UA" sz="2200" u="sng" dirty="0">
                <a:latin typeface="Calibri" pitchFamily="34" charset="0"/>
                <a:cs typeface="Calibri" pitchFamily="34" charset="0"/>
              </a:rPr>
              <a:t>Режими, при яких ці параметри змінюються, називаються </a:t>
            </a:r>
            <a:r>
              <a:rPr lang="uk-UA" sz="2200" i="1" u="sng" dirty="0">
                <a:latin typeface="Calibri" pitchFamily="34" charset="0"/>
                <a:cs typeface="Calibri" pitchFamily="34" charset="0"/>
              </a:rPr>
              <a:t>неусталеними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8" name="Прямокутник 5"/>
          <p:cNvSpPr/>
          <p:nvPr/>
        </p:nvSpPr>
        <p:spPr>
          <a:xfrm>
            <a:off x="115961" y="2252903"/>
            <a:ext cx="8934922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defRPr/>
            </a:pPr>
            <a:r>
              <a:rPr lang="uk-UA" sz="2200" i="1" dirty="0" smtClean="0">
                <a:latin typeface="Calibri" pitchFamily="34" charset="0"/>
                <a:cs typeface="Calibri" pitchFamily="34" charset="0"/>
              </a:rPr>
              <a:t>   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Режими роботи електроприводів при переході від одного усталеного стану до іншого називають </a:t>
            </a:r>
            <a:r>
              <a:rPr lang="uk-UA" sz="2200" i="1" u="sng" dirty="0">
                <a:latin typeface="Calibri" pitchFamily="34" charset="0"/>
                <a:cs typeface="Calibri" pitchFamily="34" charset="0"/>
              </a:rPr>
              <a:t>перехідними режимами або перехідними процесами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19" name="Прямокутник 5"/>
          <p:cNvSpPr/>
          <p:nvPr/>
        </p:nvSpPr>
        <p:spPr>
          <a:xfrm>
            <a:off x="107950" y="3284984"/>
            <a:ext cx="8934922" cy="169277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defRPr/>
            </a:pPr>
            <a:r>
              <a:rPr lang="uk-UA" sz="2200" i="1" dirty="0" smtClean="0">
                <a:latin typeface="Calibri" pitchFamily="34" charset="0"/>
                <a:cs typeface="Calibri" pitchFamily="34" charset="0"/>
              </a:rPr>
              <a:t>   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При розрахунку електроприводів потрібно знати час пуску або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гальму-вання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системи електродвигун - робоча машина. Така необхідність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вини-кає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при розробці технологічних процесів, пов'язаних з частими пусками, гальмуваннями і реверсуванням електродвигунів; при перевірці двигунів на нагрівання під час перехідних режимів тощо.</a:t>
            </a:r>
          </a:p>
        </p:txBody>
      </p:sp>
      <p:sp>
        <p:nvSpPr>
          <p:cNvPr id="20" name="Прямокутник 5"/>
          <p:cNvSpPr/>
          <p:nvPr/>
        </p:nvSpPr>
        <p:spPr>
          <a:xfrm>
            <a:off x="115961" y="4977755"/>
            <a:ext cx="8934922" cy="67710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defRPr/>
            </a:pPr>
            <a:r>
              <a:rPr lang="uk-UA" sz="2200" i="1" dirty="0" smtClean="0">
                <a:latin typeface="Calibri" pitchFamily="34" charset="0"/>
                <a:cs typeface="Calibri" pitchFamily="34" charset="0"/>
              </a:rPr>
              <a:t>   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Якщо прийняти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приведений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момент інерції системи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uk-UA" sz="2200" b="1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незмінним, то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рівняння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руху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електропривода можна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записати так:</a:t>
            </a:r>
          </a:p>
        </p:txBody>
      </p:sp>
      <p:sp>
        <p:nvSpPr>
          <p:cNvPr id="21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2" name="Объект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5242116"/>
              </p:ext>
            </p:extLst>
          </p:nvPr>
        </p:nvGraphicFramePr>
        <p:xfrm>
          <a:off x="101128" y="5703226"/>
          <a:ext cx="2224875" cy="8929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9" name="Формула" r:id="rId3" imgW="1244060" imgH="495085" progId="Equation.3">
                  <p:embed/>
                </p:oleObj>
              </mc:Choice>
              <mc:Fallback>
                <p:oleObj name="Формула" r:id="rId3" imgW="1244060" imgH="495085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128" y="5703226"/>
                        <a:ext cx="2224875" cy="892999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4" name="Объект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8671285"/>
              </p:ext>
            </p:extLst>
          </p:nvPr>
        </p:nvGraphicFramePr>
        <p:xfrm>
          <a:off x="3272408" y="5659402"/>
          <a:ext cx="2160240" cy="9675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0" name="Формула" r:id="rId5" imgW="1257300" imgH="558800" progId="Equation.3">
                  <p:embed/>
                </p:oleObj>
              </mc:Choice>
              <mc:Fallback>
                <p:oleObj name="Формула" r:id="rId5" imgW="1257300" imgH="558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2408" y="5659402"/>
                        <a:ext cx="2160240" cy="96757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Прямокутник 5"/>
          <p:cNvSpPr/>
          <p:nvPr/>
        </p:nvSpPr>
        <p:spPr>
          <a:xfrm>
            <a:off x="2428516" y="6046839"/>
            <a:ext cx="639242" cy="29033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або:</a:t>
            </a:r>
            <a:endParaRPr lang="uk-UA" sz="2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Прямокутник 5"/>
          <p:cNvSpPr/>
          <p:nvPr/>
        </p:nvSpPr>
        <p:spPr>
          <a:xfrm>
            <a:off x="5450929" y="5684176"/>
            <a:ext cx="3599954" cy="1015663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defRPr/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де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- час перехідного процесу при зміні швидкості електродвигуна від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ru-RU" sz="2200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до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ru-RU" sz="2200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200" b="1" i="1" dirty="0">
                <a:latin typeface="Calibri" pitchFamily="34" charset="0"/>
                <a:cs typeface="Calibri" pitchFamily="34" charset="0"/>
              </a:rPr>
              <a:t>.</a:t>
            </a:r>
            <a:endParaRPr lang="uk-UA" sz="22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678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  <p:bldP spid="18" grpId="0" animBg="1"/>
      <p:bldP spid="19" grpId="0" animBg="1"/>
      <p:bldP spid="20" grpId="0" animBg="1"/>
      <p:bldP spid="25" grpId="0" animBg="1"/>
      <p:bldP spid="2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>
            <a:spLocks noChangeArrowheads="1"/>
          </p:cNvSpPr>
          <p:nvPr/>
        </p:nvSpPr>
        <p:spPr bwMode="auto">
          <a:xfrm>
            <a:off x="107950" y="72000"/>
            <a:ext cx="8928100" cy="459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chemeClr val="tx2"/>
                </a:solidFill>
              </a:rPr>
              <a:t>Визначення часу перехідних процесів</a:t>
            </a:r>
            <a:endParaRPr lang="uk-UA" sz="2800" b="1" i="1" u="sng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Прямокутник 5"/>
          <p:cNvSpPr/>
          <p:nvPr/>
        </p:nvSpPr>
        <p:spPr>
          <a:xfrm>
            <a:off x="104539" y="1700808"/>
            <a:ext cx="8934922" cy="184665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defRPr/>
            </a:pPr>
            <a:r>
              <a:rPr lang="uk-UA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400" dirty="0" smtClean="0">
                <a:latin typeface="Calibri" pitchFamily="34" charset="0"/>
                <a:cs typeface="Calibri" pitchFamily="34" charset="0"/>
              </a:rPr>
              <a:t>      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У тих випадках, коли аналітичний розв’язок занадто складний або </a:t>
            </a:r>
            <a:r>
              <a:rPr lang="uk-UA" sz="2400" dirty="0" smtClean="0">
                <a:latin typeface="Calibri" pitchFamily="34" charset="0"/>
                <a:cs typeface="Calibri" pitchFamily="34" charset="0"/>
              </a:rPr>
              <a:t>неможливий 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через відсутність точного рівняння механічної </a:t>
            </a:r>
            <a:r>
              <a:rPr lang="uk-UA" sz="2400" dirty="0" err="1" smtClean="0">
                <a:latin typeface="Calibri" pitchFamily="34" charset="0"/>
                <a:cs typeface="Calibri" pitchFamily="34" charset="0"/>
              </a:rPr>
              <a:t>хар-ки</a:t>
            </a:r>
            <a:r>
              <a:rPr lang="uk-UA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(</a:t>
            </a:r>
            <a:r>
              <a:rPr lang="uk-UA" sz="2400" dirty="0" smtClean="0">
                <a:latin typeface="Calibri" pitchFamily="34" charset="0"/>
                <a:cs typeface="Calibri" pitchFamily="34" charset="0"/>
              </a:rPr>
              <a:t>наприклад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, у асинхронного електродвигуна з </a:t>
            </a:r>
            <a:r>
              <a:rPr lang="uk-UA" sz="2400" dirty="0" err="1" smtClean="0">
                <a:latin typeface="Calibri" pitchFamily="34" charset="0"/>
                <a:cs typeface="Calibri" pitchFamily="34" charset="0"/>
              </a:rPr>
              <a:t>короткозамкне-ним</a:t>
            </a:r>
            <a:r>
              <a:rPr lang="uk-UA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ротором), </a:t>
            </a:r>
            <a:r>
              <a:rPr lang="uk-UA" sz="2400" u="sng" dirty="0">
                <a:latin typeface="Calibri" pitchFamily="34" charset="0"/>
                <a:cs typeface="Calibri" pitchFamily="34" charset="0"/>
              </a:rPr>
              <a:t>час пуску визначають графічним або </a:t>
            </a:r>
            <a:r>
              <a:rPr lang="uk-UA" sz="2400" u="sng" dirty="0" err="1" smtClean="0">
                <a:latin typeface="Calibri" pitchFamily="34" charset="0"/>
                <a:cs typeface="Calibri" pitchFamily="34" charset="0"/>
              </a:rPr>
              <a:t>графоаналітич-ним</a:t>
            </a:r>
            <a:r>
              <a:rPr lang="uk-UA" sz="24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400" u="sng" dirty="0">
                <a:latin typeface="Calibri" pitchFamily="34" charset="0"/>
                <a:cs typeface="Calibri" pitchFamily="34" charset="0"/>
              </a:rPr>
              <a:t>методами.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465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2" name="Прямокутник 5"/>
          <p:cNvSpPr/>
          <p:nvPr/>
        </p:nvSpPr>
        <p:spPr>
          <a:xfrm>
            <a:off x="107975" y="3717032"/>
            <a:ext cx="8934922" cy="221599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400" i="1" dirty="0" smtClean="0">
                <a:latin typeface="Calibri" pitchFamily="34" charset="0"/>
                <a:cs typeface="Calibri" pitchFamily="34" charset="0"/>
              </a:rPr>
              <a:t>       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Вихідними даними для розрахунку є:</a:t>
            </a:r>
          </a:p>
          <a:p>
            <a:pPr marL="342900" lvl="0" indent="-342900">
              <a:buFont typeface="Wingdings" pitchFamily="2" charset="2"/>
              <a:buChar char="Ø"/>
            </a:pPr>
            <a:r>
              <a:rPr lang="uk-UA" sz="2400" dirty="0">
                <a:latin typeface="Calibri" pitchFamily="34" charset="0"/>
                <a:cs typeface="Calibri" pitchFamily="34" charset="0"/>
              </a:rPr>
              <a:t>механічна характеристика електродвигуна </a:t>
            </a:r>
            <a:r>
              <a:rPr lang="uk-UA" sz="2400" i="1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400" i="1" baseline="-25000" dirty="0" err="1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(ω)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;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Ø"/>
            </a:pPr>
            <a:r>
              <a:rPr lang="uk-UA" sz="2400" dirty="0">
                <a:latin typeface="Calibri" pitchFamily="34" charset="0"/>
                <a:cs typeface="Calibri" pitchFamily="34" charset="0"/>
              </a:rPr>
              <a:t>механічна характеристика виробничого механізму, приведена до вала електродвигуна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400" i="1" baseline="-25000" dirty="0">
                <a:latin typeface="Times New Roman" pitchFamily="18" charset="0"/>
                <a:cs typeface="Times New Roman" pitchFamily="18" charset="0"/>
              </a:rPr>
              <a:t>О.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(ω);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uk-UA" sz="2400" dirty="0">
                <a:latin typeface="Calibri" pitchFamily="34" charset="0"/>
                <a:cs typeface="Calibri" pitchFamily="34" charset="0"/>
              </a:rPr>
              <a:t>приведений до вала електродвигуна момент інерції системи електродвигун-робоча машина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2400" i="1" dirty="0">
                <a:latin typeface="Calibri" pitchFamily="34" charset="0"/>
                <a:cs typeface="Calibri" pitchFamily="34" charset="0"/>
              </a:rPr>
              <a:t>.</a:t>
            </a:r>
            <a:endParaRPr lang="uk-UA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" name="Прямокутник 5"/>
          <p:cNvSpPr/>
          <p:nvPr/>
        </p:nvSpPr>
        <p:spPr>
          <a:xfrm>
            <a:off x="114052" y="494060"/>
            <a:ext cx="8934922" cy="110799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defRPr/>
            </a:pPr>
            <a:r>
              <a:rPr lang="uk-UA" sz="2400" i="1" dirty="0" smtClean="0">
                <a:latin typeface="Calibri" pitchFamily="34" charset="0"/>
                <a:cs typeface="Calibri" pitchFamily="34" charset="0"/>
              </a:rPr>
              <a:t>       </a:t>
            </a:r>
            <a:r>
              <a:rPr lang="uk-UA" sz="2400" u="sng" dirty="0">
                <a:latin typeface="Calibri" pitchFamily="34" charset="0"/>
                <a:cs typeface="Calibri" pitchFamily="34" charset="0"/>
              </a:rPr>
              <a:t>Оскільки момент електродвигуна і момент статичних опорів системи є складними </a:t>
            </a:r>
            <a:r>
              <a:rPr lang="uk-UA" sz="2400" u="sng" dirty="0" smtClean="0">
                <a:latin typeface="Calibri" pitchFamily="34" charset="0"/>
                <a:cs typeface="Calibri" pitchFamily="34" charset="0"/>
              </a:rPr>
              <a:t>функціями від швидкості</a:t>
            </a:r>
            <a:r>
              <a:rPr lang="uk-UA" sz="2400" u="sng" dirty="0">
                <a:latin typeface="Calibri" pitchFamily="34" charset="0"/>
                <a:cs typeface="Calibri" pitchFamily="34" charset="0"/>
              </a:rPr>
              <a:t>, то аналітичний </a:t>
            </a:r>
            <a:r>
              <a:rPr lang="uk-UA" sz="2400" u="sng" dirty="0" err="1" smtClean="0">
                <a:latin typeface="Calibri" pitchFamily="34" charset="0"/>
                <a:cs typeface="Calibri" pitchFamily="34" charset="0"/>
              </a:rPr>
              <a:t>роз-в'язок</a:t>
            </a:r>
            <a:r>
              <a:rPr lang="uk-UA" sz="24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400" u="sng" dirty="0">
                <a:latin typeface="Calibri" pitchFamily="34" charset="0"/>
                <a:cs typeface="Calibri" pitchFamily="34" charset="0"/>
              </a:rPr>
              <a:t>цього </a:t>
            </a:r>
            <a:r>
              <a:rPr lang="uk-UA" sz="2400" u="sng" dirty="0" smtClean="0">
                <a:latin typeface="Calibri" pitchFamily="34" charset="0"/>
                <a:cs typeface="Calibri" pitchFamily="34" charset="0"/>
              </a:rPr>
              <a:t>рівняння часто </a:t>
            </a:r>
            <a:r>
              <a:rPr lang="uk-UA" sz="2400" u="sng" dirty="0">
                <a:latin typeface="Calibri" pitchFamily="34" charset="0"/>
                <a:cs typeface="Calibri" pitchFamily="34" charset="0"/>
              </a:rPr>
              <a:t>дуже складний, а іноді </a:t>
            </a:r>
            <a:r>
              <a:rPr lang="uk-UA" sz="2400" u="sng" dirty="0" smtClean="0">
                <a:latin typeface="Calibri" pitchFamily="34" charset="0"/>
                <a:cs typeface="Calibri" pitchFamily="34" charset="0"/>
              </a:rPr>
              <a:t>неможливий.</a:t>
            </a:r>
            <a:endParaRPr lang="uk-UA" sz="2400" u="sng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762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uiExpand="1" build="p" animBg="1"/>
      <p:bldP spid="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Оптшвид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061" b="143"/>
          <a:stretch/>
        </p:blipFill>
        <p:spPr bwMode="auto">
          <a:xfrm>
            <a:off x="4572000" y="3564000"/>
            <a:ext cx="4464051" cy="25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4606624" y="4294022"/>
            <a:ext cx="49759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5104214" y="4441401"/>
            <a:ext cx="52523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V="1">
            <a:off x="5104214" y="4275440"/>
            <a:ext cx="0" cy="18607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5622714" y="4426313"/>
            <a:ext cx="55287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6170179" y="4376022"/>
            <a:ext cx="53629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V="1">
            <a:off x="6181221" y="4363638"/>
            <a:ext cx="0" cy="7776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6695298" y="4275440"/>
            <a:ext cx="52523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V="1">
            <a:off x="6695298" y="4255325"/>
            <a:ext cx="0" cy="14081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7209475" y="4164799"/>
            <a:ext cx="55287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V="1">
            <a:off x="7223235" y="4149712"/>
            <a:ext cx="0" cy="15087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7751296" y="4938189"/>
            <a:ext cx="44230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V="1">
            <a:off x="7751296" y="4149712"/>
            <a:ext cx="0" cy="80465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V="1">
            <a:off x="8193598" y="4919167"/>
            <a:ext cx="0" cy="81974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Группа 21"/>
          <p:cNvGrpSpPr/>
          <p:nvPr/>
        </p:nvGrpSpPr>
        <p:grpSpPr>
          <a:xfrm>
            <a:off x="4644779" y="4300585"/>
            <a:ext cx="369573" cy="1438327"/>
            <a:chOff x="3179229" y="3211200"/>
            <a:chExt cx="240643" cy="1029600"/>
          </a:xfrm>
        </p:grpSpPr>
        <p:cxnSp>
          <p:nvCxnSpPr>
            <p:cNvPr id="21" name="Прямая со стрелкой 20"/>
            <p:cNvCxnSpPr/>
            <p:nvPr/>
          </p:nvCxnSpPr>
          <p:spPr>
            <a:xfrm>
              <a:off x="3419872" y="3211200"/>
              <a:ext cx="0" cy="1029600"/>
            </a:xfrm>
            <a:prstGeom prst="straightConnector1">
              <a:avLst/>
            </a:prstGeom>
            <a:ln>
              <a:solidFill>
                <a:schemeClr val="accent5">
                  <a:lumMod val="75000"/>
                </a:schemeClr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99" name="Rectangle 5"/>
            <p:cNvSpPr>
              <a:spLocks noChangeArrowheads="1"/>
            </p:cNvSpPr>
            <p:nvPr/>
          </p:nvSpPr>
          <p:spPr bwMode="auto">
            <a:xfrm rot="16200000">
              <a:off x="3022904" y="3575631"/>
              <a:ext cx="52809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uk-UA" sz="1400" i="1" spc="-100" dirty="0" smtClean="0">
                  <a:latin typeface="Arial" pitchFamily="34" charset="0"/>
                  <a:cs typeface="Arial" pitchFamily="34" charset="0"/>
                </a:rPr>
                <a:t>М</a:t>
              </a:r>
              <a:r>
                <a:rPr lang="uk-UA" sz="1400" i="1" spc="-100" baseline="-25000" dirty="0" smtClean="0">
                  <a:latin typeface="Arial" pitchFamily="34" charset="0"/>
                  <a:cs typeface="Arial" pitchFamily="34" charset="0"/>
                </a:rPr>
                <a:t>дин</a:t>
              </a:r>
              <a:r>
                <a:rPr lang="uk-UA" sz="1400" b="1" i="1" spc="-100" baseline="-25000" dirty="0" smtClean="0">
                  <a:latin typeface="Arial" pitchFamily="34" charset="0"/>
                  <a:cs typeface="Arial" pitchFamily="34" charset="0"/>
                </a:rPr>
                <a:t>.</a:t>
              </a:r>
              <a:r>
                <a:rPr lang="uk-UA" sz="1400" i="1" spc="-100" baseline="-25000" dirty="0" smtClean="0">
                  <a:latin typeface="Arial" pitchFamily="34" charset="0"/>
                  <a:cs typeface="Arial" pitchFamily="34" charset="0"/>
                </a:rPr>
                <a:t>ср</a:t>
              </a:r>
              <a:r>
                <a:rPr lang="uk-UA" sz="1400" b="1" i="1" spc="-100" baseline="-25000" dirty="0" smtClean="0">
                  <a:latin typeface="Arial" pitchFamily="34" charset="0"/>
                  <a:cs typeface="Arial" pitchFamily="34" charset="0"/>
                </a:rPr>
                <a:t>.</a:t>
              </a:r>
              <a:r>
                <a:rPr lang="uk-UA" sz="1400" i="1" spc="-1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ru-RU" sz="1400" i="1" spc="-100" baseline="-25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0" name="Прямокутник 5"/>
          <p:cNvSpPr/>
          <p:nvPr/>
        </p:nvSpPr>
        <p:spPr>
          <a:xfrm>
            <a:off x="101129" y="531165"/>
            <a:ext cx="4398863" cy="86331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uk-UA" sz="2200" i="1" dirty="0" smtClean="0">
                <a:latin typeface="Calibri" pitchFamily="34" charset="0"/>
                <a:cs typeface="Calibri" pitchFamily="34" charset="0"/>
              </a:rPr>
              <a:t>    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Тривалість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пуску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графоаналітич-ним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методом розраховують у такій послідовності:</a:t>
            </a:r>
          </a:p>
        </p:txBody>
      </p:sp>
      <p:sp>
        <p:nvSpPr>
          <p:cNvPr id="24" name="Прямокутник 5"/>
          <p:cNvSpPr/>
          <p:nvPr/>
        </p:nvSpPr>
        <p:spPr>
          <a:xfrm>
            <a:off x="107951" y="1430505"/>
            <a:ext cx="4392042" cy="115108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uk-UA" sz="2200" i="1" dirty="0" smtClean="0">
                <a:latin typeface="Calibri" pitchFamily="34" charset="0"/>
                <a:cs typeface="Calibri" pitchFamily="34" charset="0"/>
              </a:rPr>
              <a:t>   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1. Будують механічні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характе-ристики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електродвигуна </a:t>
            </a:r>
            <a:r>
              <a:rPr lang="uk-UA" sz="2200" i="1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200" i="1" baseline="-25000" dirty="0" err="1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uk-UA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uk-UA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(ω)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і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виробничого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механізму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(ω)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на одному малюнку.</a:t>
            </a:r>
          </a:p>
        </p:txBody>
      </p:sp>
      <p:sp>
        <p:nvSpPr>
          <p:cNvPr id="25" name="Прямокутник 5"/>
          <p:cNvSpPr/>
          <p:nvPr/>
        </p:nvSpPr>
        <p:spPr>
          <a:xfrm>
            <a:off x="107951" y="2602011"/>
            <a:ext cx="4392042" cy="8633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uk-UA" sz="2200" i="1" dirty="0" smtClean="0">
                <a:latin typeface="Calibri" pitchFamily="34" charset="0"/>
                <a:cs typeface="Calibri" pitchFamily="34" charset="0"/>
              </a:rPr>
              <a:t>   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2. Графічно знаходять різницю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</a:t>
            </a:r>
            <a:r>
              <a:rPr lang="uk-UA" sz="2200" i="1" dirty="0" err="1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200" i="1" baseline="-25000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uk-UA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– М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= </a:t>
            </a:r>
            <a:r>
              <a:rPr lang="uk-UA" sz="2200" i="1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200" i="1" baseline="-25000" dirty="0" err="1">
                <a:latin typeface="Times New Roman" pitchFamily="18" charset="0"/>
                <a:cs typeface="Times New Roman" pitchFamily="18" charset="0"/>
              </a:rPr>
              <a:t>дин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і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будують графік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динамічного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моменту </a:t>
            </a:r>
            <a:r>
              <a:rPr lang="uk-UA" sz="2200" i="1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200" i="1" baseline="-25000" dirty="0" err="1">
                <a:latin typeface="Times New Roman" pitchFamily="18" charset="0"/>
                <a:cs typeface="Times New Roman" pitchFamily="18" charset="0"/>
              </a:rPr>
              <a:t>дин</a:t>
            </a:r>
            <a:r>
              <a:rPr lang="uk-UA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uk-UA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(ω)</a:t>
            </a:r>
            <a:r>
              <a:rPr lang="uk-UA" sz="2200" b="1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кутник 5"/>
          <p:cNvSpPr/>
          <p:nvPr/>
        </p:nvSpPr>
        <p:spPr>
          <a:xfrm>
            <a:off x="107951" y="3505633"/>
            <a:ext cx="4392042" cy="17266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uk-UA" sz="2200" i="1" dirty="0" smtClean="0">
                <a:latin typeface="Calibri" pitchFamily="34" charset="0"/>
                <a:cs typeface="Calibri" pitchFamily="34" charset="0"/>
              </a:rPr>
              <a:t>   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3. Замінюють криву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динамічно-го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моменту кусковою ламаною з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го-ризонтальними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ділянками, що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від-повідають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середньому значенню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динамічного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моменту </a:t>
            </a:r>
            <a:r>
              <a:rPr lang="uk-UA" sz="2200" i="1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200" i="1" baseline="-25000" dirty="0" err="1">
                <a:latin typeface="Times New Roman" pitchFamily="18" charset="0"/>
                <a:cs typeface="Times New Roman" pitchFamily="18" charset="0"/>
              </a:rPr>
              <a:t>дин</a:t>
            </a:r>
            <a:r>
              <a:rPr lang="uk-UA" sz="2200" b="1" i="1" dirty="0" err="1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200" i="1" baseline="-25000" dirty="0" err="1">
                <a:latin typeface="Times New Roman" pitchFamily="18" charset="0"/>
                <a:cs typeface="Times New Roman" pitchFamily="18" charset="0"/>
              </a:rPr>
              <a:t>ср</a:t>
            </a:r>
            <a:r>
              <a:rPr lang="uk-UA" sz="2200" b="1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на кожній ділянці.</a:t>
            </a:r>
          </a:p>
        </p:txBody>
      </p:sp>
      <p:sp>
        <p:nvSpPr>
          <p:cNvPr id="27" name="Прямокутник 3"/>
          <p:cNvSpPr>
            <a:spLocks noChangeArrowheads="1"/>
          </p:cNvSpPr>
          <p:nvPr/>
        </p:nvSpPr>
        <p:spPr bwMode="auto">
          <a:xfrm>
            <a:off x="107950" y="72000"/>
            <a:ext cx="8928100" cy="459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chemeClr val="tx2"/>
                </a:solidFill>
              </a:rPr>
              <a:t>Визначення часу перехідних процесів</a:t>
            </a:r>
            <a:endParaRPr lang="uk-UA" sz="2800" b="1" i="1" u="sng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Прямокутник 5"/>
          <p:cNvSpPr/>
          <p:nvPr/>
        </p:nvSpPr>
        <p:spPr>
          <a:xfrm>
            <a:off x="107951" y="5239311"/>
            <a:ext cx="4392042" cy="5781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uk-UA" sz="2200" i="1" dirty="0" smtClean="0">
                <a:latin typeface="Calibri" pitchFamily="34" charset="0"/>
                <a:cs typeface="Calibri" pitchFamily="34" charset="0"/>
              </a:rPr>
              <a:t>      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4. Знаходять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приріст часу на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-й ділянці графіка: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8769554"/>
              </p:ext>
            </p:extLst>
          </p:nvPr>
        </p:nvGraphicFramePr>
        <p:xfrm>
          <a:off x="2195735" y="5585510"/>
          <a:ext cx="2213792" cy="9969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0" name="Формула" r:id="rId4" imgW="1218671" imgH="545863" progId="Equation.3">
                  <p:embed/>
                </p:oleObj>
              </mc:Choice>
              <mc:Fallback>
                <p:oleObj name="Формула" r:id="rId4" imgW="1218671" imgH="545863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5" y="5585510"/>
                        <a:ext cx="2213792" cy="99698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Прямокутник 5"/>
          <p:cNvSpPr/>
          <p:nvPr/>
        </p:nvSpPr>
        <p:spPr>
          <a:xfrm>
            <a:off x="4499992" y="6165304"/>
            <a:ext cx="4571852" cy="57554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 marL="361950" indent="-361950">
              <a:lnSpc>
                <a:spcPct val="85000"/>
              </a:lnSpc>
              <a:defRPr/>
            </a:pPr>
            <a:r>
              <a:rPr lang="uk-UA" sz="2200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uk-UA" sz="2200" b="1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- приведений момент інерції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систе-ми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електродвигун-робоча машина</a:t>
            </a:r>
          </a:p>
        </p:txBody>
      </p:sp>
      <p:sp>
        <p:nvSpPr>
          <p:cNvPr id="30" name="Прямокутник 5"/>
          <p:cNvSpPr/>
          <p:nvPr/>
        </p:nvSpPr>
        <p:spPr>
          <a:xfrm>
            <a:off x="101128" y="5877533"/>
            <a:ext cx="2094607" cy="8633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де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Δω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 = ω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 - ω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і-1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i="1" dirty="0" smtClean="0">
                <a:latin typeface="Calibri" pitchFamily="34" charset="0"/>
                <a:cs typeface="Calibri" pitchFamily="34" charset="0"/>
              </a:rPr>
              <a:t>-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інтервал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куто-вої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швидкості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.</a:t>
            </a:r>
            <a:endParaRPr lang="uk-UA" sz="22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2" descr="Оптшвид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5609"/>
          <a:stretch/>
        </p:blipFill>
        <p:spPr bwMode="auto">
          <a:xfrm>
            <a:off x="4572000" y="531165"/>
            <a:ext cx="4464051" cy="30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6388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1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1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" dur="1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2000"/>
                            </p:stCondLst>
                            <p:childTnLst>
                              <p:par>
                                <p:cTn id="1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4000"/>
                            </p:stCondLst>
                            <p:childTnLst>
                              <p:par>
                                <p:cTn id="16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5000"/>
                            </p:stCondLst>
                            <p:childTnLst>
                              <p:par>
                                <p:cTn id="16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4" grpId="0" animBg="1"/>
      <p:bldP spid="25" grpId="0" animBg="1"/>
      <p:bldP spid="26" grpId="0" animBg="1"/>
      <p:bldP spid="28" grpId="0" animBg="1"/>
      <p:bldP spid="29" grpId="0" animBg="1"/>
      <p:bldP spid="3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5"/>
          <p:cNvSpPr/>
          <p:nvPr/>
        </p:nvSpPr>
        <p:spPr>
          <a:xfrm>
            <a:off x="101129" y="531165"/>
            <a:ext cx="8934921" cy="57605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uk-UA" sz="2200" i="1" dirty="0" smtClean="0">
                <a:latin typeface="Calibri" pitchFamily="34" charset="0"/>
                <a:cs typeface="Calibri" pitchFamily="34" charset="0"/>
              </a:rPr>
              <a:t>    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Приведений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момент інерції системи електродвигун-робоча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машина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оже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бути розрахований за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формудою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:</a:t>
            </a:r>
            <a:endParaRPr lang="uk-UA" sz="2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Прямокутник 5"/>
          <p:cNvSpPr/>
          <p:nvPr/>
        </p:nvSpPr>
        <p:spPr>
          <a:xfrm>
            <a:off x="3491880" y="3409428"/>
            <a:ext cx="5544170" cy="28777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uk-UA" sz="2200" i="1" dirty="0" smtClean="0">
                <a:latin typeface="Calibri" pitchFamily="34" charset="0"/>
                <a:cs typeface="Calibri" pitchFamily="34" charset="0"/>
              </a:rPr>
              <a:t>  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Розрахунок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зручно вести у табличній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формі.</a:t>
            </a:r>
            <a:endParaRPr lang="uk-UA" sz="2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Прямокутник 3"/>
          <p:cNvSpPr>
            <a:spLocks noChangeArrowheads="1"/>
          </p:cNvSpPr>
          <p:nvPr/>
        </p:nvSpPr>
        <p:spPr bwMode="auto">
          <a:xfrm>
            <a:off x="107950" y="72000"/>
            <a:ext cx="8928100" cy="459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chemeClr val="tx2"/>
                </a:solidFill>
              </a:rPr>
              <a:t>Визначення часу перехідних процесів</a:t>
            </a:r>
            <a:endParaRPr lang="uk-UA" sz="2800" b="1" i="1" u="sng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3634155"/>
              </p:ext>
            </p:extLst>
          </p:nvPr>
        </p:nvGraphicFramePr>
        <p:xfrm>
          <a:off x="4716016" y="819192"/>
          <a:ext cx="2062294" cy="881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2" name="Формула" r:id="rId3" imgW="1129810" imgH="482391" progId="Equation.3">
                  <p:embed/>
                </p:oleObj>
              </mc:Choice>
              <mc:Fallback>
                <p:oleObj name="Формула" r:id="rId3" imgW="1129810" imgH="482391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819192"/>
                        <a:ext cx="2062294" cy="881616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Прямокутник 5"/>
          <p:cNvSpPr/>
          <p:nvPr/>
        </p:nvSpPr>
        <p:spPr>
          <a:xfrm>
            <a:off x="107950" y="1700808"/>
            <a:ext cx="8934921" cy="57605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uk-UA" sz="2200" i="1" dirty="0" smtClean="0">
                <a:latin typeface="Calibri" pitchFamily="34" charset="0"/>
                <a:cs typeface="Calibri" pitchFamily="34" charset="0"/>
              </a:rPr>
              <a:t> 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де </a:t>
            </a:r>
            <a:r>
              <a:rPr lang="en-US" sz="2200" i="1" dirty="0">
                <a:latin typeface="Calibri" pitchFamily="34" charset="0"/>
                <a:cs typeface="Calibri" pitchFamily="34" charset="0"/>
              </a:rPr>
              <a:t>k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– коефіцієнт, що враховує момент інерції передачі від двигуна до робочої машини (</a:t>
            </a:r>
            <a:r>
              <a:rPr lang="en-US" sz="2200" i="1" dirty="0">
                <a:latin typeface="Calibri" pitchFamily="34" charset="0"/>
                <a:cs typeface="Calibri" pitchFamily="34" charset="0"/>
              </a:rPr>
              <a:t>k</a:t>
            </a:r>
            <a:r>
              <a:rPr lang="en-US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= 1,2);</a:t>
            </a:r>
          </a:p>
        </p:txBody>
      </p:sp>
      <p:sp>
        <p:nvSpPr>
          <p:cNvPr id="11" name="Прямокутник 5"/>
          <p:cNvSpPr/>
          <p:nvPr/>
        </p:nvSpPr>
        <p:spPr>
          <a:xfrm>
            <a:off x="125140" y="2429263"/>
            <a:ext cx="8934921" cy="57605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uk-UA" sz="2200" i="1" dirty="0" smtClean="0">
                <a:latin typeface="Calibri" pitchFamily="34" charset="0"/>
                <a:cs typeface="Calibri" pitchFamily="34" charset="0"/>
              </a:rPr>
              <a:t> 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5. Знаючи тривалості розгону на кожній ділянці, повний час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визнача-ється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їх сумою:</a:t>
            </a:r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2043217"/>
              </p:ext>
            </p:extLst>
          </p:nvPr>
        </p:nvGraphicFramePr>
        <p:xfrm>
          <a:off x="2105025" y="2717800"/>
          <a:ext cx="1292225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3" name="Формула" r:id="rId5" imgW="749160" imgH="495000" progId="Equation.3">
                  <p:embed/>
                </p:oleObj>
              </mc:Choice>
              <mc:Fallback>
                <p:oleObj name="Формула" r:id="rId5" imgW="749160" imgH="4950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5025" y="2717800"/>
                        <a:ext cx="1292225" cy="85566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143419"/>
              </p:ext>
            </p:extLst>
          </p:nvPr>
        </p:nvGraphicFramePr>
        <p:xfrm>
          <a:off x="132383" y="4437112"/>
          <a:ext cx="8910910" cy="22928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3040"/>
                <a:gridCol w="1585668"/>
                <a:gridCol w="1944216"/>
                <a:gridCol w="864096"/>
                <a:gridCol w="3023890"/>
              </a:tblGrid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2400" b="0" i="1" u="none" strike="noStrike" spc="-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ділянки</a:t>
                      </a:r>
                      <a:endParaRPr lang="uk-UA" sz="2400" b="0" i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510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2400" b="0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Δ</a:t>
                      </a:r>
                      <a:r>
                        <a:rPr lang="uk-UA" sz="2400" b="0" i="1" u="none" strike="noStrike" spc="4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ω</a:t>
                      </a:r>
                      <a:r>
                        <a:rPr lang="ru-RU" sz="2400" b="0" i="1" u="none" strike="noStrike" spc="-2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uk-UA" sz="2400" b="0" i="1" u="none" strike="noStrike" spc="-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рад/с</a:t>
                      </a:r>
                      <a:endParaRPr lang="uk-UA" sz="2400" b="0" i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b="0" i="1" u="none" strike="noStrike" spc="-2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uk-UA" sz="2400" b="0" i="1" u="none" strike="noStrike" spc="-25" baseline="-250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дин.ср</a:t>
                      </a:r>
                      <a:r>
                        <a:rPr lang="uk-UA" sz="2400" b="0" i="1" u="none" strike="noStrike" spc="-25" baseline="-25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i="1" u="none" strike="noStrike" spc="3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uk-UA" sz="2400" b="0" i="1" u="none" strike="noStrike" spc="-5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</a:t>
                      </a:r>
                      <a:endParaRPr lang="uk-UA" sz="2400" b="0" i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2400" b="0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Δ</a:t>
                      </a:r>
                      <a:r>
                        <a:rPr lang="en-US" sz="2400" b="0" i="1" u="none" strike="noStrike" spc="3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t,</a:t>
                      </a:r>
                      <a:r>
                        <a:rPr lang="en-US" sz="2400" b="0" i="1" u="none" strike="noStrike" spc="-5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="0" i="1" u="none" strike="noStrike" spc="-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lang="uk-UA" sz="2400" b="0" i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2400" b="0" i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Сумарний час пуску, с</a:t>
                      </a:r>
                      <a:endParaRPr lang="uk-UA" sz="2400" b="0" i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926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2400" b="0" i="1" u="none" strike="noStrike" spc="-2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uk-UA" sz="2400" b="0" i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510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2400" b="0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Δ</a:t>
                      </a:r>
                      <a:r>
                        <a:rPr lang="uk-UA" sz="2400" b="0" i="1" u="none" strike="noStrike" spc="4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ω</a:t>
                      </a:r>
                      <a:r>
                        <a:rPr lang="en-US" sz="2400" b="0" i="1" u="none" strike="noStrike" spc="40" baseline="-25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uk-UA" sz="2400" b="0" i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2400" b="0" i="1" u="none" strike="noStrike" spc="4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r>
                        <a:rPr lang="uk-UA" sz="2400" b="0" i="1" u="none" strike="noStrike" spc="40" baseline="-250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дин</a:t>
                      </a:r>
                      <a:r>
                        <a:rPr lang="uk-UA" sz="2400" b="0" i="1" u="none" strike="noStrike" spc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uk-UA" sz="2400" b="0" i="1" u="none" strike="noStrike" spc="0" baseline="-250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</a:t>
                      </a:r>
                      <a:r>
                        <a:rPr lang="uk-UA" sz="2400" b="0" i="1" u="none" strike="noStrike" spc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en-US" sz="2400" b="0" i="1" u="none" strike="noStrike" spc="0" baseline="-250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uk-UA" sz="2400" b="0" i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2400" b="0" i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Δ</a:t>
                      </a:r>
                      <a:r>
                        <a:rPr lang="en-US" sz="2400" b="0" i="1" u="none" strike="noStrike" spc="3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en-US" sz="2400" b="0" i="1" u="none" strike="noStrike" spc="30" baseline="-250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uk-UA" sz="2400" b="0" i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2400" b="0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Δ</a:t>
                      </a:r>
                      <a:r>
                        <a:rPr lang="en-US" sz="2400" b="0" i="1" u="none" strike="noStrike" spc="3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en-US" sz="2400" b="0" i="1" u="none" strike="noStrike" spc="30" baseline="-25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uk-UA" sz="2400" b="0" i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2400" b="0" i="1" u="none" strike="noStrike" spc="-2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uk-UA" sz="2400" b="0" i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510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2400" b="0" i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Δ</a:t>
                      </a:r>
                      <a:r>
                        <a:rPr lang="uk-UA" sz="2400" b="0" i="1" u="none" strike="noStrike" spc="4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ω</a:t>
                      </a:r>
                      <a:r>
                        <a:rPr lang="uk-UA" sz="2400" b="0" i="1" u="none" strike="noStrike" spc="-5" baseline="-250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uk-UA" sz="2400" b="0" i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2400" b="0" i="1" u="none" strike="noStrike" spc="4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r>
                        <a:rPr lang="uk-UA" sz="2400" b="0" i="1" u="none" strike="noStrike" spc="40" baseline="-250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дин</a:t>
                      </a:r>
                      <a:r>
                        <a:rPr lang="uk-UA" sz="2400" b="0" i="1" u="none" strike="noStrike" spc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uk-UA" sz="2400" b="0" i="1" u="none" strike="noStrike" spc="0" baseline="-250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</a:t>
                      </a:r>
                      <a:r>
                        <a:rPr lang="uk-UA" sz="2400" b="0" i="1" u="none" strike="noStrike" spc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en-US" sz="2400" b="0" i="1" u="none" strike="noStrike" spc="30" baseline="-250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uk-UA" sz="2400" b="0" i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2400" b="0" i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Δ</a:t>
                      </a:r>
                      <a:r>
                        <a:rPr lang="en-US" sz="2400" b="0" i="1" u="none" strike="noStrike" spc="3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en-US" sz="2400" b="0" i="1" u="none" strike="noStrike" spc="30" baseline="-250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uk-UA" sz="2400" b="0" i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2400" b="0" i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Δ</a:t>
                      </a:r>
                      <a:r>
                        <a:rPr lang="en-US" sz="2400" b="0" i="1" u="none" strike="noStrike" spc="3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en-US" sz="2400" b="0" i="1" u="none" strike="noStrike" spc="30" baseline="-250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US" sz="2400" b="0" i="1" u="none" strike="noStrike" spc="-5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i="1" u="none" strike="noStrike" spc="-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</a:t>
                      </a:r>
                      <a:r>
                        <a:rPr lang="uk-UA" sz="2400" b="0" i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Δ</a:t>
                      </a:r>
                      <a:r>
                        <a:rPr lang="en-US" sz="2400" b="0" i="1" u="none" strike="noStrike" spc="3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en-US" sz="2400" b="0" i="1" u="none" strike="noStrike" spc="30" baseline="-250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uk-UA" sz="2400" b="0" i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b="0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uk-UA" sz="2400" b="0" i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b="0" i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uk-UA" sz="2400" b="0" i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b="0" i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uk-UA" sz="2400" b="0" i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b="0" i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uk-UA" sz="2400" b="0" i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b="0" i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uk-UA" sz="2400" b="0" i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33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2400" b="0" i="1" u="none" strike="noStrike" spc="-2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uk-UA" sz="2400" b="0" i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510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2400" b="0" i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Δ</a:t>
                      </a:r>
                      <a:r>
                        <a:rPr lang="uk-UA" sz="2400" b="0" i="1" u="none" strike="noStrike" spc="4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ω</a:t>
                      </a:r>
                      <a:r>
                        <a:rPr lang="uk-UA" sz="2400" b="0" i="1" u="none" strike="noStrike" spc="-25" baseline="-250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uk-UA" sz="2400" b="0" i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2400" b="0" i="1" u="none" strike="noStrike" spc="4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r>
                        <a:rPr lang="uk-UA" sz="2400" b="0" i="1" u="none" strike="noStrike" spc="40" baseline="-250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дин</a:t>
                      </a:r>
                      <a:r>
                        <a:rPr lang="uk-UA" sz="2400" b="0" i="1" u="none" strike="noStrike" spc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uk-UA" sz="2400" b="0" i="1" u="none" strike="noStrike" spc="0" baseline="-250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</a:t>
                      </a:r>
                      <a:r>
                        <a:rPr lang="uk-UA" sz="2400" b="0" i="1" u="none" strike="noStrike" spc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en-US" sz="2400" b="0" i="1" u="none" strike="noStrike" spc="30" baseline="-250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uk-UA" sz="2400" b="0" i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2400" b="0" i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Δ</a:t>
                      </a:r>
                      <a:r>
                        <a:rPr lang="en-US" sz="2400" b="0" i="1" u="none" strike="noStrike" spc="3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en-US" sz="2400" b="0" i="1" u="none" strike="noStrike" spc="30" baseline="-250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uk-UA" sz="2400" b="0" i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b="0" i="1" u="none" strike="noStrike" spc="3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en-US" sz="2400" b="0" i="1" u="none" strike="noStrike" spc="30" baseline="-250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US" sz="2400" b="0" i="1" u="none" strike="noStrike" spc="-5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i="1" u="none" strike="noStrike" spc="-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 </a:t>
                      </a:r>
                      <a:r>
                        <a:rPr lang="uk-UA" sz="2400" b="0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Δ</a:t>
                      </a:r>
                      <a:r>
                        <a:rPr lang="en-US" sz="2400" b="0" i="1" u="none" strike="noStrike" spc="3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en-US" sz="2400" b="0" i="1" u="none" strike="noStrike" spc="30" baseline="-25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US" sz="2400" b="0" i="1" u="none" strike="noStrike" spc="-5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i="1" u="none" strike="noStrike" spc="-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</a:t>
                      </a:r>
                      <a:r>
                        <a:rPr lang="uk-UA" sz="2400" b="0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Δ</a:t>
                      </a:r>
                      <a:r>
                        <a:rPr lang="en-US" sz="2400" b="0" i="1" u="none" strike="noStrike" spc="3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en-US" sz="2400" b="0" i="1" u="none" strike="noStrike" spc="30" baseline="-25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400" b="0" i="1" u="none" strike="noStrike" spc="-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+...+ </a:t>
                      </a:r>
                      <a:r>
                        <a:rPr lang="uk-UA" sz="2400" b="0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Δ</a:t>
                      </a:r>
                      <a:r>
                        <a:rPr lang="en-US" sz="2400" b="0" i="1" u="none" strike="noStrike" spc="3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en-US" sz="2400" b="0" i="1" u="none" strike="noStrike" spc="30" baseline="-250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uk-UA" sz="2400" b="0" i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" name="Прямокутник 5"/>
          <p:cNvSpPr/>
          <p:nvPr/>
        </p:nvSpPr>
        <p:spPr>
          <a:xfrm>
            <a:off x="125140" y="3789040"/>
            <a:ext cx="8934921" cy="57605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 algn="ctr">
              <a:lnSpc>
                <a:spcPct val="85000"/>
              </a:lnSpc>
              <a:defRPr/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Таблиця 1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Розрахунок тривалості пуску системи електродвигун</a:t>
            </a:r>
            <a:r>
              <a:rPr lang="ru-RU" sz="2200" i="1" dirty="0">
                <a:latin typeface="Calibri" pitchFamily="34" charset="0"/>
                <a:cs typeface="Calibri" pitchFamily="34" charset="0"/>
              </a:rPr>
              <a:t>-</a:t>
            </a:r>
            <a:r>
              <a:rPr lang="uk-UA" sz="2200" i="1" u="sng" dirty="0">
                <a:latin typeface="Calibri" pitchFamily="34" charset="0"/>
                <a:cs typeface="Calibri" pitchFamily="34" charset="0"/>
              </a:rPr>
              <a:t>робоча </a:t>
            </a:r>
            <a:r>
              <a:rPr lang="uk-UA" sz="2200" i="1" u="sng" dirty="0" smtClean="0">
                <a:latin typeface="Calibri" pitchFamily="34" charset="0"/>
                <a:cs typeface="Calibri" pitchFamily="34" charset="0"/>
              </a:rPr>
              <a:t>машина графоаналітичним </a:t>
            </a:r>
            <a:r>
              <a:rPr lang="uk-UA" sz="2200" i="1" u="sng" dirty="0">
                <a:latin typeface="Calibri" pitchFamily="34" charset="0"/>
                <a:cs typeface="Calibri" pitchFamily="34" charset="0"/>
              </a:rPr>
              <a:t>методом</a:t>
            </a:r>
            <a:endParaRPr lang="uk-UA" sz="22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624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0" grpId="0" animBg="1"/>
      <p:bldP spid="11" grpId="0" animBg="1"/>
      <p:bldP spid="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5"/>
          <p:cNvSpPr/>
          <p:nvPr/>
        </p:nvSpPr>
        <p:spPr>
          <a:xfrm>
            <a:off x="101129" y="531165"/>
            <a:ext cx="8934921" cy="110799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defRPr/>
            </a:pPr>
            <a:r>
              <a:rPr lang="uk-UA" sz="2400" i="1" dirty="0" smtClean="0">
                <a:latin typeface="Calibri" pitchFamily="34" charset="0"/>
                <a:cs typeface="Calibri" pitchFamily="34" charset="0"/>
              </a:rPr>
              <a:t>         </a:t>
            </a:r>
            <a:r>
              <a:rPr lang="uk-UA" sz="2400" dirty="0" smtClean="0">
                <a:latin typeface="Calibri" pitchFamily="34" charset="0"/>
                <a:cs typeface="Calibri" pitchFamily="34" charset="0"/>
              </a:rPr>
              <a:t>До 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основних енергетичних показників роботи електропривода </a:t>
            </a:r>
            <a:r>
              <a:rPr lang="uk-UA" sz="2400" dirty="0" smtClean="0">
                <a:latin typeface="Calibri" pitchFamily="34" charset="0"/>
                <a:cs typeface="Calibri" pitchFamily="34" charset="0"/>
              </a:rPr>
              <a:t>належать 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втрати потужності та енергії, коефіцієнт корисної дії (ККД)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η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) і </a:t>
            </a:r>
            <a:r>
              <a:rPr lang="uk-UA" sz="2400" dirty="0" smtClean="0">
                <a:latin typeface="Calibri" pitchFamily="34" charset="0"/>
                <a:cs typeface="Calibri" pitchFamily="34" charset="0"/>
              </a:rPr>
              <a:t>коефіцієнт 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потужності </a:t>
            </a:r>
            <a:r>
              <a:rPr lang="uk-UA" sz="2400" i="1" dirty="0" err="1">
                <a:latin typeface="Times New Roman" pitchFamily="18" charset="0"/>
                <a:cs typeface="Times New Roman" pitchFamily="18" charset="0"/>
              </a:rPr>
              <a:t>cosφ</a:t>
            </a:r>
            <a:r>
              <a:rPr lang="uk-UA" sz="2400" b="1" i="1" dirty="0">
                <a:latin typeface="Calibri" pitchFamily="34" charset="0"/>
                <a:cs typeface="Calibri" pitchFamily="34" charset="0"/>
              </a:rPr>
              <a:t>.</a:t>
            </a:r>
            <a:endParaRPr lang="uk-UA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Прямокутник 3"/>
          <p:cNvSpPr>
            <a:spLocks noChangeArrowheads="1"/>
          </p:cNvSpPr>
          <p:nvPr/>
        </p:nvSpPr>
        <p:spPr bwMode="auto">
          <a:xfrm>
            <a:off x="107950" y="72000"/>
            <a:ext cx="8928100" cy="459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chemeClr val="tx2"/>
                </a:solidFill>
              </a:rPr>
              <a:t>Енергетика перехідних процесів</a:t>
            </a:r>
            <a:endParaRPr lang="uk-UA" sz="2800" b="1" i="1" u="sng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Прямокутник 5"/>
          <p:cNvSpPr/>
          <p:nvPr/>
        </p:nvSpPr>
        <p:spPr>
          <a:xfrm>
            <a:off x="107950" y="1662433"/>
            <a:ext cx="8934921" cy="184665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defRPr/>
            </a:pPr>
            <a:r>
              <a:rPr lang="uk-UA" sz="2400" i="1" dirty="0" smtClean="0">
                <a:latin typeface="Calibri" pitchFamily="34" charset="0"/>
                <a:cs typeface="Calibri" pitchFamily="34" charset="0"/>
              </a:rPr>
              <a:t>        </a:t>
            </a:r>
            <a:r>
              <a:rPr lang="uk-UA" sz="2400" dirty="0" smtClean="0">
                <a:latin typeface="Calibri" pitchFamily="34" charset="0"/>
                <a:cs typeface="Calibri" pitchFamily="34" charset="0"/>
              </a:rPr>
              <a:t>Втрати 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електроенергії в перехідних режимах можуть бути </a:t>
            </a:r>
            <a:r>
              <a:rPr lang="uk-UA" sz="2400" dirty="0" err="1" smtClean="0">
                <a:latin typeface="Calibri" pitchFamily="34" charset="0"/>
                <a:cs typeface="Calibri" pitchFamily="34" charset="0"/>
              </a:rPr>
              <a:t>дос-татньо</a:t>
            </a:r>
            <a:r>
              <a:rPr lang="uk-UA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великими оскільки у цих режимах по обмотках двигуна </a:t>
            </a:r>
            <a:r>
              <a:rPr lang="uk-UA" sz="2400" dirty="0" err="1" smtClean="0">
                <a:latin typeface="Calibri" pitchFamily="34" charset="0"/>
                <a:cs typeface="Calibri" pitchFamily="34" charset="0"/>
              </a:rPr>
              <a:t>про-тікають</a:t>
            </a:r>
            <a:r>
              <a:rPr lang="uk-UA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значні струми, які значно перевищують номінальні </a:t>
            </a:r>
            <a:r>
              <a:rPr lang="uk-UA" sz="2400" dirty="0" err="1" smtClean="0">
                <a:latin typeface="Calibri" pitchFamily="34" charset="0"/>
                <a:cs typeface="Calibri" pitchFamily="34" charset="0"/>
              </a:rPr>
              <a:t>значен-ня</a:t>
            </a:r>
            <a:r>
              <a:rPr lang="uk-UA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і викликають </a:t>
            </a:r>
            <a:r>
              <a:rPr lang="uk-UA" sz="2400" dirty="0" smtClean="0">
                <a:latin typeface="Calibri" pitchFamily="34" charset="0"/>
                <a:cs typeface="Calibri" pitchFamily="34" charset="0"/>
              </a:rPr>
              <a:t>підвищене 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нагрівання двигуна, тому </a:t>
            </a:r>
            <a:r>
              <a:rPr lang="uk-UA" sz="2400" i="1" u="sng" dirty="0">
                <a:latin typeface="Calibri" pitchFamily="34" charset="0"/>
                <a:cs typeface="Calibri" pitchFamily="34" charset="0"/>
              </a:rPr>
              <a:t>втрати енергії є вирішальним фактором при виборі потужності двигуна.</a:t>
            </a:r>
          </a:p>
        </p:txBody>
      </p:sp>
      <p:sp>
        <p:nvSpPr>
          <p:cNvPr id="8" name="Прямокутник 5"/>
          <p:cNvSpPr/>
          <p:nvPr/>
        </p:nvSpPr>
        <p:spPr>
          <a:xfrm>
            <a:off x="107950" y="3551756"/>
            <a:ext cx="8934921" cy="31577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95000"/>
              </a:lnSpc>
            </a:pPr>
            <a:r>
              <a:rPr lang="uk-UA" sz="2400" i="1" dirty="0" smtClean="0">
                <a:latin typeface="Calibri" pitchFamily="34" charset="0"/>
                <a:cs typeface="Calibri" pitchFamily="34" charset="0"/>
              </a:rPr>
              <a:t>     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Потужність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2400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, </a:t>
            </a:r>
            <a:r>
              <a:rPr lang="uk-UA" sz="2400" dirty="0" smtClean="0">
                <a:latin typeface="Calibri" pitchFamily="34" charset="0"/>
                <a:cs typeface="Calibri" pitchFamily="34" charset="0"/>
              </a:rPr>
              <a:t>що споживається 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електроприводом з мережі, може бути розділеною на три складові:</a:t>
            </a:r>
          </a:p>
          <a:p>
            <a:pPr marL="266700" indent="-266700">
              <a:lnSpc>
                <a:spcPct val="95000"/>
              </a:lnSpc>
            </a:pPr>
            <a:r>
              <a:rPr lang="uk-UA" sz="2400" dirty="0">
                <a:latin typeface="Calibri" pitchFamily="34" charset="0"/>
                <a:cs typeface="Calibri" pitchFamily="34" charset="0"/>
              </a:rPr>
              <a:t>1) </a:t>
            </a:r>
            <a:r>
              <a:rPr lang="uk-UA" sz="2400" i="1" dirty="0" err="1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2400" i="1" baseline="-25000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sz="2400" i="1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400" i="1" baseline="-25000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400" i="1" dirty="0" err="1">
                <a:latin typeface="Times New Roman" pitchFamily="18" charset="0"/>
                <a:cs typeface="Times New Roman" pitchFamily="18" charset="0"/>
              </a:rPr>
              <a:t>∙ω</a:t>
            </a:r>
            <a:r>
              <a:rPr lang="uk-UA" sz="2400" i="1" baseline="-25000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Calibri" pitchFamily="34" charset="0"/>
                <a:cs typeface="Calibri" pitchFamily="34" charset="0"/>
              </a:rPr>
              <a:t>- 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потужність, що витрачається на приведення в рух виконавчого органу робочої машини і подолання його опору;</a:t>
            </a:r>
          </a:p>
          <a:p>
            <a:pPr marL="266700" indent="-266700">
              <a:lnSpc>
                <a:spcPct val="95000"/>
              </a:lnSpc>
            </a:pPr>
            <a:r>
              <a:rPr lang="uk-UA" sz="2400" dirty="0">
                <a:latin typeface="Calibri" pitchFamily="34" charset="0"/>
                <a:cs typeface="Calibri" pitchFamily="34" charset="0"/>
              </a:rPr>
              <a:t>2) </a:t>
            </a:r>
            <a:r>
              <a:rPr lang="uk-UA" sz="2400" i="1" dirty="0" err="1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2400" i="1" baseline="-25000" dirty="0" err="1">
                <a:latin typeface="Times New Roman" pitchFamily="18" charset="0"/>
                <a:cs typeface="Times New Roman" pitchFamily="18" charset="0"/>
              </a:rPr>
              <a:t>дин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sz="2400" i="1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400" i="1" baseline="-25000" dirty="0" err="1">
                <a:latin typeface="Times New Roman" pitchFamily="18" charset="0"/>
                <a:cs typeface="Times New Roman" pitchFamily="18" charset="0"/>
              </a:rPr>
              <a:t>дин</a:t>
            </a:r>
            <a:r>
              <a:rPr lang="uk-UA" sz="2400" i="1" dirty="0" err="1">
                <a:latin typeface="Times New Roman" pitchFamily="18" charset="0"/>
                <a:cs typeface="Times New Roman" pitchFamily="18" charset="0"/>
              </a:rPr>
              <a:t>∙ω</a:t>
            </a:r>
            <a:r>
              <a:rPr lang="uk-UA" sz="2400" i="1" baseline="-25000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- потужність, що витрачається на зміну запасу кінетичної і потенціальної енергії в механічній частині електропривода;</a:t>
            </a:r>
          </a:p>
          <a:p>
            <a:pPr marL="266700" indent="-266700">
              <a:lnSpc>
                <a:spcPct val="95000"/>
              </a:lnSpc>
            </a:pPr>
            <a:r>
              <a:rPr lang="uk-UA" sz="2400" dirty="0">
                <a:latin typeface="Calibri" pitchFamily="34" charset="0"/>
                <a:cs typeface="Calibri" pitchFamily="34" charset="0"/>
              </a:rPr>
              <a:t>3)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ΔР</a:t>
            </a:r>
            <a:r>
              <a:rPr lang="uk-UA" sz="2400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 = І</a:t>
            </a:r>
            <a:r>
              <a:rPr lang="uk-UA" sz="2400" i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- втрати в обмотках </a:t>
            </a:r>
            <a:r>
              <a:rPr lang="uk-UA" sz="2400" dirty="0" smtClean="0">
                <a:latin typeface="Calibri" pitchFamily="34" charset="0"/>
                <a:cs typeface="Calibri" pitchFamily="34" charset="0"/>
              </a:rPr>
              <a:t>ротора двигуна </a:t>
            </a:r>
            <a:r>
              <a:rPr lang="ru-RU" sz="2400" dirty="0">
                <a:latin typeface="Calibri" pitchFamily="34" charset="0"/>
                <a:cs typeface="Calibri" pitchFamily="34" charset="0"/>
              </a:rPr>
              <a:t>при 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проходженні</a:t>
            </a:r>
            <a:r>
              <a:rPr lang="ru-RU" sz="2400" dirty="0">
                <a:latin typeface="Calibri" pitchFamily="34" charset="0"/>
                <a:cs typeface="Calibri" pitchFamily="34" charset="0"/>
              </a:rPr>
              <a:t> через них струму 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навантаження</a:t>
            </a:r>
            <a:r>
              <a:rPr lang="ru-RU" sz="2400" dirty="0">
                <a:latin typeface="Calibri" pitchFamily="34" charset="0"/>
                <a:cs typeface="Calibri" pitchFamily="34" charset="0"/>
              </a:rPr>
              <a:t>, 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які перетворюються у теплоту.</a:t>
            </a:r>
          </a:p>
        </p:txBody>
      </p:sp>
    </p:spTree>
    <p:extLst>
      <p:ext uri="{BB962C8B-B14F-4D97-AF65-F5344CB8AC3E}">
        <p14:creationId xmlns:p14="http://schemas.microsoft.com/office/powerpoint/2010/main" val="3960784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uiExpand="1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5"/>
          <p:cNvSpPr/>
          <p:nvPr/>
        </p:nvSpPr>
        <p:spPr>
          <a:xfrm>
            <a:off x="104539" y="2348880"/>
            <a:ext cx="6267661" cy="28828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uk-UA" sz="2200" i="1" dirty="0" smtClean="0">
                <a:latin typeface="Calibri" pitchFamily="34" charset="0"/>
                <a:cs typeface="Calibri" pitchFamily="34" charset="0"/>
              </a:rPr>
              <a:t>   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Потужність, що втрачається у роторі двигуна:</a:t>
            </a:r>
          </a:p>
        </p:txBody>
      </p:sp>
      <p:sp>
        <p:nvSpPr>
          <p:cNvPr id="5" name="Прямокутник 3"/>
          <p:cNvSpPr>
            <a:spLocks noChangeArrowheads="1"/>
          </p:cNvSpPr>
          <p:nvPr/>
        </p:nvSpPr>
        <p:spPr bwMode="auto">
          <a:xfrm>
            <a:off x="107950" y="72000"/>
            <a:ext cx="8928100" cy="459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chemeClr val="tx2"/>
                </a:solidFill>
              </a:rPr>
              <a:t>Енергетика перехідних процесів</a:t>
            </a:r>
            <a:endParaRPr lang="uk-UA" sz="2800" b="1" i="1" u="sng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136972" y="531165"/>
            <a:ext cx="8934921" cy="67710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200" i="1" dirty="0" smtClean="0">
                <a:latin typeface="Calibri" pitchFamily="34" charset="0"/>
                <a:cs typeface="Calibri" pitchFamily="34" charset="0"/>
              </a:rPr>
              <a:t>        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Втрати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енергії в обмотках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ротора двигуна </a:t>
            </a:r>
            <a:r>
              <a:rPr lang="uk-UA" sz="2200" i="1" dirty="0" err="1">
                <a:latin typeface="Times New Roman" pitchFamily="18" charset="0"/>
                <a:cs typeface="Times New Roman" pitchFamily="18" charset="0"/>
              </a:rPr>
              <a:t>ΔА</a:t>
            </a:r>
            <a:r>
              <a:rPr lang="uk-UA" sz="2200" i="1" baseline="-25000" dirty="0" err="1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за час його розгону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мо-жуть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бути визначені таким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чином.</a:t>
            </a:r>
            <a:endParaRPr lang="uk-UA" sz="2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Прямокутник 5"/>
          <p:cNvSpPr/>
          <p:nvPr/>
        </p:nvSpPr>
        <p:spPr>
          <a:xfrm>
            <a:off x="136971" y="1235713"/>
            <a:ext cx="8934921" cy="3385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200" i="1" dirty="0" smtClean="0">
                <a:latin typeface="Calibri" pitchFamily="34" charset="0"/>
                <a:cs typeface="Calibri" pitchFamily="34" charset="0"/>
              </a:rPr>
              <a:t> 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Потужність обертового магнітного поля статора під час пуску рівна:</a:t>
            </a:r>
          </a:p>
        </p:txBody>
      </p:sp>
      <p:sp>
        <p:nvSpPr>
          <p:cNvPr id="8" name="Прямокутник 5"/>
          <p:cNvSpPr/>
          <p:nvPr/>
        </p:nvSpPr>
        <p:spPr>
          <a:xfrm>
            <a:off x="136971" y="1605484"/>
            <a:ext cx="1770733" cy="430887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Р</a:t>
            </a:r>
            <a:r>
              <a:rPr lang="uk-UA" sz="28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uk-UA" sz="2800" i="1" dirty="0" err="1">
                <a:latin typeface="Times New Roman" pitchFamily="18" charset="0"/>
                <a:cs typeface="Times New Roman" pitchFamily="18" charset="0"/>
              </a:rPr>
              <a:t>М∙ω</a:t>
            </a:r>
            <a:r>
              <a:rPr lang="uk-UA" sz="2800" i="1" baseline="-25000" dirty="0" err="1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,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кутник 5"/>
          <p:cNvSpPr/>
          <p:nvPr/>
        </p:nvSpPr>
        <p:spPr>
          <a:xfrm>
            <a:off x="2051720" y="1605484"/>
            <a:ext cx="6480720" cy="67710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200" dirty="0">
                <a:latin typeface="Calibri" pitchFamily="34" charset="0"/>
                <a:cs typeface="Calibri" pitchFamily="34" charset="0"/>
              </a:rPr>
              <a:t>де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∙-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обертовий момент двигуна; </a:t>
            </a:r>
            <a:endParaRPr lang="uk-UA" sz="2200" dirty="0" smtClean="0">
              <a:latin typeface="Calibri" pitchFamily="34" charset="0"/>
              <a:cs typeface="Calibri" pitchFamily="34" charset="0"/>
            </a:endParaRPr>
          </a:p>
          <a:p>
            <a:r>
              <a:rPr lang="uk-UA" sz="2200" i="1" dirty="0" smtClean="0">
                <a:latin typeface="Times New Roman" pitchFamily="18" charset="0"/>
                <a:cs typeface="Times New Roman" pitchFamily="18" charset="0"/>
              </a:rPr>
              <a:t>     ω</a:t>
            </a:r>
            <a:r>
              <a:rPr lang="uk-UA" sz="2200" i="1" baseline="-25000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– синхронна кутова швидкість магнітного поля.</a:t>
            </a:r>
          </a:p>
        </p:txBody>
      </p:sp>
      <p:sp>
        <p:nvSpPr>
          <p:cNvPr id="10" name="Прямокутник 5"/>
          <p:cNvSpPr/>
          <p:nvPr/>
        </p:nvSpPr>
        <p:spPr>
          <a:xfrm>
            <a:off x="101129" y="2789564"/>
            <a:ext cx="1662559" cy="366254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ΔР</a:t>
            </a:r>
            <a:r>
              <a:rPr lang="uk-UA" sz="2800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 = Р</a:t>
            </a:r>
            <a:r>
              <a:rPr lang="uk-UA" sz="2800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кутник 5"/>
          <p:cNvSpPr/>
          <p:nvPr/>
        </p:nvSpPr>
        <p:spPr>
          <a:xfrm>
            <a:off x="1907704" y="2684663"/>
            <a:ext cx="6120680" cy="57605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де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– ковзання ротора асинхронного двигуна, що змінюється у процесі його розгону.</a:t>
            </a:r>
          </a:p>
        </p:txBody>
      </p:sp>
      <p:sp>
        <p:nvSpPr>
          <p:cNvPr id="12" name="Прямокутник 5"/>
          <p:cNvSpPr/>
          <p:nvPr/>
        </p:nvSpPr>
        <p:spPr>
          <a:xfrm>
            <a:off x="107950" y="3356992"/>
            <a:ext cx="8934921" cy="28777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uk-UA" sz="2200" i="1" dirty="0" smtClean="0">
                <a:latin typeface="Calibri" pitchFamily="34" charset="0"/>
                <a:cs typeface="Calibri" pitchFamily="34" charset="0"/>
              </a:rPr>
              <a:t>   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Втрати енергії у роторі двигуна за період пуску можна виразити так: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4654302"/>
              </p:ext>
            </p:extLst>
          </p:nvPr>
        </p:nvGraphicFramePr>
        <p:xfrm>
          <a:off x="879449" y="3656992"/>
          <a:ext cx="3110231" cy="9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28" name="Формула" r:id="rId3" imgW="1892300" imgH="558800" progId="Equation.3">
                  <p:embed/>
                </p:oleObj>
              </mc:Choice>
              <mc:Fallback>
                <p:oleObj name="Формула" r:id="rId3" imgW="1892300" imgH="558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9449" y="3656992"/>
                        <a:ext cx="3110231" cy="924136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Прямокутник 5"/>
          <p:cNvSpPr/>
          <p:nvPr/>
        </p:nvSpPr>
        <p:spPr>
          <a:xfrm>
            <a:off x="98872" y="4581128"/>
            <a:ext cx="8934921" cy="28777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uk-UA" sz="22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Вважаючи, що розгін двигуна здійснюється у холосту,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 = 0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, отримаємо:</a:t>
            </a:r>
          </a:p>
        </p:txBody>
      </p:sp>
      <p:sp>
        <p:nvSpPr>
          <p:cNvPr id="16" name="Прямокутник 5"/>
          <p:cNvSpPr/>
          <p:nvPr/>
        </p:nvSpPr>
        <p:spPr>
          <a:xfrm>
            <a:off x="107951" y="5877272"/>
            <a:ext cx="4752082" cy="8633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uk-UA" sz="22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Для пускового режиму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 = 0,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, причому для запуску у холосту можна прийняти: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 ≈ ω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, тоді:</a:t>
            </a: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18" name="Объект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7643158"/>
              </p:ext>
            </p:extLst>
          </p:nvPr>
        </p:nvGraphicFramePr>
        <p:xfrm>
          <a:off x="90475" y="4873835"/>
          <a:ext cx="8942835" cy="9314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29" name="Формула" r:id="rId5" imgW="5410200" imgH="558800" progId="Equation.3">
                  <p:embed/>
                </p:oleObj>
              </mc:Choice>
              <mc:Fallback>
                <p:oleObj name="Формула" r:id="rId5" imgW="5410200" imgH="558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475" y="4873835"/>
                        <a:ext cx="8942835" cy="931429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0" name="Объект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5396117"/>
              </p:ext>
            </p:extLst>
          </p:nvPr>
        </p:nvGraphicFramePr>
        <p:xfrm>
          <a:off x="4968044" y="5858569"/>
          <a:ext cx="3492388" cy="9019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0" name="Формула" r:id="rId7" imgW="2209800" imgH="571500" progId="Equation.3">
                  <p:embed/>
                </p:oleObj>
              </mc:Choice>
              <mc:Fallback>
                <p:oleObj name="Формула" r:id="rId7" imgW="2209800" imgH="5715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8044" y="5858569"/>
                        <a:ext cx="3492388" cy="901954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67125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2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5" grpId="0" animBg="1"/>
      <p:bldP spid="1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>
            <a:spLocks noChangeArrowheads="1"/>
          </p:cNvSpPr>
          <p:nvPr/>
        </p:nvSpPr>
        <p:spPr bwMode="auto">
          <a:xfrm>
            <a:off x="107950" y="72000"/>
            <a:ext cx="8928100" cy="459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chemeClr val="tx2"/>
                </a:solidFill>
              </a:rPr>
              <a:t>Енергетика перехідних процесів</a:t>
            </a:r>
            <a:endParaRPr lang="uk-UA" sz="2800" b="1" i="1" u="sng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Прямокутник 5"/>
          <p:cNvSpPr/>
          <p:nvPr/>
        </p:nvSpPr>
        <p:spPr>
          <a:xfrm>
            <a:off x="136972" y="531165"/>
            <a:ext cx="8934921" cy="135421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200" i="1" dirty="0" smtClean="0">
                <a:latin typeface="Calibri" pitchFamily="34" charset="0"/>
                <a:cs typeface="Calibri" pitchFamily="34" charset="0"/>
              </a:rPr>
              <a:t> 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Отже втрати енергії в обмотках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ротора двигуна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при запуску у холосту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дорівнюють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кінетичній енергії, що запасається системою електроприводу і вони не залежать ні від форми механічної характеристики двигуна, ні від опору обмоток двигуна ні від тривалості пуску.</a:t>
            </a:r>
          </a:p>
        </p:txBody>
      </p:sp>
      <p:sp>
        <p:nvSpPr>
          <p:cNvPr id="6" name="Прямокутник 5"/>
          <p:cNvSpPr/>
          <p:nvPr/>
        </p:nvSpPr>
        <p:spPr>
          <a:xfrm>
            <a:off x="125190" y="1893022"/>
            <a:ext cx="8934921" cy="67710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200" i="1" dirty="0" smtClean="0">
                <a:latin typeface="Calibri" pitchFamily="34" charset="0"/>
                <a:cs typeface="Calibri" pitchFamily="34" charset="0"/>
              </a:rPr>
              <a:t> 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Для режиму динамічного гальмування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≈ ω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і момент двигуна має знак «мінус»:</a:t>
            </a: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5890119"/>
              </p:ext>
            </p:extLst>
          </p:nvPr>
        </p:nvGraphicFramePr>
        <p:xfrm>
          <a:off x="2393986" y="2231576"/>
          <a:ext cx="4080406" cy="98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3" name="Формула" r:id="rId3" imgW="2374900" imgH="571500" progId="Equation.3">
                  <p:embed/>
                </p:oleObj>
              </mc:Choice>
              <mc:Fallback>
                <p:oleObj name="Формула" r:id="rId3" imgW="2374900" imgH="5715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3986" y="2231576"/>
                        <a:ext cx="4080406" cy="9814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Прямокутник 5"/>
          <p:cNvSpPr/>
          <p:nvPr/>
        </p:nvSpPr>
        <p:spPr>
          <a:xfrm>
            <a:off x="134715" y="3284984"/>
            <a:ext cx="8934921" cy="33855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200" spc="-50" dirty="0" smtClean="0">
                <a:latin typeface="Calibri" pitchFamily="34" charset="0"/>
                <a:cs typeface="Calibri" pitchFamily="34" charset="0"/>
              </a:rPr>
              <a:t>     Отже</a:t>
            </a:r>
            <a:r>
              <a:rPr lang="uk-UA" sz="2200" spc="-50" dirty="0">
                <a:latin typeface="Calibri" pitchFamily="34" charset="0"/>
                <a:cs typeface="Calibri" pitchFamily="34" charset="0"/>
              </a:rPr>
              <a:t>, втрати при динамічному гальмуванні дорівнюють втратам при пуску.</a:t>
            </a:r>
          </a:p>
        </p:txBody>
      </p:sp>
      <p:sp>
        <p:nvSpPr>
          <p:cNvPr id="13" name="Прямокутник 5"/>
          <p:cNvSpPr/>
          <p:nvPr/>
        </p:nvSpPr>
        <p:spPr>
          <a:xfrm>
            <a:off x="104539" y="3640135"/>
            <a:ext cx="8934921" cy="101566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200" i="1" dirty="0" smtClean="0">
                <a:latin typeface="Calibri" pitchFamily="34" charset="0"/>
                <a:cs typeface="Calibri" pitchFamily="34" charset="0"/>
              </a:rPr>
              <a:t>     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Режим гальмування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противмиканням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можна розглядати як режим часткового переходу від прямого обертання на зворотне або як розгін від швидкості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≈ -ω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, до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,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отже:</a:t>
            </a: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3692670"/>
              </p:ext>
            </p:extLst>
          </p:nvPr>
        </p:nvGraphicFramePr>
        <p:xfrm>
          <a:off x="4604432" y="4293096"/>
          <a:ext cx="3960440" cy="10189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4" name="Формула" r:id="rId5" imgW="2222500" imgH="571500" progId="Equation.3">
                  <p:embed/>
                </p:oleObj>
              </mc:Choice>
              <mc:Fallback>
                <p:oleObj name="Формула" r:id="rId5" imgW="2222500" imgH="5715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4432" y="4293096"/>
                        <a:ext cx="3960440" cy="1018919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Прямокутник 5"/>
          <p:cNvSpPr/>
          <p:nvPr/>
        </p:nvSpPr>
        <p:spPr>
          <a:xfrm>
            <a:off x="136972" y="5373216"/>
            <a:ext cx="8934921" cy="67710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200" i="1" dirty="0" smtClean="0">
                <a:latin typeface="Calibri" pitchFamily="34" charset="0"/>
                <a:cs typeface="Calibri" pitchFamily="34" charset="0"/>
              </a:rPr>
              <a:t>     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Отже, втрати у роторі при гальмуванні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противмиканням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у тричі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біль-ші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ніж при динамічному гальмуванні.</a:t>
            </a:r>
          </a:p>
        </p:txBody>
      </p:sp>
      <p:sp>
        <p:nvSpPr>
          <p:cNvPr id="15" name="Прямокутник 5"/>
          <p:cNvSpPr/>
          <p:nvPr/>
        </p:nvSpPr>
        <p:spPr>
          <a:xfrm>
            <a:off x="136972" y="6050324"/>
            <a:ext cx="8934921" cy="67710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200" i="1" dirty="0" smtClean="0">
                <a:latin typeface="Calibri" pitchFamily="34" charset="0"/>
                <a:cs typeface="Calibri" pitchFamily="34" charset="0"/>
              </a:rPr>
              <a:t>     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Для точнішої оцінки енергетичних показників пускових і гальмівних режимів необхідно врахувати втрати в обмотках статора.</a:t>
            </a:r>
          </a:p>
        </p:txBody>
      </p:sp>
    </p:spTree>
    <p:extLst>
      <p:ext uri="{BB962C8B-B14F-4D97-AF65-F5344CB8AC3E}">
        <p14:creationId xmlns:p14="http://schemas.microsoft.com/office/powerpoint/2010/main" val="2321005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>
            <a:spLocks noChangeArrowheads="1"/>
          </p:cNvSpPr>
          <p:nvPr/>
        </p:nvSpPr>
        <p:spPr bwMode="auto">
          <a:xfrm>
            <a:off x="107950" y="72000"/>
            <a:ext cx="8928100" cy="459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chemeClr val="tx2"/>
                </a:solidFill>
              </a:rPr>
              <a:t>Енергетика перехідних процесів</a:t>
            </a:r>
            <a:endParaRPr lang="uk-UA" sz="2800" b="1" i="1" u="sng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Прямокутник 5"/>
          <p:cNvSpPr/>
          <p:nvPr/>
        </p:nvSpPr>
        <p:spPr>
          <a:xfrm>
            <a:off x="136972" y="531165"/>
            <a:ext cx="8934921" cy="101566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200" i="1" dirty="0" smtClean="0">
                <a:latin typeface="Calibri" pitchFamily="34" charset="0"/>
                <a:cs typeface="Calibri" pitchFamily="34" charset="0"/>
              </a:rPr>
              <a:t>        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Для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цього достатньо знайти вираз для загальних втрат в обмотках статора і ротора при пуску двигуна. Позначимо </a:t>
            </a:r>
            <a:r>
              <a:rPr lang="uk-UA" sz="2200" i="1" dirty="0" err="1">
                <a:latin typeface="Times New Roman" pitchFamily="18" charset="0"/>
                <a:cs typeface="Times New Roman" pitchFamily="18" charset="0"/>
              </a:rPr>
              <a:t>ΔА</a:t>
            </a:r>
            <a:r>
              <a:rPr lang="uk-UA" sz="2200" i="1" baseline="-25000" dirty="0" err="1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– втрати у статорі;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</a:t>
            </a:r>
            <a:r>
              <a:rPr lang="uk-UA" sz="2200" i="1" dirty="0" err="1" smtClean="0">
                <a:latin typeface="Times New Roman" pitchFamily="18" charset="0"/>
                <a:cs typeface="Times New Roman" pitchFamily="18" charset="0"/>
              </a:rPr>
              <a:t>ΔА</a:t>
            </a:r>
            <a:r>
              <a:rPr lang="uk-UA" sz="2200" i="1" baseline="-25000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– втрати у роторі, тоді сумарні втрати:</a:t>
            </a:r>
          </a:p>
        </p:txBody>
      </p:sp>
      <p:sp>
        <p:nvSpPr>
          <p:cNvPr id="6" name="Прямокутник 5"/>
          <p:cNvSpPr/>
          <p:nvPr/>
        </p:nvSpPr>
        <p:spPr>
          <a:xfrm>
            <a:off x="5220072" y="1269340"/>
            <a:ext cx="3063254" cy="430887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spcAft>
                <a:spcPts val="600"/>
              </a:spcAft>
            </a:pPr>
            <a:r>
              <a:rPr lang="uk-UA" sz="2800" i="1" dirty="0" err="1" smtClean="0">
                <a:latin typeface="Times New Roman" pitchFamily="18" charset="0"/>
                <a:cs typeface="Times New Roman" pitchFamily="18" charset="0"/>
              </a:rPr>
              <a:t>ΣΔА</a:t>
            </a:r>
            <a:r>
              <a:rPr lang="uk-UA" sz="2800" i="1" baseline="-25000" dirty="0" err="1" smtClean="0">
                <a:latin typeface="Times New Roman" pitchFamily="18" charset="0"/>
                <a:cs typeface="Times New Roman" pitchFamily="18" charset="0"/>
              </a:rPr>
              <a:t>р.с</a:t>
            </a:r>
            <a:r>
              <a:rPr lang="uk-UA" sz="2800" i="1" baseline="-250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sz="2800" i="1" dirty="0" err="1">
                <a:latin typeface="Times New Roman" pitchFamily="18" charset="0"/>
                <a:cs typeface="Times New Roman" pitchFamily="18" charset="0"/>
              </a:rPr>
              <a:t>ΔА</a:t>
            </a:r>
            <a:r>
              <a:rPr lang="uk-UA" sz="2800" i="1" baseline="-25000" dirty="0" err="1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uk-UA" sz="2800" i="1" dirty="0" err="1">
                <a:latin typeface="Times New Roman" pitchFamily="18" charset="0"/>
                <a:cs typeface="Times New Roman" pitchFamily="18" charset="0"/>
              </a:rPr>
              <a:t>ΔА</a:t>
            </a:r>
            <a:r>
              <a:rPr lang="uk-UA" sz="2800" i="1" baseline="-25000" dirty="0" err="1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,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кутник 5"/>
          <p:cNvSpPr/>
          <p:nvPr/>
        </p:nvSpPr>
        <p:spPr>
          <a:xfrm>
            <a:off x="126331" y="1700227"/>
            <a:ext cx="4877717" cy="430887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2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/>
              <a:t>де </a:t>
            </a:r>
            <a:r>
              <a:rPr lang="uk-UA" sz="2800" i="1" dirty="0" err="1">
                <a:latin typeface="Times New Roman" pitchFamily="18" charset="0"/>
                <a:cs typeface="Times New Roman" pitchFamily="18" charset="0"/>
              </a:rPr>
              <a:t>ΔА</a:t>
            </a:r>
            <a:r>
              <a:rPr lang="uk-UA" sz="2800" i="1" baseline="-25000" dirty="0" err="1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 = І</a:t>
            </a:r>
            <a:r>
              <a:rPr lang="uk-UA" sz="2800" i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k-UA" sz="2800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i="1" baseline="-250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;     </a:t>
            </a:r>
            <a:r>
              <a:rPr lang="uk-UA" sz="2800" i="1" dirty="0" err="1" smtClean="0">
                <a:latin typeface="Times New Roman" pitchFamily="18" charset="0"/>
                <a:cs typeface="Times New Roman" pitchFamily="18" charset="0"/>
              </a:rPr>
              <a:t>ΔА</a:t>
            </a:r>
            <a:r>
              <a:rPr lang="uk-UA" sz="2800" i="1" baseline="-25000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= І</a:t>
            </a:r>
            <a:r>
              <a:rPr lang="uk-UA" sz="2800" i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'</a:t>
            </a:r>
            <a:r>
              <a:rPr lang="uk-UA" sz="2800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i="1" baseline="-250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,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кутник 5"/>
          <p:cNvSpPr/>
          <p:nvPr/>
        </p:nvSpPr>
        <p:spPr>
          <a:xfrm>
            <a:off x="126331" y="2147929"/>
            <a:ext cx="8934921" cy="67710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200" dirty="0">
                <a:latin typeface="Calibri" pitchFamily="34" charset="0"/>
                <a:cs typeface="Calibri" pitchFamily="34" charset="0"/>
              </a:rPr>
              <a:t>де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 –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активний опір обмоток фази статора;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'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–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активний опір обмоток фази ротора, що приведене до числа витків статора.</a:t>
            </a:r>
          </a:p>
        </p:txBody>
      </p:sp>
      <p:sp>
        <p:nvSpPr>
          <p:cNvPr id="9" name="Прямокутник 5"/>
          <p:cNvSpPr/>
          <p:nvPr/>
        </p:nvSpPr>
        <p:spPr>
          <a:xfrm>
            <a:off x="437580" y="2895057"/>
            <a:ext cx="629245" cy="3385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200" dirty="0">
                <a:latin typeface="Calibri" pitchFamily="34" charset="0"/>
                <a:cs typeface="Calibri" pitchFamily="34" charset="0"/>
              </a:rPr>
              <a:t>Тоді:</a:t>
            </a:r>
          </a:p>
        </p:txBody>
      </p:sp>
      <p:sp>
        <p:nvSpPr>
          <p:cNvPr id="10" name="Прямокутник 5"/>
          <p:cNvSpPr/>
          <p:nvPr/>
        </p:nvSpPr>
        <p:spPr>
          <a:xfrm>
            <a:off x="1082477" y="2848891"/>
            <a:ext cx="7449963" cy="430887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i="1" dirty="0" err="1">
                <a:latin typeface="Times New Roman" pitchFamily="18" charset="0"/>
                <a:cs typeface="Times New Roman" pitchFamily="18" charset="0"/>
              </a:rPr>
              <a:t>ΣΔА</a:t>
            </a:r>
            <a:r>
              <a:rPr lang="uk-UA" sz="2800" i="1" baseline="-25000" dirty="0" err="1">
                <a:latin typeface="Times New Roman" pitchFamily="18" charset="0"/>
                <a:cs typeface="Times New Roman" pitchFamily="18" charset="0"/>
              </a:rPr>
              <a:t>р.с</a:t>
            </a:r>
            <a:r>
              <a:rPr lang="uk-UA" sz="2800" i="1" baseline="-250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2800" i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k-UA" sz="2800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i="1" baseline="-250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 + І</a:t>
            </a:r>
            <a:r>
              <a:rPr lang="uk-UA" sz="2800" i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'</a:t>
            </a:r>
            <a:r>
              <a:rPr lang="uk-UA" sz="2800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i="1" baseline="-250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 = І</a:t>
            </a:r>
            <a:r>
              <a:rPr lang="uk-UA" sz="2800" i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'</a:t>
            </a:r>
            <a:r>
              <a:rPr lang="uk-UA" sz="2800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i="1" baseline="-250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 (1 +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k-UA" sz="2800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'</a:t>
            </a:r>
            <a:r>
              <a:rPr lang="uk-UA" sz="2800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).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кутник 5"/>
          <p:cNvSpPr/>
          <p:nvPr/>
        </p:nvSpPr>
        <p:spPr>
          <a:xfrm>
            <a:off x="118345" y="3356992"/>
            <a:ext cx="2446844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400" dirty="0">
                <a:latin typeface="Calibri" pitchFamily="34" charset="0"/>
                <a:cs typeface="Calibri" pitchFamily="34" charset="0"/>
              </a:rPr>
              <a:t>Враховуючи, що:</a:t>
            </a:r>
            <a:endParaRPr lang="uk-UA" sz="2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974761"/>
              </p:ext>
            </p:extLst>
          </p:nvPr>
        </p:nvGraphicFramePr>
        <p:xfrm>
          <a:off x="2736329" y="3356992"/>
          <a:ext cx="3033713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7" name="Формула" r:id="rId3" imgW="1701720" imgH="304560" progId="Equation.3">
                  <p:embed/>
                </p:oleObj>
              </mc:Choice>
              <mc:Fallback>
                <p:oleObj name="Формула" r:id="rId3" imgW="1701720" imgH="30456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6329" y="3356992"/>
                        <a:ext cx="3033713" cy="54133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Прямокутник 5"/>
          <p:cNvSpPr/>
          <p:nvPr/>
        </p:nvSpPr>
        <p:spPr>
          <a:xfrm>
            <a:off x="4139952" y="3947993"/>
            <a:ext cx="1896839" cy="36933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400" dirty="0"/>
              <a:t>Отримаємо:</a:t>
            </a:r>
            <a:endParaRPr lang="uk-UA" sz="2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472946"/>
              </p:ext>
            </p:extLst>
          </p:nvPr>
        </p:nvGraphicFramePr>
        <p:xfrm>
          <a:off x="6304272" y="3473029"/>
          <a:ext cx="2731778" cy="9499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8" name="Формула" r:id="rId5" imgW="1574117" imgH="545863" progId="Equation.3">
                  <p:embed/>
                </p:oleObj>
              </mc:Choice>
              <mc:Fallback>
                <p:oleObj name="Формула" r:id="rId5" imgW="1574117" imgH="545863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4272" y="3473029"/>
                        <a:ext cx="2731778" cy="949927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Прямокутник 5"/>
          <p:cNvSpPr/>
          <p:nvPr/>
        </p:nvSpPr>
        <p:spPr>
          <a:xfrm>
            <a:off x="96665" y="4509120"/>
            <a:ext cx="8934921" cy="101566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Отже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, сумарні втрати у двигуні у перехідних режимах залежать у першу чергу від величини моменту інерції системи електроприводу. Однак вони будуть тим меншими, чим більшим буде опір обмотки ротора.</a:t>
            </a:r>
          </a:p>
        </p:txBody>
      </p:sp>
      <p:sp>
        <p:nvSpPr>
          <p:cNvPr id="18" name="Прямокутник 5"/>
          <p:cNvSpPr/>
          <p:nvPr/>
        </p:nvSpPr>
        <p:spPr>
          <a:xfrm>
            <a:off x="96665" y="5538103"/>
            <a:ext cx="8934921" cy="115364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Для зменшення цих втрат прагнуть зменшити приведені моменти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інер-ції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системи електроприводу. Досягають це тим, що застосовують двигуни із подовженим ротором, замінюють один двигун двома половинної потужності, застосовують зміну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напруги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на період пуску.</a:t>
            </a:r>
          </a:p>
        </p:txBody>
      </p:sp>
    </p:spTree>
    <p:extLst>
      <p:ext uri="{BB962C8B-B14F-4D97-AF65-F5344CB8AC3E}">
        <p14:creationId xmlns:p14="http://schemas.microsoft.com/office/powerpoint/2010/main" val="524399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4" grpId="0" animBg="1"/>
      <p:bldP spid="17" grpId="0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>
            <a:spLocks noChangeArrowheads="1"/>
          </p:cNvSpPr>
          <p:nvPr/>
        </p:nvSpPr>
        <p:spPr bwMode="auto">
          <a:xfrm>
            <a:off x="107950" y="72000"/>
            <a:ext cx="8928100" cy="825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chemeClr val="tx2"/>
                </a:solidFill>
              </a:rPr>
              <a:t>Статичні та динамічні сили і моменти, що діють у системі електропривод - робоча машина</a:t>
            </a:r>
            <a:endParaRPr lang="uk-UA" sz="2800" b="1" i="1" u="sng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111382" y="897419"/>
            <a:ext cx="8928100" cy="201696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   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Електродвигун та механізм, який приводиться ним у рух, утворюють механічну систему у якій двигун приводить у рух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механізм і долає його опір.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Характер руху визначається дією моментів, що прикладені до валу та моментом інерції системи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uk-UA" sz="2200" u="sng" dirty="0">
                <a:latin typeface="Calibri" pitchFamily="34" charset="0"/>
                <a:cs typeface="Calibri" pitchFamily="34" charset="0"/>
              </a:rPr>
              <a:t>Необхідно виділити два моменти: </a:t>
            </a:r>
            <a:r>
              <a:rPr lang="uk-UA" sz="2200" u="sng" dirty="0" err="1" smtClean="0">
                <a:latin typeface="Calibri" pitchFamily="34" charset="0"/>
                <a:cs typeface="Calibri" pitchFamily="34" charset="0"/>
              </a:rPr>
              <a:t>елект-ромагнітний</a:t>
            </a:r>
            <a:r>
              <a:rPr lang="uk-UA" sz="22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u="sng" dirty="0">
                <a:latin typeface="Calibri" pitchFamily="34" charset="0"/>
                <a:cs typeface="Calibri" pitchFamily="34" charset="0"/>
              </a:rPr>
              <a:t>момент </a:t>
            </a:r>
            <a:r>
              <a:rPr lang="uk-UA" sz="2200" i="1" u="sng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200" u="sng" dirty="0">
                <a:latin typeface="Calibri" pitchFamily="34" charset="0"/>
                <a:cs typeface="Calibri" pitchFamily="34" charset="0"/>
              </a:rPr>
              <a:t>, що розвиває двигун та статичний момент </a:t>
            </a:r>
            <a:r>
              <a:rPr lang="uk-UA" sz="2200" u="sng" dirty="0" err="1" smtClean="0">
                <a:latin typeface="Calibri" pitchFamily="34" charset="0"/>
                <a:cs typeface="Calibri" pitchFamily="34" charset="0"/>
              </a:rPr>
              <a:t>наван-таження</a:t>
            </a:r>
            <a:r>
              <a:rPr lang="uk-UA" sz="22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i="1" u="sng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200" i="1" u="sng" baseline="-25000" dirty="0" err="1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uk-UA" sz="2200" u="sng" dirty="0">
                <a:latin typeface="Calibri" pitchFamily="34" charset="0"/>
                <a:cs typeface="Calibri" pitchFamily="34" charset="0"/>
              </a:rPr>
              <a:t>, який складається із моменту сил опору механізму та моменту сил тертя, що діють у механічній системі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8" name="Прямокутник 8"/>
          <p:cNvSpPr/>
          <p:nvPr/>
        </p:nvSpPr>
        <p:spPr>
          <a:xfrm>
            <a:off x="111382" y="2914381"/>
            <a:ext cx="8928100" cy="86587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  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Якщо моменти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та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i="1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200" i="1" baseline="-25000" dirty="0" err="1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діють у напрямку обертання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, то вони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нази-ваються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i="1" u="sng" dirty="0">
                <a:latin typeface="Calibri" pitchFamily="34" charset="0"/>
                <a:cs typeface="Calibri" pitchFamily="34" charset="0"/>
              </a:rPr>
              <a:t>рушійними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. При протилежних напрямках дії моментів і напрямку обертання, моменти називаються </a:t>
            </a:r>
            <a:r>
              <a:rPr lang="uk-UA" sz="2200" i="1" u="sng" dirty="0">
                <a:latin typeface="Calibri" pitchFamily="34" charset="0"/>
                <a:cs typeface="Calibri" pitchFamily="34" charset="0"/>
              </a:rPr>
              <a:t>гальмівними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9" name="Прямокутник 8"/>
          <p:cNvSpPr/>
          <p:nvPr/>
        </p:nvSpPr>
        <p:spPr>
          <a:xfrm>
            <a:off x="107950" y="3833209"/>
            <a:ext cx="8928100" cy="57810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  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Момент двигуна може бути рушійним або гальмівним, а момент сил опору – </a:t>
            </a:r>
            <a:r>
              <a:rPr lang="uk-UA" sz="2200" i="1" u="sng" dirty="0">
                <a:latin typeface="Calibri" pitchFamily="34" charset="0"/>
                <a:cs typeface="Calibri" pitchFamily="34" charset="0"/>
              </a:rPr>
              <a:t>активним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та</a:t>
            </a:r>
            <a:r>
              <a:rPr lang="uk-UA" sz="2200" i="1" u="sng" dirty="0">
                <a:latin typeface="Calibri" pitchFamily="34" charset="0"/>
                <a:cs typeface="Calibri" pitchFamily="34" charset="0"/>
              </a:rPr>
              <a:t> реактивним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10" name="Прямокутник 8"/>
          <p:cNvSpPr/>
          <p:nvPr/>
        </p:nvSpPr>
        <p:spPr>
          <a:xfrm>
            <a:off x="107950" y="4416996"/>
            <a:ext cx="8928100" cy="86587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  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</a:t>
            </a:r>
            <a:r>
              <a:rPr lang="uk-UA" sz="2200" i="1" u="sng" dirty="0">
                <a:latin typeface="Calibri" pitchFamily="34" charset="0"/>
                <a:cs typeface="Calibri" pitchFamily="34" charset="0"/>
              </a:rPr>
              <a:t>Реактивними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називають сили і моменти статичних опорів, </a:t>
            </a:r>
            <a:r>
              <a:rPr lang="uk-UA" sz="2200" i="1" u="sng" dirty="0">
                <a:latin typeface="Calibri" pitchFamily="34" charset="0"/>
                <a:cs typeface="Calibri" pitchFamily="34" charset="0"/>
              </a:rPr>
              <a:t>які </a:t>
            </a:r>
            <a:r>
              <a:rPr lang="uk-UA" sz="2200" i="1" u="sng" dirty="0" err="1" smtClean="0">
                <a:latin typeface="Calibri" pitchFamily="34" charset="0"/>
                <a:cs typeface="Calibri" pitchFamily="34" charset="0"/>
              </a:rPr>
              <a:t>завж-ди</a:t>
            </a:r>
            <a:r>
              <a:rPr lang="uk-UA" sz="2200" i="1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i="1" u="sng" dirty="0">
                <a:latin typeface="Calibri" pitchFamily="34" charset="0"/>
                <a:cs typeface="Calibri" pitchFamily="34" charset="0"/>
              </a:rPr>
              <a:t>спрямовані проти руху і при зміні напрямку руху змінюють свій знак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, до них належать моменти, зумовлені силами тертя та різання.</a:t>
            </a:r>
          </a:p>
        </p:txBody>
      </p:sp>
      <p:sp>
        <p:nvSpPr>
          <p:cNvPr id="11" name="Прямокутник 8"/>
          <p:cNvSpPr/>
          <p:nvPr/>
        </p:nvSpPr>
        <p:spPr>
          <a:xfrm>
            <a:off x="107950" y="5286283"/>
            <a:ext cx="8928100" cy="143885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  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До </a:t>
            </a:r>
            <a:r>
              <a:rPr lang="uk-UA" sz="2200" i="1" u="sng" dirty="0">
                <a:latin typeface="Calibri" pitchFamily="34" charset="0"/>
                <a:cs typeface="Calibri" pitchFamily="34" charset="0"/>
              </a:rPr>
              <a:t>активних належать моменти, що не змінюють свого напрямку при зміні напрямку обертання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. Це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моменти зумовлені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потенційними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си-лами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тяжіння, стисканням, розтягуванням і скручуванням пружних тіл, силою вітру чи потоку падаючої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води, вони пов’язані зі зміною запасу потенційної енергії системи (можуть її запасати або віддавати).</a:t>
            </a:r>
            <a:endParaRPr lang="uk-UA" sz="22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59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>
            <a:spLocks noChangeArrowheads="1"/>
          </p:cNvSpPr>
          <p:nvPr/>
        </p:nvSpPr>
        <p:spPr bwMode="auto">
          <a:xfrm>
            <a:off x="107950" y="72000"/>
            <a:ext cx="8928100" cy="825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chemeClr val="tx2"/>
                </a:solidFill>
              </a:rPr>
              <a:t>Статичні та динамічні сили і моменти, що діють у системі електропривод - робоча машина</a:t>
            </a:r>
            <a:endParaRPr lang="uk-UA" sz="2800" b="1" i="1" u="sng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Прямокутник 5"/>
          <p:cNvSpPr/>
          <p:nvPr/>
        </p:nvSpPr>
        <p:spPr>
          <a:xfrm>
            <a:off x="111382" y="897419"/>
            <a:ext cx="5252706" cy="172662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   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Так, вантаж, переміщуваний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підйомни-</a:t>
            </a:r>
            <a:endParaRPr lang="uk-UA" sz="2200" dirty="0" smtClean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85000"/>
              </a:lnSpc>
              <a:defRPr/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ком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, при підніманні споживає (запасає)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механічну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енергію від електродвигуна, а при опусканні віддає її електродвигунові, внаслідок чого останній працює в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гальмів-ному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режимі.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5" r="45885" b="9740"/>
          <a:stretch>
            <a:fillRect/>
          </a:stretch>
        </p:blipFill>
        <p:spPr bwMode="auto">
          <a:xfrm>
            <a:off x="5364088" y="908481"/>
            <a:ext cx="3671962" cy="3011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кутник 8"/>
          <p:cNvSpPr/>
          <p:nvPr/>
        </p:nvSpPr>
        <p:spPr>
          <a:xfrm>
            <a:off x="107949" y="2624046"/>
            <a:ext cx="7092119" cy="86382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  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Ці моменти можуть бути позитивними або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негативни-ми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залежно від того сприяють вони руху електроприводу чи гальмують його.</a:t>
            </a:r>
          </a:p>
        </p:txBody>
      </p:sp>
      <p:sp>
        <p:nvSpPr>
          <p:cNvPr id="8" name="Прямокутник 8"/>
          <p:cNvSpPr/>
          <p:nvPr/>
        </p:nvSpPr>
        <p:spPr>
          <a:xfrm>
            <a:off x="107949" y="3487872"/>
            <a:ext cx="7092119" cy="86382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 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Всі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елементи механічної частини системи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електропри-вод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- робоча машина мають певну масу, а отже і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відповід-ну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інертність (момент інерції).</a:t>
            </a:r>
          </a:p>
        </p:txBody>
      </p:sp>
      <p:sp>
        <p:nvSpPr>
          <p:cNvPr id="9" name="Прямокутник 8"/>
          <p:cNvSpPr/>
          <p:nvPr/>
        </p:nvSpPr>
        <p:spPr>
          <a:xfrm>
            <a:off x="107949" y="4351698"/>
            <a:ext cx="8928101" cy="5755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 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При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розгоні рухомі елементи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цієї системи накопичують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кінетичну енергію, а при сповільненні руху віддають її.</a:t>
            </a:r>
          </a:p>
        </p:txBody>
      </p:sp>
      <p:sp>
        <p:nvSpPr>
          <p:cNvPr id="10" name="Прямокутник 8"/>
          <p:cNvSpPr/>
          <p:nvPr/>
        </p:nvSpPr>
        <p:spPr>
          <a:xfrm>
            <a:off x="107949" y="4935538"/>
            <a:ext cx="8928101" cy="86382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 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Завдяки інертності при переході системи від одного усталеного стану до іншого виникають динамічні сили або моменти, дія яких перешкоджає зміні стану системи.</a:t>
            </a:r>
          </a:p>
        </p:txBody>
      </p:sp>
      <p:sp>
        <p:nvSpPr>
          <p:cNvPr id="11" name="Прямокутник 8"/>
          <p:cNvSpPr/>
          <p:nvPr/>
        </p:nvSpPr>
        <p:spPr>
          <a:xfrm>
            <a:off x="118650" y="5799364"/>
            <a:ext cx="8928101" cy="86382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 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Тому при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стрибкоподібній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зміні сили чи моменту двигуна та сил або моментів статичних опорів система не може миттєво перейти від одного усталеного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режиму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до іншого.</a:t>
            </a:r>
          </a:p>
        </p:txBody>
      </p:sp>
    </p:spTree>
    <p:extLst>
      <p:ext uri="{BB962C8B-B14F-4D97-AF65-F5344CB8AC3E}">
        <p14:creationId xmlns:p14="http://schemas.microsoft.com/office/powerpoint/2010/main" val="2722010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>
            <a:spLocks noChangeArrowheads="1"/>
          </p:cNvSpPr>
          <p:nvPr/>
        </p:nvSpPr>
        <p:spPr bwMode="auto">
          <a:xfrm>
            <a:off x="107950" y="72000"/>
            <a:ext cx="8928100" cy="459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chemeClr val="tx2"/>
                </a:solidFill>
              </a:rPr>
              <a:t>Приведення моментів опору та моментів інерції</a:t>
            </a:r>
            <a:endParaRPr lang="uk-UA" sz="2800" b="1" i="1" u="sng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Прямокутник 5"/>
          <p:cNvSpPr/>
          <p:nvPr/>
        </p:nvSpPr>
        <p:spPr>
          <a:xfrm>
            <a:off x="101128" y="523709"/>
            <a:ext cx="8934922" cy="169277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defRPr/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   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У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більшості випадків розрахунки електроприводів ведуть з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допущен-нями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, що механічна система складається з абсолютно жорстких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елемен-тів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, які не деформуються і між якими немає зазорів. При такому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допущен-ні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за рухом одного елемента можна отримати інформацію про рух решти елементів системи.</a:t>
            </a:r>
          </a:p>
        </p:txBody>
      </p:sp>
      <p:sp>
        <p:nvSpPr>
          <p:cNvPr id="7" name="Прямокутник 8"/>
          <p:cNvSpPr/>
          <p:nvPr/>
        </p:nvSpPr>
        <p:spPr>
          <a:xfrm>
            <a:off x="101128" y="2276872"/>
            <a:ext cx="8928101" cy="135421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defRPr/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  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</a:t>
            </a:r>
            <a:r>
              <a:rPr lang="uk-UA" sz="2200" u="sng" dirty="0">
                <a:latin typeface="Calibri" pitchFamily="34" charset="0"/>
                <a:cs typeface="Calibri" pitchFamily="34" charset="0"/>
              </a:rPr>
              <a:t>При цьому реальну багато масову систему замінюють найпростішою одно масовою (одновальною) системою, що обертається із кутовою </a:t>
            </a:r>
            <a:r>
              <a:rPr lang="uk-UA" sz="2200" u="sng" dirty="0" smtClean="0">
                <a:latin typeface="Calibri" pitchFamily="34" charset="0"/>
                <a:cs typeface="Calibri" pitchFamily="34" charset="0"/>
              </a:rPr>
              <a:t>швидкістю </a:t>
            </a:r>
            <a:r>
              <a:rPr lang="uk-UA" sz="2200" u="sng" dirty="0">
                <a:latin typeface="Calibri" pitchFamily="34" charset="0"/>
                <a:cs typeface="Calibri" pitchFamily="34" charset="0"/>
              </a:rPr>
              <a:t>вала двигуна, і яка в енергетичному відношенні еквівалентна реальній машині. </a:t>
            </a:r>
          </a:p>
        </p:txBody>
      </p:sp>
      <p:sp>
        <p:nvSpPr>
          <p:cNvPr id="8" name="Прямокутник 8"/>
          <p:cNvSpPr/>
          <p:nvPr/>
        </p:nvSpPr>
        <p:spPr>
          <a:xfrm>
            <a:off x="101127" y="3717032"/>
            <a:ext cx="8928101" cy="169277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defRPr/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  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Розрахункова схема системи зводиться до узагальненої жорсткої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меха-нічної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ланки, яка має еквівалентний (приведений) момент інерції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,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і на яку діє електромагнітний момент двигуна </a:t>
            </a:r>
            <a:r>
              <a:rPr lang="uk-UA" sz="2200" i="1" dirty="0" err="1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200" i="1" baseline="-25000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і сумарний приведений до вала електродвигуна момент статичних опорів </a:t>
            </a:r>
            <a:r>
              <a:rPr lang="uk-UA" sz="2200" i="1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200" i="1" baseline="-25000" dirty="0" err="1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,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до якого входять всі механічні втрати в системі.</a:t>
            </a:r>
          </a:p>
        </p:txBody>
      </p:sp>
      <p:sp>
        <p:nvSpPr>
          <p:cNvPr id="9" name="Прямокутник 8"/>
          <p:cNvSpPr/>
          <p:nvPr/>
        </p:nvSpPr>
        <p:spPr>
          <a:xfrm>
            <a:off x="95422" y="5517232"/>
            <a:ext cx="8928101" cy="10156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defRPr/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  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</a:t>
            </a:r>
            <a:r>
              <a:rPr lang="uk-UA" sz="2200" i="1" u="sng" dirty="0">
                <a:latin typeface="Calibri" pitchFamily="34" charset="0"/>
                <a:cs typeface="Calibri" pitchFamily="34" charset="0"/>
              </a:rPr>
              <a:t>В основу принципу приведення моментів статичних опорів до вала </a:t>
            </a:r>
            <a:r>
              <a:rPr lang="uk-UA" sz="2200" i="1" u="sng" dirty="0" smtClean="0">
                <a:latin typeface="Calibri" pitchFamily="34" charset="0"/>
                <a:cs typeface="Calibri" pitchFamily="34" charset="0"/>
              </a:rPr>
              <a:t>електродвигуна </a:t>
            </a:r>
            <a:r>
              <a:rPr lang="uk-UA" sz="2200" i="1" u="sng" dirty="0">
                <a:latin typeface="Calibri" pitchFamily="34" charset="0"/>
                <a:cs typeface="Calibri" pitchFamily="34" charset="0"/>
              </a:rPr>
              <a:t>покладена рівність потужності дійсної і приведеної машини.</a:t>
            </a:r>
            <a:endParaRPr lang="uk-UA" sz="22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560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>
            <a:spLocks noChangeArrowheads="1"/>
          </p:cNvSpPr>
          <p:nvPr/>
        </p:nvSpPr>
        <p:spPr bwMode="auto">
          <a:xfrm>
            <a:off x="107950" y="72000"/>
            <a:ext cx="8928100" cy="459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chemeClr val="tx2"/>
                </a:solidFill>
              </a:rPr>
              <a:t>Приведення моментів опору та моментів інерції</a:t>
            </a:r>
            <a:endParaRPr lang="uk-UA" sz="2800" b="1" i="1" u="sng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Прямокутник 5"/>
          <p:cNvSpPr/>
          <p:nvPr/>
        </p:nvSpPr>
        <p:spPr>
          <a:xfrm>
            <a:off x="101128" y="523709"/>
            <a:ext cx="3725723" cy="14414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   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Рівняння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балансу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потужно-стей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складних систем, які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ма-ють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обертові виконавчі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орга-ни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та елементи, що рухаються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поступально, має вигляд:</a:t>
            </a:r>
            <a:endParaRPr lang="uk-UA" sz="2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Прямокутник 8"/>
          <p:cNvSpPr/>
          <p:nvPr/>
        </p:nvSpPr>
        <p:spPr>
          <a:xfrm>
            <a:off x="101128" y="4711844"/>
            <a:ext cx="8928101" cy="57605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  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Підставивши значення потужностей та врахувавши втрати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потужнос-тей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у передачах,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запишемо</a:t>
            </a:r>
            <a:r>
              <a:rPr lang="uk-UA" sz="2200" cap="small" dirty="0">
                <a:latin typeface="Calibri" pitchFamily="34" charset="0"/>
                <a:cs typeface="Calibri" pitchFamily="34" charset="0"/>
              </a:rPr>
              <a:t>:</a:t>
            </a:r>
            <a:endParaRPr lang="uk-UA" sz="22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81" t="2254" r="572" b="2254"/>
          <a:stretch>
            <a:fillRect/>
          </a:stretch>
        </p:blipFill>
        <p:spPr bwMode="auto">
          <a:xfrm>
            <a:off x="3826851" y="496940"/>
            <a:ext cx="5209199" cy="4205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кутник 5"/>
          <p:cNvSpPr/>
          <p:nvPr/>
        </p:nvSpPr>
        <p:spPr>
          <a:xfrm>
            <a:off x="101128" y="1955438"/>
            <a:ext cx="3725723" cy="732508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 algn="ctr">
              <a:lnSpc>
                <a:spcPct val="85000"/>
              </a:lnSpc>
              <a:defRPr/>
            </a:pP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uk-UA" sz="2800" i="1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2800" i="1" baseline="-25000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2800" i="1" baseline="-25000" dirty="0">
                <a:latin typeface="Times New Roman" pitchFamily="18" charset="0"/>
                <a:cs typeface="Times New Roman" pitchFamily="18" charset="0"/>
              </a:rPr>
              <a:t>с1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2800" i="1" baseline="-25000" dirty="0">
                <a:latin typeface="Times New Roman" pitchFamily="18" charset="0"/>
                <a:cs typeface="Times New Roman" pitchFamily="18" charset="0"/>
              </a:rPr>
              <a:t> с2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+ … + </a:t>
            </a:r>
            <a:r>
              <a:rPr lang="uk-UA" sz="2800" i="1" dirty="0" err="1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2800" i="1" baseline="-25000" dirty="0" err="1">
                <a:latin typeface="Times New Roman" pitchFamily="18" charset="0"/>
                <a:cs typeface="Times New Roman" pitchFamily="18" charset="0"/>
              </a:rPr>
              <a:t>сn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uk-UA" sz="2800" i="1" dirty="0" err="1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2800" i="1" baseline="-25000" dirty="0" err="1">
                <a:latin typeface="Times New Roman" pitchFamily="18" charset="0"/>
                <a:cs typeface="Times New Roman" pitchFamily="18" charset="0"/>
              </a:rPr>
              <a:t>пос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,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кутник 5"/>
          <p:cNvSpPr/>
          <p:nvPr/>
        </p:nvSpPr>
        <p:spPr>
          <a:xfrm>
            <a:off x="101128" y="2687946"/>
            <a:ext cx="3725723" cy="201439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де </a:t>
            </a:r>
            <a:r>
              <a:rPr lang="uk-UA" sz="2200" i="1" dirty="0" err="1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2200" i="1" baseline="-25000" dirty="0" err="1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 -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потужність на валу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дви-гуна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, Вт;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с1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 с2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i="1" dirty="0" err="1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2200" i="1" baseline="-25000" dirty="0" err="1">
                <a:latin typeface="Times New Roman" pitchFamily="18" charset="0"/>
                <a:cs typeface="Times New Roman" pitchFamily="18" charset="0"/>
              </a:rPr>
              <a:t>сn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i="1" dirty="0" smtClean="0">
                <a:latin typeface="Calibri" pitchFamily="34" charset="0"/>
                <a:cs typeface="Calibri" pitchFamily="34" charset="0"/>
              </a:rPr>
              <a:t>–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потуж-ність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, яка витрачається на обертання 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і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-го механізму, Вт; </a:t>
            </a:r>
            <a:r>
              <a:rPr lang="uk-UA" sz="2200" i="1" dirty="0" err="1">
                <a:latin typeface="Calibri" pitchFamily="34" charset="0"/>
                <a:cs typeface="Calibri" pitchFamily="34" charset="0"/>
              </a:rPr>
              <a:t>Р</a:t>
            </a:r>
            <a:r>
              <a:rPr lang="uk-UA" sz="2200" i="1" baseline="-25000" dirty="0" err="1">
                <a:latin typeface="Calibri" pitchFamily="34" charset="0"/>
                <a:cs typeface="Calibri" pitchFamily="34" charset="0"/>
              </a:rPr>
              <a:t>пос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 -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потужність, яка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витрача-ється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на привод механізму, що рухається поступально, Вт.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6693595"/>
              </p:ext>
            </p:extLst>
          </p:nvPr>
        </p:nvGraphicFramePr>
        <p:xfrm>
          <a:off x="467544" y="5293604"/>
          <a:ext cx="7964160" cy="7996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0" name="Формула" r:id="rId4" imgW="4965700" imgH="495300" progId="Equation.3">
                  <p:embed/>
                </p:oleObj>
              </mc:Choice>
              <mc:Fallback>
                <p:oleObj name="Формула" r:id="rId4" imgW="4965700" imgH="4953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5293604"/>
                        <a:ext cx="7964160" cy="79969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Прямокутник 8"/>
          <p:cNvSpPr/>
          <p:nvPr/>
        </p:nvSpPr>
        <p:spPr>
          <a:xfrm>
            <a:off x="99268" y="6165304"/>
            <a:ext cx="8928101" cy="57554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де </a:t>
            </a:r>
            <a:r>
              <a:rPr lang="uk-UA" sz="2200" i="1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200" i="1" baseline="-25000" dirty="0" err="1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 -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приведений до вала електродвигуна момент статичних опорів системи,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Н∙м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1837913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>
            <a:spLocks noChangeArrowheads="1"/>
          </p:cNvSpPr>
          <p:nvPr/>
        </p:nvSpPr>
        <p:spPr bwMode="auto">
          <a:xfrm>
            <a:off x="107950" y="72000"/>
            <a:ext cx="8928100" cy="459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chemeClr val="tx2"/>
                </a:solidFill>
              </a:rPr>
              <a:t>Приведення моментів опору та моментів інерції</a:t>
            </a:r>
            <a:endParaRPr lang="uk-UA" sz="2800" b="1" i="1" u="sng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Прямокутник 5"/>
          <p:cNvSpPr/>
          <p:nvPr/>
        </p:nvSpPr>
        <p:spPr>
          <a:xfrm>
            <a:off x="101128" y="523709"/>
            <a:ext cx="8934922" cy="258994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О1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, М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О2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 ... </a:t>
            </a:r>
            <a:r>
              <a:rPr lang="uk-UA" sz="2200" i="1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200" i="1" baseline="-25000" dirty="0" err="1">
                <a:latin typeface="Times New Roman" pitchFamily="18" charset="0"/>
                <a:cs typeface="Times New Roman" pitchFamily="18" charset="0"/>
              </a:rPr>
              <a:t>Оn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- момент статичних опорів окремих елементів системи, які обертаються,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Н∙м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pPr>
              <a:lnSpc>
                <a:spcPct val="85000"/>
              </a:lnSpc>
              <a:defRPr/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 -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кутова швидкість електродвигуна, рад/с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pPr>
              <a:lnSpc>
                <a:spcPct val="85000"/>
              </a:lnSpc>
              <a:defRPr/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200" i="1" cap="small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200" i="1" cap="small" dirty="0">
                <a:latin typeface="Times New Roman" pitchFamily="18" charset="0"/>
                <a:cs typeface="Times New Roman" pitchFamily="18" charset="0"/>
              </a:rPr>
              <a:t> …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 ω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sz="2200" i="1" cap="smal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i="1" cap="small" dirty="0">
                <a:latin typeface="Calibri" pitchFamily="34" charset="0"/>
                <a:cs typeface="Calibri" pitchFamily="34" charset="0"/>
              </a:rPr>
              <a:t>-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кутові швидкості обертання окремих елементів системи, рад/с; </a:t>
            </a:r>
            <a:endParaRPr lang="uk-UA" sz="2200" dirty="0" smtClean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85000"/>
              </a:lnSpc>
              <a:defRPr/>
            </a:pPr>
            <a:r>
              <a:rPr lang="uk-UA" sz="22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2200" i="1" baseline="-250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uk-UA" sz="22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-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статичне зусилля елемента, що рухається поступально, Н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pPr>
              <a:lnSpc>
                <a:spcPct val="85000"/>
              </a:lnSpc>
              <a:defRPr/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-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лінійна швидкість елемента, що рухається поступально, м/с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pPr>
              <a:lnSpc>
                <a:spcPct val="85000"/>
              </a:lnSpc>
              <a:defRPr/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η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η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, …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 η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200" i="1" dirty="0" err="1">
                <a:latin typeface="Times New Roman" pitchFamily="18" charset="0"/>
                <a:cs typeface="Times New Roman" pitchFamily="18" charset="0"/>
              </a:rPr>
              <a:t>η</a:t>
            </a:r>
            <a:r>
              <a:rPr lang="uk-UA" sz="2200" i="1" baseline="-25000" dirty="0" err="1">
                <a:latin typeface="Times New Roman" pitchFamily="18" charset="0"/>
                <a:cs typeface="Times New Roman" pitchFamily="18" charset="0"/>
              </a:rPr>
              <a:t>пос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-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відповідно, коефіцієнти корисної дії передач між валами системи та передачі до елемента, що рухається поступально.</a:t>
            </a:r>
          </a:p>
        </p:txBody>
      </p:sp>
      <p:sp>
        <p:nvSpPr>
          <p:cNvPr id="6" name="Прямокутник 5"/>
          <p:cNvSpPr/>
          <p:nvPr/>
        </p:nvSpPr>
        <p:spPr>
          <a:xfrm>
            <a:off x="107950" y="3113649"/>
            <a:ext cx="5616178" cy="2877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uk-UA" sz="2200" i="1" dirty="0" smtClean="0">
                <a:latin typeface="Calibri" pitchFamily="34" charset="0"/>
                <a:cs typeface="Calibri" pitchFamily="34" charset="0"/>
              </a:rPr>
              <a:t>       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Розділивши це рівняння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на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одержимо: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0043997"/>
              </p:ext>
            </p:extLst>
          </p:nvPr>
        </p:nvGraphicFramePr>
        <p:xfrm>
          <a:off x="539552" y="3401420"/>
          <a:ext cx="8280920" cy="7751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77" name="Формула" r:id="rId3" imgW="5321300" imgH="495300" progId="Equation.3">
                  <p:embed/>
                </p:oleObj>
              </mc:Choice>
              <mc:Fallback>
                <p:oleObj name="Формула" r:id="rId3" imgW="5321300" imgH="4953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3401420"/>
                        <a:ext cx="8280920" cy="77518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0" y="465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1" name="Прямокутник 5"/>
          <p:cNvSpPr/>
          <p:nvPr/>
        </p:nvSpPr>
        <p:spPr>
          <a:xfrm>
            <a:off x="260350" y="4221088"/>
            <a:ext cx="1215306" cy="2885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uk-UA" sz="2200" i="1" dirty="0" smtClean="0">
                <a:latin typeface="Calibri" pitchFamily="34" charset="0"/>
                <a:cs typeface="Calibri" pitchFamily="34" charset="0"/>
              </a:rPr>
              <a:t>        або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:</a:t>
            </a:r>
            <a:endParaRPr lang="uk-UA" sz="2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147879"/>
              </p:ext>
            </p:extLst>
          </p:nvPr>
        </p:nvGraphicFramePr>
        <p:xfrm>
          <a:off x="687388" y="4510088"/>
          <a:ext cx="7983537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78" name="Формула" r:id="rId5" imgW="5473440" imgH="495000" progId="Equation.3">
                  <p:embed/>
                </p:oleObj>
              </mc:Choice>
              <mc:Fallback>
                <p:oleObj name="Формула" r:id="rId5" imgW="5473440" imgH="495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388" y="4510088"/>
                        <a:ext cx="7983537" cy="72707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Прямокутник 5"/>
          <p:cNvSpPr/>
          <p:nvPr/>
        </p:nvSpPr>
        <p:spPr>
          <a:xfrm>
            <a:off x="107950" y="5301208"/>
            <a:ext cx="8928100" cy="2885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де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, …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i="1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2200" i="1" baseline="-25000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-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передавальні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числа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передач між валами системи.</a:t>
            </a:r>
          </a:p>
        </p:txBody>
      </p:sp>
      <p:sp>
        <p:nvSpPr>
          <p:cNvPr id="16" name="Прямокутник 5"/>
          <p:cNvSpPr/>
          <p:nvPr/>
        </p:nvSpPr>
        <p:spPr>
          <a:xfrm>
            <a:off x="97730" y="5597878"/>
            <a:ext cx="4330254" cy="11510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   Якщо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робоча машина здійснює тільки обертовий рух, або тільки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поступальний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рух, то рівняння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ма-тиме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такий вигляд:</a:t>
            </a: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18" name="Объект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1907249"/>
              </p:ext>
            </p:extLst>
          </p:nvPr>
        </p:nvGraphicFramePr>
        <p:xfrm>
          <a:off x="4716016" y="5589749"/>
          <a:ext cx="1864902" cy="10177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79" name="Формула" r:id="rId7" imgW="1002865" imgH="545863" progId="Equation.3">
                  <p:embed/>
                </p:oleObj>
              </mc:Choice>
              <mc:Fallback>
                <p:oleObj name="Формула" r:id="rId7" imgW="1002865" imgH="545863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5589749"/>
                        <a:ext cx="1864902" cy="1017794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1" name="Объект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5786133"/>
              </p:ext>
            </p:extLst>
          </p:nvPr>
        </p:nvGraphicFramePr>
        <p:xfrm>
          <a:off x="6972068" y="5694988"/>
          <a:ext cx="2091738" cy="9743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0" name="Формула" r:id="rId9" imgW="1066337" imgH="495085" progId="Equation.3">
                  <p:embed/>
                </p:oleObj>
              </mc:Choice>
              <mc:Fallback>
                <p:oleObj name="Формула" r:id="rId9" imgW="1066337" imgH="495085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72068" y="5694988"/>
                        <a:ext cx="2091738" cy="97437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72158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000"/>
                            </p:stCondLst>
                            <p:childTnLst>
                              <p:par>
                                <p:cTn id="7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000"/>
                            </p:stCondLst>
                            <p:childTnLst>
                              <p:par>
                                <p:cTn id="8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animBg="1"/>
      <p:bldP spid="11" grpId="0" animBg="1"/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>
            <a:spLocks noChangeArrowheads="1"/>
          </p:cNvSpPr>
          <p:nvPr/>
        </p:nvSpPr>
        <p:spPr bwMode="auto">
          <a:xfrm>
            <a:off x="107950" y="72000"/>
            <a:ext cx="8928100" cy="459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chemeClr val="tx2"/>
                </a:solidFill>
              </a:rPr>
              <a:t>Приведення моментів опору та моментів інерції</a:t>
            </a:r>
            <a:endParaRPr lang="uk-UA" sz="2800" b="1" i="1" u="sng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Прямокутник 5"/>
          <p:cNvSpPr/>
          <p:nvPr/>
        </p:nvSpPr>
        <p:spPr>
          <a:xfrm>
            <a:off x="101128" y="523709"/>
            <a:ext cx="8934922" cy="86587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 </a:t>
            </a:r>
            <a:r>
              <a:rPr lang="uk-UA" sz="2200" i="1" u="sng" dirty="0" smtClean="0">
                <a:latin typeface="Calibri" pitchFamily="34" charset="0"/>
                <a:cs typeface="Calibri" pitchFamily="34" charset="0"/>
              </a:rPr>
              <a:t>Приведення </a:t>
            </a:r>
            <a:r>
              <a:rPr lang="uk-UA" sz="2200" i="1" u="sng" dirty="0">
                <a:latin typeface="Calibri" pitchFamily="34" charset="0"/>
                <a:cs typeface="Calibri" pitchFamily="34" charset="0"/>
              </a:rPr>
              <a:t>до вала електродвигуна моментів інерції системи і </a:t>
            </a:r>
            <a:r>
              <a:rPr lang="uk-UA" sz="2200" i="1" u="sng" dirty="0" err="1" smtClean="0">
                <a:latin typeface="Calibri" pitchFamily="34" charset="0"/>
                <a:cs typeface="Calibri" pitchFamily="34" charset="0"/>
              </a:rPr>
              <a:t>ме-ханічних</a:t>
            </a:r>
            <a:r>
              <a:rPr lang="uk-UA" sz="2200" i="1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i="1" u="sng" dirty="0">
                <a:latin typeface="Calibri" pitchFamily="34" charset="0"/>
                <a:cs typeface="Calibri" pitchFamily="34" charset="0"/>
              </a:rPr>
              <a:t>її мас, що рухаються поступально, виконують на основі </a:t>
            </a:r>
            <a:r>
              <a:rPr lang="uk-UA" sz="2200" i="1" u="sng" dirty="0" err="1" smtClean="0">
                <a:latin typeface="Calibri" pitchFamily="34" charset="0"/>
                <a:cs typeface="Calibri" pitchFamily="34" charset="0"/>
              </a:rPr>
              <a:t>рівнос-ті</a:t>
            </a:r>
            <a:r>
              <a:rPr lang="uk-UA" sz="2200" i="1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i="1" u="sng" dirty="0">
                <a:latin typeface="Calibri" pitchFamily="34" charset="0"/>
                <a:cs typeface="Calibri" pitchFamily="34" charset="0"/>
              </a:rPr>
              <a:t>запасів кінетичної енергії дійсної і приведеної системи.</a:t>
            </a:r>
            <a:endParaRPr lang="uk-UA" sz="2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465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2" name="Прямокутник 5"/>
          <p:cNvSpPr/>
          <p:nvPr/>
        </p:nvSpPr>
        <p:spPr>
          <a:xfrm>
            <a:off x="101128" y="1389587"/>
            <a:ext cx="8934922" cy="57810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Для системи, що зображена на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попередньому мал.,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рівняння балансу кінетичної енергії буде: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4706741"/>
              </p:ext>
            </p:extLst>
          </p:nvPr>
        </p:nvGraphicFramePr>
        <p:xfrm>
          <a:off x="683568" y="1988307"/>
          <a:ext cx="6102896" cy="792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1" name="Формула" r:id="rId3" imgW="3708400" imgH="482600" progId="Equation.3">
                  <p:embed/>
                </p:oleObj>
              </mc:Choice>
              <mc:Fallback>
                <p:oleObj name="Формула" r:id="rId3" imgW="3708400" imgH="482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1988307"/>
                        <a:ext cx="6102896" cy="792621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Прямокутник 5"/>
          <p:cNvSpPr/>
          <p:nvPr/>
        </p:nvSpPr>
        <p:spPr>
          <a:xfrm>
            <a:off x="107950" y="2829318"/>
            <a:ext cx="8934922" cy="20313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 marL="447675" indent="-447675"/>
            <a:r>
              <a:rPr lang="uk-UA" sz="2200" dirty="0" smtClean="0">
                <a:latin typeface="Calibri" pitchFamily="34" charset="0"/>
                <a:cs typeface="Calibri" pitchFamily="34" charset="0"/>
              </a:rPr>
              <a:t>де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- приведений до вала електродвигуна момент інерції системи, кг∙м</a:t>
            </a:r>
            <a:r>
              <a:rPr lang="uk-UA" sz="2200" baseline="30000" dirty="0">
                <a:latin typeface="Calibri" pitchFamily="34" charset="0"/>
                <a:cs typeface="Calibri" pitchFamily="34" charset="0"/>
              </a:rPr>
              <a:t>2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pPr marL="447675" indent="-447675"/>
            <a:r>
              <a:rPr lang="uk-UA" sz="2200" i="1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uk-UA" sz="2200" i="1" baseline="-25000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uk-UA" sz="22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- момент інерції ротора (якоря) електродвигуна і частин, що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обертають-ся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на його валу, кг∙м</a:t>
            </a:r>
            <a:r>
              <a:rPr lang="uk-UA" sz="2200" baseline="30000" dirty="0">
                <a:latin typeface="Calibri" pitchFamily="34" charset="0"/>
                <a:cs typeface="Calibri" pitchFamily="34" charset="0"/>
              </a:rPr>
              <a:t>2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;</a:t>
            </a:r>
          </a:p>
          <a:p>
            <a:pPr marL="447675" indent="-447675"/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,… </a:t>
            </a:r>
            <a:r>
              <a:rPr lang="uk-UA" sz="2200" i="1" dirty="0" err="1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uk-UA" sz="2200" i="1" baseline="-25000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-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моменти інерції елементів, що обертаються з валами 1, 2, ...,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,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кг∙м</a:t>
            </a:r>
            <a:r>
              <a:rPr lang="uk-UA" sz="2200" baseline="30000" dirty="0">
                <a:latin typeface="Calibri" pitchFamily="34" charset="0"/>
                <a:cs typeface="Calibri" pitchFamily="34" charset="0"/>
              </a:rPr>
              <a:t>2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pPr marL="447675" indent="-447675"/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- маса елементів, кг, що рухаються поступально зі швидкістю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, м/с.</a:t>
            </a: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pSp>
        <p:nvGrpSpPr>
          <p:cNvPr id="19" name="Группа 18"/>
          <p:cNvGrpSpPr/>
          <p:nvPr/>
        </p:nvGrpSpPr>
        <p:grpSpPr>
          <a:xfrm>
            <a:off x="97358" y="4836593"/>
            <a:ext cx="8934922" cy="677108"/>
            <a:chOff x="97358" y="4836593"/>
            <a:chExt cx="8934922" cy="677108"/>
          </a:xfrm>
        </p:grpSpPr>
        <p:sp>
          <p:nvSpPr>
            <p:cNvPr id="16" name="Прямокутник 5"/>
            <p:cNvSpPr/>
            <p:nvPr/>
          </p:nvSpPr>
          <p:spPr>
            <a:xfrm>
              <a:off x="97358" y="4836593"/>
              <a:ext cx="8934922" cy="67710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lIns="36000" tIns="0" rIns="36000" bIns="0">
              <a:spAutoFit/>
            </a:bodyPr>
            <a:lstStyle/>
            <a:p>
              <a:r>
                <a:rPr lang="uk-UA" sz="2200" dirty="0" smtClean="0">
                  <a:latin typeface="Calibri" pitchFamily="34" charset="0"/>
                  <a:cs typeface="Calibri" pitchFamily="34" charset="0"/>
                </a:rPr>
                <a:t>        Розділивши </a:t>
              </a:r>
              <a:r>
                <a:rPr lang="uk-UA" sz="2200" dirty="0">
                  <a:latin typeface="Calibri" pitchFamily="34" charset="0"/>
                  <a:cs typeface="Calibri" pitchFamily="34" charset="0"/>
                </a:rPr>
                <a:t>рівняння </a:t>
              </a:r>
              <a:r>
                <a:rPr lang="uk-UA" sz="2200" dirty="0" smtClean="0">
                  <a:latin typeface="Calibri" pitchFamily="34" charset="0"/>
                  <a:cs typeface="Calibri" pitchFamily="34" charset="0"/>
                </a:rPr>
                <a:t>на            і </a:t>
              </a:r>
              <a:r>
                <a:rPr lang="uk-UA" sz="2200" dirty="0">
                  <a:latin typeface="Calibri" pitchFamily="34" charset="0"/>
                  <a:cs typeface="Calibri" pitchFamily="34" charset="0"/>
                </a:rPr>
                <a:t>замінивши відношення кутових </a:t>
              </a:r>
              <a:r>
                <a:rPr lang="uk-UA" sz="2200" dirty="0" err="1" smtClean="0">
                  <a:latin typeface="Calibri" pitchFamily="34" charset="0"/>
                  <a:cs typeface="Calibri" pitchFamily="34" charset="0"/>
                </a:rPr>
                <a:t>швид-костей</a:t>
              </a:r>
              <a:r>
                <a:rPr lang="uk-UA" sz="2200" dirty="0" smtClean="0">
                  <a:latin typeface="Calibri" pitchFamily="34" charset="0"/>
                  <a:cs typeface="Calibri" pitchFamily="34" charset="0"/>
                </a:rPr>
                <a:t> </a:t>
              </a:r>
              <a:r>
                <a:rPr lang="uk-UA" sz="2200" dirty="0">
                  <a:latin typeface="Calibri" pitchFamily="34" charset="0"/>
                  <a:cs typeface="Calibri" pitchFamily="34" charset="0"/>
                </a:rPr>
                <a:t>на відповідні передавальні числа, одержимо:</a:t>
              </a:r>
            </a:p>
          </p:txBody>
        </p:sp>
        <p:graphicFrame>
          <p:nvGraphicFramePr>
            <p:cNvPr id="18" name="Объект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60932503"/>
                </p:ext>
              </p:extLst>
            </p:nvPr>
          </p:nvGraphicFramePr>
          <p:xfrm>
            <a:off x="3563888" y="4859477"/>
            <a:ext cx="576064" cy="3696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72" name="Формула" r:id="rId5" imgW="431613" imgH="279279" progId="Equation.3">
                    <p:embed/>
                  </p:oleObj>
                </mc:Choice>
                <mc:Fallback>
                  <p:oleObj name="Формула" r:id="rId5" imgW="431613" imgH="279279" progId="Equation.3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63888" y="4859477"/>
                          <a:ext cx="576064" cy="36968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2" name="Объект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6458182"/>
              </p:ext>
            </p:extLst>
          </p:nvPr>
        </p:nvGraphicFramePr>
        <p:xfrm>
          <a:off x="1919288" y="5672138"/>
          <a:ext cx="499745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3" name="Формула" r:id="rId7" imgW="2831760" imgH="520560" progId="Equation.3">
                  <p:embed/>
                </p:oleObj>
              </mc:Choice>
              <mc:Fallback>
                <p:oleObj name="Формула" r:id="rId7" imgW="2831760" imgH="52056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288" y="5672138"/>
                        <a:ext cx="4997450" cy="9144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6739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00"/>
                            </p:stCondLst>
                            <p:childTnLst>
                              <p:par>
                                <p:cTn id="5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  <p:bldP spid="15" grpId="0" uiExpand="1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>
            <a:spLocks noChangeArrowheads="1"/>
          </p:cNvSpPr>
          <p:nvPr/>
        </p:nvSpPr>
        <p:spPr bwMode="auto">
          <a:xfrm>
            <a:off x="107950" y="72000"/>
            <a:ext cx="8928100" cy="459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chemeClr val="tx2"/>
                </a:solidFill>
              </a:rPr>
              <a:t>Рівняння руху електропривода</a:t>
            </a:r>
            <a:endParaRPr lang="uk-UA" sz="2800" b="1" i="1" u="sng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Прямокутник 5"/>
          <p:cNvSpPr/>
          <p:nvPr/>
        </p:nvSpPr>
        <p:spPr>
          <a:xfrm>
            <a:off x="101128" y="523709"/>
            <a:ext cx="8934922" cy="86382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При роботі системи електропривод - робоча машина стан її рухомих частин зумовлений співвідношеннями між рушійними і гальмівними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си-лами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та моментами статичних опорів.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465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2" name="Прямокутник 5"/>
          <p:cNvSpPr/>
          <p:nvPr/>
        </p:nvSpPr>
        <p:spPr>
          <a:xfrm>
            <a:off x="101128" y="1389587"/>
            <a:ext cx="8934922" cy="28777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Під їх дією система може рухатися рівномірно або нерівномірно.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7" name="Прямокутник 5"/>
          <p:cNvSpPr/>
          <p:nvPr/>
        </p:nvSpPr>
        <p:spPr>
          <a:xfrm>
            <a:off x="101128" y="1704869"/>
            <a:ext cx="8934922" cy="57605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 </a:t>
            </a:r>
            <a:r>
              <a:rPr lang="uk-UA" sz="2200" u="sng" dirty="0">
                <a:latin typeface="Calibri" pitchFamily="34" charset="0"/>
                <a:cs typeface="Calibri" pitchFamily="34" charset="0"/>
              </a:rPr>
              <a:t>Рівномірний рух або усталений режим роботи спостерігається при рівності рушійних і гальмівних сил і моментів.</a:t>
            </a:r>
          </a:p>
        </p:txBody>
      </p:sp>
      <p:sp>
        <p:nvSpPr>
          <p:cNvPr id="18" name="Прямокутник 5"/>
          <p:cNvSpPr/>
          <p:nvPr/>
        </p:nvSpPr>
        <p:spPr>
          <a:xfrm>
            <a:off x="92025" y="2280924"/>
            <a:ext cx="8934922" cy="11515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У протилежному випадку виникають інерційні сили та моменти, які спричиняють прискорення або сповільнення системи. При цьому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зміню-ється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швидкість електропривода, яка супроводжується зміною кінетичної енергії, що накопичена в системі.</a:t>
            </a:r>
          </a:p>
        </p:txBody>
      </p:sp>
      <p:sp>
        <p:nvSpPr>
          <p:cNvPr id="19" name="Прямокутник 5"/>
          <p:cNvSpPr/>
          <p:nvPr/>
        </p:nvSpPr>
        <p:spPr>
          <a:xfrm>
            <a:off x="92025" y="3465545"/>
            <a:ext cx="8934922" cy="86382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Якщо допустити момент інерції незмінним, що характерно для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біль-шості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сільськогосподарських електроприводів,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то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рівняння руху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електро-приводу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матиме вигляд:</a:t>
            </a:r>
            <a:endParaRPr lang="uk-UA" sz="2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22" name="Прямокутник 5"/>
          <p:cNvSpPr/>
          <p:nvPr/>
        </p:nvSpPr>
        <p:spPr>
          <a:xfrm>
            <a:off x="116756" y="4869160"/>
            <a:ext cx="8934922" cy="57605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uk-UA" sz="2200" i="1" dirty="0" err="1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200" i="1" baseline="-25000" dirty="0" err="1" smtClean="0">
                <a:latin typeface="Times New Roman" pitchFamily="18" charset="0"/>
                <a:cs typeface="Times New Roman" pitchFamily="18" charset="0"/>
              </a:rPr>
              <a:t>дин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-  динамічний момент,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що характеризує зміну кінетичної енергії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системи.</a:t>
            </a:r>
            <a:endParaRPr lang="uk-UA" sz="2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" name="Прямокутник 5"/>
          <p:cNvSpPr/>
          <p:nvPr/>
        </p:nvSpPr>
        <p:spPr>
          <a:xfrm>
            <a:off x="125512" y="5517232"/>
            <a:ext cx="8934922" cy="115364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 Як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відомо, електродвигуни можуть працювати у рушійному і в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гальмів-ному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режимах, тобто знак моменту двигуна може бути додатнім і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від’єм-ним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± </a:t>
            </a:r>
            <a:r>
              <a:rPr lang="uk-UA" sz="2200" i="1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200" i="1" baseline="-25000" dirty="0" err="1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).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Активні моменти статичних опорів також можуть змінювати свій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знак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± </a:t>
            </a:r>
            <a:r>
              <a:rPr lang="uk-UA" sz="2200" i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200" i="1" baseline="-250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). </a:t>
            </a:r>
            <a:endParaRPr lang="uk-UA" sz="2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5" name="Объект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4316114"/>
              </p:ext>
            </p:extLst>
          </p:nvPr>
        </p:nvGraphicFramePr>
        <p:xfrm>
          <a:off x="3131840" y="4005064"/>
          <a:ext cx="3816424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6" name="Формула" r:id="rId3" imgW="1981200" imgH="444500" progId="Equation.3">
                  <p:embed/>
                </p:oleObj>
              </mc:Choice>
              <mc:Fallback>
                <p:oleObj name="Формула" r:id="rId3" imgW="1981200" imgH="4445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4005064"/>
                        <a:ext cx="3816424" cy="864096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0342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  <p:bldP spid="17" grpId="0" animBg="1"/>
      <p:bldP spid="18" grpId="0" animBg="1"/>
      <p:bldP spid="19" grpId="0" animBg="1"/>
      <p:bldP spid="22" grpId="0" animBg="1"/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>
            <a:spLocks noChangeArrowheads="1"/>
          </p:cNvSpPr>
          <p:nvPr/>
        </p:nvSpPr>
        <p:spPr bwMode="auto">
          <a:xfrm>
            <a:off x="107950" y="72000"/>
            <a:ext cx="8928100" cy="459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chemeClr val="tx2"/>
                </a:solidFill>
              </a:rPr>
              <a:t>Рівняння руху електропривода</a:t>
            </a:r>
            <a:endParaRPr lang="uk-UA" sz="2800" b="1" i="1" u="sng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Прямокутник 5"/>
          <p:cNvSpPr/>
          <p:nvPr/>
        </p:nvSpPr>
        <p:spPr>
          <a:xfrm>
            <a:off x="101128" y="523709"/>
            <a:ext cx="8934922" cy="2882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З аналізу рівняння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руху електроприводу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випливає, що: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465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2" name="Прямокутник 5"/>
          <p:cNvSpPr/>
          <p:nvPr/>
        </p:nvSpPr>
        <p:spPr>
          <a:xfrm>
            <a:off x="117500" y="811993"/>
            <a:ext cx="8934922" cy="172919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 marL="342900" indent="-342900">
              <a:lnSpc>
                <a:spcPct val="85000"/>
              </a:lnSpc>
              <a:buFont typeface="Wingdings" pitchFamily="2" charset="2"/>
              <a:buChar char="Ø"/>
              <a:defRPr/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при </a:t>
            </a:r>
            <a:r>
              <a:rPr lang="uk-UA" sz="2200" i="1" dirty="0" err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2200" i="1" baseline="-25000" dirty="0" err="1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 &gt;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uk-UA" sz="2200" i="1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200" i="1" baseline="-25000" dirty="0" err="1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 &gt; М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прискорення </a:t>
            </a:r>
            <a:r>
              <a:rPr lang="uk-UA" sz="2200" i="1" dirty="0" err="1">
                <a:latin typeface="Times New Roman" pitchFamily="18" charset="0"/>
                <a:cs typeface="Times New Roman" pitchFamily="18" charset="0"/>
              </a:rPr>
              <a:t>dv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uk-UA" sz="2200" i="1" dirty="0" err="1">
                <a:latin typeface="Times New Roman" pitchFamily="18" charset="0"/>
                <a:cs typeface="Times New Roman" pitchFamily="18" charset="0"/>
              </a:rPr>
              <a:t>dt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dω/</a:t>
            </a:r>
            <a:r>
              <a:rPr lang="uk-UA" sz="2200" i="1" dirty="0" err="1">
                <a:latin typeface="Times New Roman" pitchFamily="18" charset="0"/>
                <a:cs typeface="Times New Roman" pitchFamily="18" charset="0"/>
              </a:rPr>
              <a:t>dt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мають позитивний знак, тобто система працює з прискоренням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pPr marL="342900" lvl="0" indent="-342900">
              <a:lnSpc>
                <a:spcPct val="85000"/>
              </a:lnSpc>
              <a:buFont typeface="Wingdings" pitchFamily="2" charset="2"/>
              <a:buChar char="Ø"/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при </a:t>
            </a:r>
            <a:r>
              <a:rPr lang="uk-UA" sz="2200" i="1" dirty="0" err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2200" i="1" baseline="-25000" dirty="0" err="1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 &lt; F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uk-UA" sz="2200" i="1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200" i="1" baseline="-25000" dirty="0" err="1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 &lt; М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200" i="1" dirty="0" err="1">
                <a:latin typeface="Times New Roman" pitchFamily="18" charset="0"/>
                <a:cs typeface="Times New Roman" pitchFamily="18" charset="0"/>
              </a:rPr>
              <a:t>dv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uk-UA" sz="2200" i="1" dirty="0" err="1">
                <a:latin typeface="Times New Roman" pitchFamily="18" charset="0"/>
                <a:cs typeface="Times New Roman" pitchFamily="18" charset="0"/>
              </a:rPr>
              <a:t>dt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 &lt;0,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dω/</a:t>
            </a:r>
            <a:r>
              <a:rPr lang="uk-UA" sz="2200" i="1" dirty="0" err="1">
                <a:latin typeface="Times New Roman" pitchFamily="18" charset="0"/>
                <a:cs typeface="Times New Roman" pitchFamily="18" charset="0"/>
              </a:rPr>
              <a:t>dt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 &lt;0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і рух системи сповільнюється;</a:t>
            </a:r>
          </a:p>
          <a:p>
            <a:pPr marL="342900" indent="-342900">
              <a:lnSpc>
                <a:spcPct val="85000"/>
              </a:lnSpc>
              <a:buFont typeface="Wingdings" pitchFamily="2" charset="2"/>
              <a:buChar char="Ø"/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при </a:t>
            </a:r>
            <a:r>
              <a:rPr lang="uk-UA" sz="2200" i="1" dirty="0" err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2200" i="1" baseline="-25000" dirty="0" err="1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 = F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uk-UA" sz="2200" i="1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200" i="1" baseline="-25000" dirty="0" err="1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 = М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200" i="1" dirty="0" err="1">
                <a:latin typeface="Times New Roman" pitchFamily="18" charset="0"/>
                <a:cs typeface="Times New Roman" pitchFamily="18" charset="0"/>
              </a:rPr>
              <a:t>dv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uk-UA" sz="2200" i="1" dirty="0" err="1">
                <a:latin typeface="Times New Roman" pitchFamily="18" charset="0"/>
                <a:cs typeface="Times New Roman" pitchFamily="18" charset="0"/>
              </a:rPr>
              <a:t>dt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 0,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dω/</a:t>
            </a:r>
            <a:r>
              <a:rPr lang="uk-UA" sz="2200" i="1" dirty="0" err="1">
                <a:latin typeface="Times New Roman" pitchFamily="18" charset="0"/>
                <a:cs typeface="Times New Roman" pitchFamily="18" charset="0"/>
              </a:rPr>
              <a:t>dt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 = 0,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тобто привод працює в усталеному режимі.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6" name="Прямокутник 5"/>
          <p:cNvSpPr/>
          <p:nvPr/>
        </p:nvSpPr>
        <p:spPr>
          <a:xfrm>
            <a:off x="117500" y="2543671"/>
            <a:ext cx="8934922" cy="270843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Рівняння руху електроприводу дозволяє розв’язати такі задачі:</a:t>
            </a:r>
          </a:p>
          <a:p>
            <a:pPr marL="342900" lvl="0" indent="-342900">
              <a:buFont typeface="Wingdings" pitchFamily="2" charset="2"/>
              <a:buChar char="Ø"/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побудова навантажувальних діаграм;</a:t>
            </a:r>
          </a:p>
          <a:p>
            <a:pPr marL="342900" lvl="0" indent="-342900">
              <a:buFont typeface="Wingdings" pitchFamily="2" charset="2"/>
              <a:buChar char="Ø"/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визначення механічного завантаження двигуна при рівномірній та нерівномірній роботі;</a:t>
            </a:r>
          </a:p>
          <a:p>
            <a:pPr marL="342900" lvl="0" indent="-342900">
              <a:buFont typeface="Wingdings" pitchFamily="2" charset="2"/>
              <a:buChar char="Ø"/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вияснення необхідності застосування маховиків та їх вибір;</a:t>
            </a:r>
          </a:p>
          <a:p>
            <a:pPr marL="342900" lvl="0" indent="-342900">
              <a:buFont typeface="Wingdings" pitchFamily="2" charset="2"/>
              <a:buChar char="Ø"/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розрахунок швидкісних режимів;</a:t>
            </a:r>
          </a:p>
          <a:p>
            <a:pPr marL="342900" lvl="0" indent="-342900">
              <a:buFont typeface="Wingdings" pitchFamily="2" charset="2"/>
              <a:buChar char="Ø"/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визначення часу розгону та гальмування двигуна з машиною;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вибір схеми керування двигуном та пускорегулювальної апаратури.</a:t>
            </a:r>
          </a:p>
        </p:txBody>
      </p:sp>
      <p:sp>
        <p:nvSpPr>
          <p:cNvPr id="17" name="Прямокутник 5"/>
          <p:cNvSpPr/>
          <p:nvPr/>
        </p:nvSpPr>
        <p:spPr>
          <a:xfrm>
            <a:off x="68361" y="5373216"/>
            <a:ext cx="8934922" cy="13542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defRPr/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Якщо </a:t>
            </a:r>
            <a:r>
              <a:rPr lang="uk-UA" sz="2200" i="1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200" i="1" baseline="-25000" dirty="0" err="1">
                <a:latin typeface="Times New Roman" pitchFamily="18" charset="0"/>
                <a:cs typeface="Times New Roman" pitchFamily="18" charset="0"/>
              </a:rPr>
              <a:t>дин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sz="2200" i="1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200" i="1" baseline="-25000" dirty="0" err="1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 – М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 = 0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привод працює в усталеному режимі, але тільки тоді коли система приводу статично стійка, а отже після будь-якого збурення повертається у вихідний стан. Статична стійкість визначається видом механічних характеристик двигуна і робочої машини.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.</a:t>
            </a:r>
            <a:endParaRPr lang="uk-UA" sz="2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97008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4000"/>
                            </p:stCondLst>
                            <p:childTnLst>
                              <p:par>
                                <p:cTn id="10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1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8000"/>
                            </p:stCondLst>
                            <p:childTnLst>
                              <p:par>
                                <p:cTn id="13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5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2000"/>
                            </p:stCondLst>
                            <p:childTnLst>
                              <p:par>
                                <p:cTn id="16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uiExpand="1" build="p" animBg="1"/>
      <p:bldP spid="16" grpId="0" uiExpand="1" build="p" animBg="1"/>
      <p:bldP spid="17" grpId="0" animBg="1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1367</TotalTime>
  <Words>2587</Words>
  <Application>Microsoft Office PowerPoint</Application>
  <PresentationFormat>Экран (4:3)</PresentationFormat>
  <Paragraphs>168</Paragraphs>
  <Slides>17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Воздушный поток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Master</dc:creator>
  <cp:lastModifiedBy>USER</cp:lastModifiedBy>
  <cp:revision>105</cp:revision>
  <dcterms:created xsi:type="dcterms:W3CDTF">2016-01-31T14:57:37Z</dcterms:created>
  <dcterms:modified xsi:type="dcterms:W3CDTF">2021-09-02T11:05:39Z</dcterms:modified>
</cp:coreProperties>
</file>