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4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BAD3-FFD2-4DD0-B8FA-30D8F7454E04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C035-D248-4A15-94DD-6937F63339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8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DC035-D248-4A15-94DD-6937F633392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4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611" y="119336"/>
            <a:ext cx="899832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РЕЖИМИ РОБОТИ ЕЛЕКТРОДВИГУНІВ І ВИЗНАЧЕННЯ НЕОБХІДНОЇ ПОТУЖНОСТІ</a:t>
            </a:r>
            <a:endParaRPr lang="uk-UA" sz="2800" i="1" u="sng" spc="-1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22833" y="980728"/>
            <a:ext cx="8928100" cy="5760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algn="ctr" eaLnBrk="0" hangingPunct="0">
              <a:spcAft>
                <a:spcPts val="600"/>
              </a:spcAft>
              <a:buFont typeface="Arial" charset="0"/>
              <a:buNone/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ПЛАН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1. Класифікація номінальних режимів роботи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2. Визначення необхідної потужності приводних двигунів: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2.1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тривалого режиму роботи;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2.2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короткочасного режиму роботи;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2.3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повторно-короткочасного режиму роботи.</a:t>
            </a: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3. Визначення допустимого числа вмикань за годину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асинх-ронних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електродвигунів з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короткозамкненим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ротором.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Електропривод: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Посіб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./ О.ІО.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П.І. Савченко, В.В. Савченко,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Лавріненко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В.В.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Козирський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Хандола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І.П.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Ільїчов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; За ред. О.Ю.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Синявського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- К.: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Аграр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Медіа Груп, 2013.-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586с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ISBN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978-617-646-201-9;</a:t>
            </a: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Б.В.Зайцев, О.С.Марченко та ін.; Ред.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– К. : Вища освіта, 2001. – 288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c.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5449308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кВт, для привода вентилятора: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893" y="2089884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Потужність, споживана скребковим конвеєром при транспортуванні вантажу суцільним потоком: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11325"/>
              </p:ext>
            </p:extLst>
          </p:nvPr>
        </p:nvGraphicFramePr>
        <p:xfrm>
          <a:off x="5527787" y="866917"/>
          <a:ext cx="3543337" cy="5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3" imgW="1816100" imgH="279400" progId="Equation.3">
                  <p:embed/>
                </p:oleObj>
              </mc:Choice>
              <mc:Fallback>
                <p:oleObj name="Формула" r:id="rId3" imgW="18161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87" y="866917"/>
                        <a:ext cx="3543337" cy="55228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5"/>
          <p:cNvSpPr/>
          <p:nvPr/>
        </p:nvSpPr>
        <p:spPr>
          <a:xfrm>
            <a:off x="107950" y="1412776"/>
            <a:ext cx="8928100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подача вентилятора,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/с;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напір вентилятора, Па;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ККД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вен-тилятора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365047"/>
            <a:ext cx="42930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Qg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(L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cosα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Н)∙10</a:t>
            </a:r>
            <a:r>
              <a:rPr lang="uk-UA" sz="2800" i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30804" y="2924944"/>
            <a:ext cx="8924668" cy="863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розрахункова продуктивність конвеєра, кг/с;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9,81м/с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висо-та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підйому продукту, м;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довжина конвеєра , м;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коефіцієнт опору рухові;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кут нахилу конвеєра, град.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30804" y="3861048"/>
            <a:ext cx="8924668" cy="1177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Тривале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змінне навантаження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Довговічність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ізоляції залежить від її температури, тому при змінному навантаженні потужність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електродвигу-на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слід вибирати так, щоб у момент максимальних навантажень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темпера-тура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ізоляції обмоток не перевищувала допустимої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тах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30804" y="5038293"/>
            <a:ext cx="8924668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Тому для тривалого режиму зі змінним навантаженням спочатку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орі-єнтовно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розраховують потужність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валу електродвигуна за середнім значенням статичної діаграми навантаження робочої машини,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помножи-вши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його на коефіцієнт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= 1,2…1,3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який наближено враховує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перевищен-ня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електродвигуна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над середньою потужністю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навантаження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83997"/>
              </p:ext>
            </p:extLst>
          </p:nvPr>
        </p:nvGraphicFramePr>
        <p:xfrm>
          <a:off x="164389" y="817877"/>
          <a:ext cx="8871661" cy="165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3" imgW="5105400" imgH="952500" progId="Equation.3">
                  <p:embed/>
                </p:oleObj>
              </mc:Choice>
              <mc:Fallback>
                <p:oleObj name="Формула" r:id="rId3" imgW="5105400" imgH="952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89" y="817877"/>
                        <a:ext cx="8871661" cy="16551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45290" y="1916832"/>
            <a:ext cx="7883094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номінальне значення потужності двигуна;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–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середнє значення потужності за навантажувальною діаграмою.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9006" y="3637012"/>
            <a:ext cx="8924668" cy="575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Б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удують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криву нагрівання двигуна, за якою визначають максимальне перевищення температури обмотки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2621349"/>
            <a:ext cx="89281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Користуючись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каталоговими даними попередньо вибраного двигуна і даними робочої машини, розраховують перехідні процеси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електропри-воді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будують навантажувальну діаграму двигуна.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22851" y="4212554"/>
            <a:ext cx="8924668" cy="17291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Визначення усталеного перевищення температури обмотки над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тем-пературою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навколишнього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середовища електродвигуна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можливе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ураху-ванням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великої кількості циклів, тому метод остаточного вибору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потужно-сті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електродвигуна за кривими нагрівання стає дуже трудомістким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мало-придатним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тим більше, значення постійної нагрівання в каталогових даних двигунів не приводиться, а її розрахунок занадто наближений.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122851" y="5944249"/>
            <a:ext cx="8924668" cy="865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практиці для перевірки попередньо вибраного двигуна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користують-ся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простішими методами, до яких відносяться метод середніх втрат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поту-жності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метод еквівалентних величин (струму, потужності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моменту).</a:t>
            </a:r>
          </a:p>
        </p:txBody>
      </p:sp>
    </p:spTree>
    <p:extLst>
      <p:ext uri="{BB962C8B-B14F-4D97-AF65-F5344CB8AC3E}">
        <p14:creationId xmlns:p14="http://schemas.microsoft.com/office/powerpoint/2010/main" val="42689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835390"/>
            <a:ext cx="8928100" cy="865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середніх втрат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Метод середніх втрат полягає в тому, що середні втрати потужності в двигуні за цикл порівнюються з номінальними (на які розрахований двигун при тривалому навантаженні):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5321" y="2270977"/>
            <a:ext cx="4542425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Тоді його температура 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переви-щуватиме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допустимих значень: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7" y="1368000"/>
            <a:ext cx="184851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3602" y="1905436"/>
            <a:ext cx="89281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spc="-7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spc="-70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spc="-70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b="1" spc="-7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70" dirty="0">
                <a:latin typeface="Calibri" pitchFamily="34" charset="0"/>
                <a:cs typeface="Calibri" pitchFamily="34" charset="0"/>
              </a:rPr>
              <a:t> середні втрати потужності за цикл; </a:t>
            </a:r>
            <a:r>
              <a:rPr lang="uk-UA" sz="2200" i="1" spc="-70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spc="-70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spc="-7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70" dirty="0">
                <a:latin typeface="Calibri" pitchFamily="34" charset="0"/>
                <a:cs typeface="Calibri" pitchFamily="34" charset="0"/>
              </a:rPr>
              <a:t> номінальні втрати потужності.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956855"/>
            <a:ext cx="3886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ΣΔР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ΣΔР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05321" y="3486549"/>
            <a:ext cx="4459808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 втрати потужності за цикл визначають за формулою: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47746" y="2270977"/>
            <a:ext cx="4392546" cy="3887324"/>
            <a:chOff x="4647746" y="2379662"/>
            <a:chExt cx="4392546" cy="3887324"/>
          </a:xfrm>
        </p:grpSpPr>
        <p:pic>
          <p:nvPicPr>
            <p:cNvPr id="6146" name="Picture 2" descr="Двна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746" y="2379662"/>
              <a:ext cx="4388304" cy="299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кутник 5"/>
            <p:cNvSpPr/>
            <p:nvPr/>
          </p:nvSpPr>
          <p:spPr>
            <a:xfrm>
              <a:off x="4654617" y="5373215"/>
              <a:ext cx="4385675" cy="89377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uk-UA" sz="2400" i="1" dirty="0">
                  <a:latin typeface="Calibri" pitchFamily="34" charset="0"/>
                  <a:cs typeface="Calibri" pitchFamily="34" charset="0"/>
                </a:rPr>
                <a:t>Навантажувальна діаграма робочої машини і втрати енергії в електродвигуні</a:t>
              </a:r>
              <a:endParaRPr lang="uk-UA" sz="2200" spc="-10" dirty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93667"/>
              </p:ext>
            </p:extLst>
          </p:nvPr>
        </p:nvGraphicFramePr>
        <p:xfrm>
          <a:off x="112193" y="4163657"/>
          <a:ext cx="4535553" cy="189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Формула" r:id="rId4" imgW="2552400" imgH="1002960" progId="Equation.3">
                  <p:embed/>
                </p:oleObj>
              </mc:Choice>
              <mc:Fallback>
                <p:oleObj name="Формула" r:id="rId4" imgW="2552400" imgH="1002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93" y="4163657"/>
                        <a:ext cx="4535553" cy="18934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кутник 5"/>
          <p:cNvSpPr/>
          <p:nvPr/>
        </p:nvSpPr>
        <p:spPr>
          <a:xfrm>
            <a:off x="112192" y="6189953"/>
            <a:ext cx="8923857" cy="57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ΔP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ΔP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відповідно час роботи і потужності постійних втрат на кожній ділянці навантажувальної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діаграми.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5390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умова виконується, то електродвигун вибрано вірно, при цьому середнє перевищення температури двигуна буде не більшим за допустиме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1714471"/>
            <a:ext cx="8928100" cy="1692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 втрати за цикл виявляться більшими за номінальні або набагато меншими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 означає, що у першому випадку двигун вибраний заниженої потужності, і при роботі він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перегріватиметь-ся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У другому випадку потужність двигуна завищена. В обох випадках необхідно вибрати інший електродвигун і повторити розрахунки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3416738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Методика перевірки потужності попередньо вибраного двигуна за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методом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середніх втрат така.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093846"/>
            <a:ext cx="8928100" cy="13542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1) Користуючись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навантажувальною діаграмою робочої машини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f(t)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орієнтовно визначають розрахункову потужність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(як середнє значення потужності з урахуванням коефіцієнта запасу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= 1,1…1,3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каталоговими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даними попередньо вибирають електродвигун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5448063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вибраного двигуна розраховують втрати потужності для кожної ділянки діаграми навантаження і будують графік втрат.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0" y="6124934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3)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Визначають середнє значення втрат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 час роботи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порівнюють їх із номінальними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виконання умови: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,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6731" y="2348880"/>
            <a:ext cx="89281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 середніх втрат є універсальним і досить точним методом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пере-вірки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вибраного двигуна за умовами нагрівання, але дуже трудомістким, тому на практиці частіше користуються методами еквівалентних величин.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9910" y="3501008"/>
            <a:ext cx="89281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Еквівалентними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називають такі незмінні в часі значення струму,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мо-менту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або потужності, які викликають у двигуні такі ж втрати потужності, як і реально змінні ці величини.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839871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4) Після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перевірки за тепловим режимом вибраний електродвигун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необ-хідно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перевірити на перевантажувальну здатність.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9910" y="1556792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5)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Асинхронні короткозамкнені двигуни додатково перевіряються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умо-вами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пуску при можливому зниженні напруги живлення.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3602" y="4570373"/>
            <a:ext cx="89281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еквівалентного струму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При використанні двигуна середня потужність, яка в ньому втрачається при завантаженні еквівалентним струмом, дорівнює: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1207" y="5502062"/>
            <a:ext cx="472097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+ ΔР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І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6025282"/>
            <a:ext cx="8928100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потужність постійних втрат;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змінні втрати потужності;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ек-вівалентний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струм головного кола;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опір обмотки 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23255" y="4620741"/>
            <a:ext cx="89281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Двигун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вибирають за еквівалентним струмом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 умовою: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839871"/>
            <a:ext cx="8928100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Замінимо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втрати потужності на кожній ділянці ступінчастої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навантажу-вальної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діаграми через відповідні постійні і змінні складові: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4499" y="2492896"/>
            <a:ext cx="89281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Після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нескладних перетворень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знайдемо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еквівалентний струм: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98122"/>
              </p:ext>
            </p:extLst>
          </p:nvPr>
        </p:nvGraphicFramePr>
        <p:xfrm>
          <a:off x="323527" y="1516979"/>
          <a:ext cx="8352929" cy="93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Формула" r:id="rId3" imgW="4610100" imgH="520700" progId="Equation.3">
                  <p:embed/>
                </p:oleObj>
              </mc:Choice>
              <mc:Fallback>
                <p:oleObj name="Формула" r:id="rId3" imgW="4610100" imgH="520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1516979"/>
                        <a:ext cx="8352929" cy="9376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76693"/>
              </p:ext>
            </p:extLst>
          </p:nvPr>
        </p:nvGraphicFramePr>
        <p:xfrm>
          <a:off x="2049463" y="2832100"/>
          <a:ext cx="43259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Формула" r:id="rId5" imgW="2273040" imgH="571320" progId="Equation.3">
                  <p:embed/>
                </p:oleObj>
              </mc:Choice>
              <mc:Fallback>
                <p:oleObj name="Формула" r:id="rId5" imgW="227304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2832100"/>
                        <a:ext cx="4325937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23255" y="3933056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 значення сили струму при відповідних навантаженнях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на-вантажувальної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діаграми;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тривалість роботи 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-тій ділянці.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1248" y="4617511"/>
            <a:ext cx="13489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123255" y="5161358"/>
            <a:ext cx="8928100" cy="57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цього електродвигун перевіряють на допустиме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перевантажен-ня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умовами пуску.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23255" y="5739465"/>
            <a:ext cx="89281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 еквівалентного струму з деякими допущеннями можна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засто-совувати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перевірки на нагрівання майже всіх типів електродвигунів з достатньою для практики точністю.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441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еквівалентного моменту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доцільно застосовувати у тому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ви-падку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коли вибір потужності електродвигуна бажано пов’язати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безпосе-редньо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режимом роботи робочої машини, поклавши в основу графік статичного моменту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відповідний до нього графік моменту електродвигуна.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2641" y="2281291"/>
            <a:ext cx="8928100" cy="865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Формулу для еквівалентного моменту виводять безпосередньо з формули еквівалентного струму, за умови, що потік збудження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прак-тично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не змінюється зі зміною навантаження.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2641" y="3147169"/>
            <a:ext cx="8928100" cy="5763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Перемноживши ліву і праву частини виразу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еквівалентного струму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величину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матимемо вираз для еквівалентного моменту: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14748"/>
              </p:ext>
            </p:extLst>
          </p:nvPr>
        </p:nvGraphicFramePr>
        <p:xfrm>
          <a:off x="102641" y="3744845"/>
          <a:ext cx="4885102" cy="10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3" imgW="2781300" imgH="571500" progId="Equation.3">
                  <p:embed/>
                </p:oleObj>
              </mc:Choice>
              <mc:Fallback>
                <p:oleObj name="Формула" r:id="rId3" imgW="2781300" imgH="57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1" y="3744845"/>
                        <a:ext cx="4885102" cy="1003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5034508" y="3723481"/>
            <a:ext cx="4038550" cy="994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 вибирають за еквівалентним моментом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дотри-муючись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77465" y="4786985"/>
            <a:ext cx="8928100" cy="1929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Зважаючи на вказані раніше обмеження, метод можна застосовувати для перевірки ДПС НЗ, якщо вони працюють з незмінним магнітним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пото-ком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З певними допущеннями метод може бути використаний і для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асин-хронних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 синхронних двигунів, які працюють з навантаженням,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близь-ким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номінального, тобто коли момент двигуна приблизно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пропорцій-ний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струмові.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Методом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еквівалентної потужності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зручно користуватися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пере-вірці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 електродвигунів, що працюють зі швидкістю, яка мало змінюється, тобто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соп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≈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703697"/>
            <a:ext cx="8928100" cy="288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випадку потужність пропорційна моментові: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М∙ω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1991981"/>
            <a:ext cx="8928100" cy="576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Перемноживши ліву і праву частини виразу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еквівалентного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моменту 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одержимо вираз для визначення еквівалентної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78429"/>
              </p:ext>
            </p:extLst>
          </p:nvPr>
        </p:nvGraphicFramePr>
        <p:xfrm>
          <a:off x="179512" y="2568036"/>
          <a:ext cx="4460995" cy="100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Формула" r:id="rId3" imgW="2540000" imgH="571500" progId="Equation.3">
                  <p:embed/>
                </p:oleObj>
              </mc:Choice>
              <mc:Fallback>
                <p:oleObj name="Формула" r:id="rId3" imgW="2540000" imgH="57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568036"/>
                        <a:ext cx="4460995" cy="10049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4711427" y="2683542"/>
            <a:ext cx="4320034" cy="8894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 вибирають за еквівалентною потужністю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дотри-муючись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е.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0" y="3573016"/>
            <a:ext cx="8928100" cy="31654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Порядок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розрахунку потужності двигуна методом еквівалентних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величин: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Розраховують або одержують експериментально навантажувальну діаграму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Визначають середнє значення потужності або моменту і попередньо вибирають електродвигун.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Користуючись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даними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двигуна, приведеним до його валу моментом інерції системи електродвигун - робоча машина і навантажувальною діаграмою робочої машини, будують навантажувальну діаграму двигуна.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4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Одержану навантажувальну діаграму двигуна обробляють раніше описаним методом і визначають еквівалентні значення струму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споживаної двигуном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200" i="1" baseline="-250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Основною ознакою короткочасного режиму роботи є те,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перевище-ння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температури двигуна в кінці каталожного робочого періоду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 досягає усталеного значення.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2539" y="1703697"/>
            <a:ext cx="8928100" cy="1151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Тому, якщо прийняти електродвигун тривалого режиму і завантажити до номінальної потужності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 перевищення його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температу-ри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час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досягне 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двигун не буде повністю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викорис-таний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2539" y="2854781"/>
            <a:ext cx="8928100" cy="1692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Отже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для роботи у режимі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двигун режиму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слід вибирати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пере-вантаженням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щоб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такому випадку усталене перевищення температури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буде більшим за допустиме, але до кінця робочого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періо-ду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поточне перевищення температури не повинно перевищувати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до-пустимого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4577920"/>
            <a:ext cx="8928100" cy="2903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spc="-30" dirty="0" smtClean="0">
                <a:latin typeface="Calibri" pitchFamily="34" charset="0"/>
                <a:cs typeface="Calibri" pitchFamily="34" charset="0"/>
              </a:rPr>
              <a:t>Таким 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чином, двигун може бути повністю використаний за </a:t>
            </a:r>
            <a:r>
              <a:rPr lang="uk-UA" sz="2200" spc="-3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885980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цьому випадку двигун працює з перевантаженням, яке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характеризу-ється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коефіцієнтами термічного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механічного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перевантаження.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12539" y="5563088"/>
            <a:ext cx="89281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Коефіцієнт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термічного перевантаження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є відношенням втрат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короткочасному режимі до втрат потужності при тривалому (номінальному) режимі: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38703" y="6237312"/>
            <a:ext cx="278403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Δ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354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Прийнявши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припущення, що зі зміною навантаження швидкість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 залишається постійною,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коефіцієнт механічного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переван-таження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виразити як відношення потужності короткочасного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ре-жиму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номінальної потужності двигуна: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9385" y="2492896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 термічного перевантаження можна записати через постійні і змінні втрати у вигляді: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419" y="1844824"/>
            <a:ext cx="243919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24818"/>
              </p:ext>
            </p:extLst>
          </p:nvPr>
        </p:nvGraphicFramePr>
        <p:xfrm>
          <a:off x="3131840" y="2924944"/>
          <a:ext cx="4781075" cy="130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Формула" r:id="rId3" imgW="3073400" imgH="838200" progId="Equation.3">
                  <p:embed/>
                </p:oleObj>
              </mc:Choice>
              <mc:Fallback>
                <p:oleObj name="Формула" r:id="rId3" imgW="3073400" imgH="838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24944"/>
                        <a:ext cx="4781075" cy="13052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97681" y="4365104"/>
            <a:ext cx="89281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Тоді, 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оефіцієнт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механічного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перевантаження можна записати через постійні і змінні втрати у вигляді: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54214"/>
              </p:ext>
            </p:extLst>
          </p:nvPr>
        </p:nvGraphicFramePr>
        <p:xfrm>
          <a:off x="4139952" y="4881705"/>
          <a:ext cx="3617042" cy="86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5" imgW="2070100" imgH="495300" progId="Equation.3">
                  <p:embed/>
                </p:oleObj>
              </mc:Choice>
              <mc:Fallback>
                <p:oleObj name="Формула" r:id="rId5" imgW="20701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881705"/>
                        <a:ext cx="3617042" cy="86410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кутник 5"/>
          <p:cNvSpPr/>
          <p:nvPr/>
        </p:nvSpPr>
        <p:spPr>
          <a:xfrm>
            <a:off x="107206" y="5733256"/>
            <a:ext cx="1008410" cy="290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Або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219036"/>
              </p:ext>
            </p:extLst>
          </p:nvPr>
        </p:nvGraphicFramePr>
        <p:xfrm>
          <a:off x="1130871" y="5376437"/>
          <a:ext cx="2865629" cy="129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Формула" r:id="rId7" imgW="1459866" imgH="660113" progId="Equation.3">
                  <p:embed/>
                </p:oleObj>
              </mc:Choice>
              <mc:Fallback>
                <p:oleObj name="Формула" r:id="rId7" imgW="1459866" imgH="6601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871" y="5376437"/>
                        <a:ext cx="2865629" cy="1294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486625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Номінальним режимом роботи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електричної машини називають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ре-жим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роботи, для якого машина призначається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підприємством-виробни-ком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який наведено у її паспорті.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11382" y="1416111"/>
            <a:ext cx="8928100" cy="5755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Сучасними стандартами передбачено вісім номінальних режимів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електродвигунів, які умовно позначають від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S8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07950" y="2132856"/>
            <a:ext cx="445032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S1)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Тривалий номінальний </a:t>
            </a:r>
            <a:r>
              <a:rPr lang="uk-UA" sz="2400" i="1" u="sng" dirty="0" err="1" smtClean="0">
                <a:latin typeface="Calibri" pitchFamily="34" charset="0"/>
                <a:cs typeface="Calibri" pitchFamily="34" charset="0"/>
              </a:rPr>
              <a:t>ре-жим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це режим роботи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елект-родвигуна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незмінному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на-вантаженні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причому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за час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перевищення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температу-ри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усіх частин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електродвигуна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досягає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усталеного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значення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Прямокутник 8"/>
          <p:cNvSpPr/>
          <p:nvPr/>
        </p:nvSpPr>
        <p:spPr>
          <a:xfrm>
            <a:off x="111382" y="4730398"/>
            <a:ext cx="4450324" cy="17235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Цей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режим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відноситься до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основ-них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і для нього виготовляються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спе-ціальні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 у паспорті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вка-зується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номінальна потужність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і режим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S1.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64" name="Picture 16" descr="Двн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32" y="2042150"/>
            <a:ext cx="4467557" cy="46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153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роботі двигуна з перевантаженням змінні втрати значно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переви-щують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постійні,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достатньою для практики точністю постійними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втратами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знехтувати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 механічного перевантаження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визначиться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формулою: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852936"/>
            <a:ext cx="8928100" cy="1151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менші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ніж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особливо при малих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тривалостях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роботи, тому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перевірці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потужності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двигуна, призначеного для роботи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три-валому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режимі, умовам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короткочасному режимі частіше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корис-туються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коефіцієнтом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36345"/>
              </p:ext>
            </p:extLst>
          </p:nvPr>
        </p:nvGraphicFramePr>
        <p:xfrm>
          <a:off x="3520122" y="1700808"/>
          <a:ext cx="284249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Формула" r:id="rId4" imgW="1600200" imgH="647700" progId="Equation.3">
                  <p:embed/>
                </p:oleObj>
              </mc:Choice>
              <mc:Fallback>
                <p:oleObj name="Формула" r:id="rId4" imgW="16002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22" y="1700808"/>
                        <a:ext cx="2842491" cy="1152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107950" y="4054654"/>
            <a:ext cx="8928100" cy="578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Потужність, яку може розвивати двигун, працюючи короткочасно,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виз-начається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умовою: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343707"/>
            <a:ext cx="22415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07950" y="4918631"/>
            <a:ext cx="6912322" cy="6771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спеціальних двигунів для короткочасного режиму роботи вибирається за умовами: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18496"/>
              </p:ext>
            </p:extLst>
          </p:nvPr>
        </p:nvGraphicFramePr>
        <p:xfrm>
          <a:off x="7004362" y="4395694"/>
          <a:ext cx="1816110" cy="120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Формула" r:id="rId6" imgW="901700" imgH="596900" progId="Equation.3">
                  <p:embed/>
                </p:oleObj>
              </mc:Choice>
              <mc:Fallback>
                <p:oleObj name="Формула" r:id="rId6" imgW="9017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362" y="4395694"/>
                        <a:ext cx="1816110" cy="12000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5"/>
          <p:cNvSpPr/>
          <p:nvPr/>
        </p:nvSpPr>
        <p:spPr>
          <a:xfrm>
            <a:off x="107950" y="5618400"/>
            <a:ext cx="8928100" cy="1151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номінальна потужність двигуна в короткочасному режимі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b="1" i="1" baseline="-2500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потужність навантаження, визначена за навантажувальною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діагра-мою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каталожне значення тривалості роботи двигуна;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фактична тривалість короткочасної роботи за навантажувальною діаграмою. 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Стандартна навантажувальна діаграма електродвигуна, який працює у повторно-короткочасному режимі, характеризується величиною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регу-лярного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тривалістю роботи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i="1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тривалістю паузи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image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8742" b="11719"/>
          <a:stretch>
            <a:fillRect/>
          </a:stretch>
        </p:blipFill>
        <p:spPr bwMode="auto">
          <a:xfrm>
            <a:off x="1567551" y="1703184"/>
            <a:ext cx="7468500" cy="309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88950" y="2420888"/>
            <a:ext cx="1602730" cy="172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Крім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того,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храк-теризується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тривалістю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вмикання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16012" y="4813895"/>
            <a:ext cx="8928100" cy="578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роботі електродвигуна у повторно-короткочасному режимі зміна 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температури його обмоток описується відрізками експоненціальних кривих.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07950" y="5395772"/>
            <a:ext cx="8928100" cy="1354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роботи протягом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&gt; 4Т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процес нагрівання можна вважати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ква-зіусталеним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 перевищення температури в наступних циклах буде змінюватися від максимального значення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макс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кінці періоду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навантаже-ння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мінімального значення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кінці паузи.</a:t>
            </a:r>
            <a:endParaRPr lang="uk-UA" sz="2200" spc="-3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57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двигуна вважається вірно вибраною за умовами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нагріван-ня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якщо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макс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дорівнює допустимому перевищенню температури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τ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доп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415413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Номінальна потужність спеціального двигуна при фактичній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тривалос-ті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вмикання, яка дорівнює одному із стандартних значень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),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вибирається за умовою: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988840"/>
            <a:ext cx="157818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2512060"/>
            <a:ext cx="8928100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еквівалентна потужність навантаження, визначена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навантажу-вальною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діаграмою.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3088115"/>
            <a:ext cx="8928100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фактична тривалість вмикання відрізняється від стандартної, то потрібен перерахунок допустимої потужності 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3694760"/>
            <a:ext cx="8928100" cy="17266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Оскільки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повторно-короткочасному режимі роботи періодично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про-ходить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охолодження двигуна, що розрахований на тривалий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(вважаючи, що нагрівання в основному визначається змінними втратами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ru-RU" sz="2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можливо перевести електродвигун із тривалого режиму роботи потужністю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повторно-короткочасну роботу і завантажити потужністю, що рівна: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939922"/>
              </p:ext>
            </p:extLst>
          </p:nvPr>
        </p:nvGraphicFramePr>
        <p:xfrm>
          <a:off x="2843808" y="5154686"/>
          <a:ext cx="1784957" cy="79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Формула" r:id="rId3" imgW="1320227" imgH="533169" progId="Equation.3">
                  <p:embed/>
                </p:oleObj>
              </mc:Choice>
              <mc:Fallback>
                <p:oleObj name="Формула" r:id="rId3" imgW="1320227" imgH="5331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54686"/>
                        <a:ext cx="1784957" cy="79459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6096"/>
              </p:ext>
            </p:extLst>
          </p:nvPr>
        </p:nvGraphicFramePr>
        <p:xfrm>
          <a:off x="4932040" y="5157192"/>
          <a:ext cx="29184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Формула" r:id="rId5" imgW="1943100" imgH="482600" progId="Equation.3">
                  <p:embed/>
                </p:oleObj>
              </mc:Choice>
              <mc:Fallback>
                <p:oleObj name="Формула" r:id="rId5" imgW="19431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157192"/>
                        <a:ext cx="2918470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62079"/>
              </p:ext>
            </p:extLst>
          </p:nvPr>
        </p:nvGraphicFramePr>
        <p:xfrm>
          <a:off x="107950" y="5949280"/>
          <a:ext cx="29184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Формула" r:id="rId7" imgW="1943100" imgH="482600" progId="Equation.3">
                  <p:embed/>
                </p:oleObj>
              </mc:Choice>
              <mc:Fallback>
                <p:oleObj name="Формула" r:id="rId7" imgW="1943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949280"/>
                        <a:ext cx="2918470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29452"/>
              </p:ext>
            </p:extLst>
          </p:nvPr>
        </p:nvGraphicFramePr>
        <p:xfrm>
          <a:off x="3255827" y="5949280"/>
          <a:ext cx="263234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Формула" r:id="rId9" imgW="1752600" imgH="482600" progId="Equation.3">
                  <p:embed/>
                </p:oleObj>
              </mc:Choice>
              <mc:Fallback>
                <p:oleObj name="Формула" r:id="rId9" imgW="1752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827" y="5949280"/>
                        <a:ext cx="2632345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04306"/>
              </p:ext>
            </p:extLst>
          </p:nvPr>
        </p:nvGraphicFramePr>
        <p:xfrm>
          <a:off x="6068559" y="5949280"/>
          <a:ext cx="294231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Формула" r:id="rId11" imgW="1955800" imgH="482600" progId="Equation.3">
                  <p:embed/>
                </p:oleObj>
              </mc:Choice>
              <mc:Fallback>
                <p:oleObj name="Формула" r:id="rId11" imgW="1955800" imgH="482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559" y="5949280"/>
                        <a:ext cx="2942314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6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439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практиці електродвигуни, що розраховані на тривалій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стараються не ставити на переривчасту роботу, а ставлять двигуни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спе-ціальних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(кранових) серій, що мають великий пусковий та максимальний момент, посилені вали і підшипники, збільшений повітряний зазор і дещо збільшені втрати.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295635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Якщо фактична тривалість вмикання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несуттєво відрізняється від стандартної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можна здійснити перерахунок потужності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електрод-вигуна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найближчої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формулою: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93055" y="4725148"/>
            <a:ext cx="8928100" cy="2031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Методика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вибору потужності спеціального двигуна для роботи 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повтор-но-короткочасному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 така. За навантажувальною діаграмою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машини, поданою у вигляді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визначають еквівалентну фактичну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потужність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 робочі періоди циклу та фактичну тривалість вмикання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каталогу попередньо вибирають двигун за умовами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spc="-7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82055"/>
              </p:ext>
            </p:extLst>
          </p:nvPr>
        </p:nvGraphicFramePr>
        <p:xfrm>
          <a:off x="6156176" y="2881135"/>
          <a:ext cx="1944216" cy="8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Формула" r:id="rId3" imgW="1320800" imgH="558800" progId="Equation.3">
                  <p:embed/>
                </p:oleObj>
              </mc:Choice>
              <mc:Fallback>
                <p:oleObj name="Формула" r:id="rId3" imgW="13208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81135"/>
                        <a:ext cx="1944216" cy="819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4895"/>
              </p:ext>
            </p:extLst>
          </p:nvPr>
        </p:nvGraphicFramePr>
        <p:xfrm>
          <a:off x="395536" y="3789040"/>
          <a:ext cx="1974182" cy="85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Формула" r:id="rId5" imgW="1181100" imgH="508000" progId="Equation.3">
                  <p:embed/>
                </p:oleObj>
              </mc:Choice>
              <mc:Fallback>
                <p:oleObj name="Формула" r:id="rId5" imgW="11811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1974182" cy="8544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32396"/>
              </p:ext>
            </p:extLst>
          </p:nvPr>
        </p:nvGraphicFramePr>
        <p:xfrm>
          <a:off x="2548621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Формула" r:id="rId7" imgW="1193800" imgH="508000" progId="Equation.3">
                  <p:embed/>
                </p:oleObj>
              </mc:Choice>
              <mc:Fallback>
                <p:oleObj name="Формула" r:id="rId7" imgW="11938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21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97798"/>
              </p:ext>
            </p:extLst>
          </p:nvPr>
        </p:nvGraphicFramePr>
        <p:xfrm>
          <a:off x="4763426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Формула" r:id="rId9" imgW="1193800" imgH="508000" progId="Equation.3">
                  <p:embed/>
                </p:oleObj>
              </mc:Choice>
              <mc:Fallback>
                <p:oleObj name="Формула" r:id="rId9" imgW="11938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26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2063"/>
              </p:ext>
            </p:extLst>
          </p:nvPr>
        </p:nvGraphicFramePr>
        <p:xfrm>
          <a:off x="6923666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Формула" r:id="rId11" imgW="1193800" imgH="508000" progId="Equation.3">
                  <p:embed/>
                </p:oleObj>
              </mc:Choice>
              <mc:Fallback>
                <p:oleObj name="Формула" r:id="rId11" imgW="1193800" imgH="508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666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1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50" y="807714"/>
            <a:ext cx="8928100" cy="578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значній частоті вмикання асинхронного двигуна втрати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перехід-них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процесах викликають його інтенсивне нагрівання. 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390782"/>
            <a:ext cx="8928100" cy="11515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Допустимим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вважається таке число вмикань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двигуна за годину, при якому середнє перевищення температури після великого числа робочих циклів дорівнює допустимому, тобто двигун повністю використовується 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2535038"/>
            <a:ext cx="3806405" cy="2369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визначенні допустимого числа вмикань за годину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вва-жають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що тривалість робочого циклу складається із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тривалос-ті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устале-ному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гальмування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паузи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14355" y="2276872"/>
            <a:ext cx="5121695" cy="4465614"/>
            <a:chOff x="3914355" y="2276872"/>
            <a:chExt cx="5121695" cy="4465614"/>
          </a:xfrm>
        </p:grpSpPr>
        <p:pic>
          <p:nvPicPr>
            <p:cNvPr id="18434" name="Picture 2" descr="image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8"/>
            <a:stretch>
              <a:fillRect/>
            </a:stretch>
          </p:blipFill>
          <p:spPr bwMode="auto">
            <a:xfrm>
              <a:off x="3914355" y="2276872"/>
              <a:ext cx="5121695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кутник 5"/>
            <p:cNvSpPr/>
            <p:nvPr/>
          </p:nvSpPr>
          <p:spPr>
            <a:xfrm>
              <a:off x="3914355" y="5878660"/>
              <a:ext cx="5121695" cy="8638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Зміна швидкості обертання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двигуна за робочий цикл при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повторно-коротко-часному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режимі роботи</a:t>
              </a:r>
              <a:endParaRPr lang="uk-UA" sz="2200" spc="-7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03627" y="4897235"/>
            <a:ext cx="285687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54484" y="5564215"/>
            <a:ext cx="719635" cy="3144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/>
              <a:t>або: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4875" y="5482767"/>
            <a:ext cx="183255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3600/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77013" y="6166431"/>
            <a:ext cx="3783486" cy="5760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фактична кількість вмикань за годину.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50" y="807714"/>
            <a:ext cx="2447826" cy="287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Звідки визначають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644866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Втрати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енергії в двигуні за цикл складаються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з:</a:t>
            </a:r>
          </a:p>
          <a:p>
            <a:pPr marL="342900" indent="-3429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пускових втрат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гальмування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uk-UA" sz="22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в усталеному режимі роботи при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-му навантаженні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807714"/>
            <a:ext cx="648027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3600∙ТВ/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3600∙(1-ТВ)/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1330934"/>
            <a:ext cx="8928100" cy="313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3600/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тривалість робочого періоду в кожному циклі.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2515258"/>
            <a:ext cx="8928100" cy="1692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Віддача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енергії в навколишнє середовище за час циклу складається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з: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при роботі в усталеному режимі з номінальним навантаженням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під час паузи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∙ΔР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час пуску і гальмування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)/2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)/2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середнє значення коефіцієнта погіршення тепловіддачі.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4227737"/>
            <a:ext cx="8928100" cy="677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Рівняння теплового балансу в усталеному режимі роботи двигуна з гранично допустимою кількістю вмикань за годину матиме такий вигляд: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934105"/>
            <a:ext cx="86405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)/2 +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∙ΔР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17525" y="5750922"/>
            <a:ext cx="1367706" cy="338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Звідки: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84370"/>
              </p:ext>
            </p:extLst>
          </p:nvPr>
        </p:nvGraphicFramePr>
        <p:xfrm>
          <a:off x="1523256" y="5496486"/>
          <a:ext cx="6385073" cy="118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Формула" r:id="rId3" imgW="3530600" imgH="723900" progId="Equation.3">
                  <p:embed/>
                </p:oleObj>
              </mc:Choice>
              <mc:Fallback>
                <p:oleObj name="Формула" r:id="rId3" imgW="3530600" imgH="723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256" y="5496486"/>
                        <a:ext cx="6385073" cy="11859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0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49" y="807714"/>
            <a:ext cx="8913267" cy="576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Знехтувавши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третім членом суми в знаменнику, що становить (2-4) % від суми перших двох складових, одержимо: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8000" y="3204000"/>
            <a:ext cx="8928100" cy="353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Допустиму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кількість вмикань можна збільшити, використовуючи такі заходи:</a:t>
            </a:r>
          </a:p>
          <a:p>
            <a:pPr marL="342900" lvl="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зменшити втрати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г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тобто знизити запас кінетичної енергії 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системі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 - робоча машина за рахунок вибору електродвигуна з меншим значенням моменту інерції. Крім того, необхідно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застосовува-ти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такий вид гальмування, при якому втрати електроенергії мінімальні;</a:t>
            </a:r>
          </a:p>
          <a:p>
            <a:pPr marL="342900" lvl="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збільшення тепловіддачі, особливо в період паузи. Якщо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використову-вати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незалежну вентиляцію, то можна довести значення коефіцієнта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одиниці;</a:t>
            </a:r>
          </a:p>
          <a:p>
            <a:pPr marL="34290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збільшити інтенсивність тепловіддачі за рахунок вибору двигуна, ізоляція обмоток якого виконана із особливо теплостійких матеріалів.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6731" y="2268000"/>
            <a:ext cx="4887317" cy="863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усталеному режимі двигун працює з номінальним навантаженням, то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тоді: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15481"/>
              </p:ext>
            </p:extLst>
          </p:nvPr>
        </p:nvGraphicFramePr>
        <p:xfrm>
          <a:off x="1259632" y="1385332"/>
          <a:ext cx="5862806" cy="81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Формула" r:id="rId3" imgW="3543300" imgH="495300" progId="Equation.3">
                  <p:embed/>
                </p:oleObj>
              </mc:Choice>
              <mc:Fallback>
                <p:oleObj name="Формула" r:id="rId3" imgW="3543300" imgH="495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385332"/>
                        <a:ext cx="5862806" cy="8195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25997"/>
              </p:ext>
            </p:extLst>
          </p:nvPr>
        </p:nvGraphicFramePr>
        <p:xfrm>
          <a:off x="5076056" y="2268000"/>
          <a:ext cx="381642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Формула" r:id="rId5" imgW="2184400" imgH="495300" progId="Equation.3">
                  <p:embed/>
                </p:oleObj>
              </mc:Choice>
              <mc:Fallback>
                <p:oleObj name="Формула" r:id="rId5" imgW="21844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68000"/>
                        <a:ext cx="3816424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7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3" y="486625"/>
            <a:ext cx="4388610" cy="31654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S2</a:t>
            </a:r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Короткочасний номінальний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режим роботи,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коли періоди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електродвигуна з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номіналь-ним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навантаженням чергуються з періодами вимикання його з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мере-жі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причому тривалість періоду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настільки мала, що двигун не встигає нагрітися до усталеної температури, а за час паузи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охо-лоджується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до температури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нав-колишнього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середовища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uk-UA" sz="22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Прямокутник 8"/>
          <p:cNvSpPr/>
          <p:nvPr/>
        </p:nvSpPr>
        <p:spPr>
          <a:xfrm>
            <a:off x="111383" y="3691807"/>
            <a:ext cx="4388610" cy="11515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Режим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характеризується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три-валістю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робочого періоду.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Стандар-тні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тривалості робочого періоду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10,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30, 60, 90 хв.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11382" y="4852657"/>
            <a:ext cx="8924667" cy="1902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Промисловість виготовляє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спеці</a:t>
            </a:r>
          </a:p>
          <a:p>
            <a:pPr>
              <a:lnSpc>
                <a:spcPct val="80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альні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двигуни для короткочасного режиму. Основними параметрами, які їх характеризують, є номінальна потужність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тривалість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короткочас-ної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них збільшена перевантажувальна здатність, змінене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спів-відношення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у міді і сталі. Двигуни з малою тривалістю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короткочас-ної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не мають спеціального вентилятора для охолодження,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завдя-ки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чому зменшуються механічні втрати і знижується вартість двигунів.</a:t>
            </a:r>
          </a:p>
        </p:txBody>
      </p:sp>
      <p:pic>
        <p:nvPicPr>
          <p:cNvPr id="39938" name="Picture 2" descr="Двн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86625"/>
            <a:ext cx="4536057" cy="459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4460617" cy="2986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S3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Повторно-короткочасний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но-мінальний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це режим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послідовніс-тю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робочих циклів,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кож-ний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яких складається з періодів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постійним навантаженням і вимкненого нерухомого стану,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при-чому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час роботи електродвигун не встигає нагрітися до практично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усталеної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температури, а за час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пау-зи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 встигає охолонути до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темпера-тури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навколишнього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середовища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Двна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485"/>
            <a:ext cx="4448770" cy="451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5"/>
          <p:cNvSpPr/>
          <p:nvPr/>
        </p:nvSpPr>
        <p:spPr>
          <a:xfrm>
            <a:off x="114509" y="3494674"/>
            <a:ext cx="4460617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Режим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характеризується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трива-лістю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вмикання: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36849"/>
              </p:ext>
            </p:extLst>
          </p:nvPr>
        </p:nvGraphicFramePr>
        <p:xfrm>
          <a:off x="416865" y="4070729"/>
          <a:ext cx="3855903" cy="92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4" imgW="2260600" imgH="546100" progId="Equation.3">
                  <p:embed/>
                </p:oleObj>
              </mc:Choice>
              <mc:Fallback>
                <p:oleObj name="Формула" r:id="rId4" imgW="22606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65" y="4070729"/>
                        <a:ext cx="3855903" cy="9205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114509" y="4959998"/>
            <a:ext cx="8921541" cy="863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Стандартні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які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розраховуються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випускаються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електро-двигуни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встановлено такі: 15, 25, 40 і 60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%.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Якщо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&gt; 60 % або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&gt; 10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режим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вважають тривалим зі змінним навантаженням.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33896" y="5868000"/>
            <a:ext cx="8921541" cy="865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в повторно-короткочасному режимі виготовляють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спеці-альні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електродвигуни, у яких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збільшені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пускові та максимальні моменти, зменшена інерційність роторів та інші особливості.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8924668" cy="865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S4</a:t>
            </a:r>
            <a:r>
              <a:rPr lang="uk-UA" sz="2200" b="1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Повторно-короткочасний номінальний режим із частими пусками</a:t>
            </a:r>
            <a:r>
              <a:rPr lang="uk-UA" sz="2200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 послідовність однакових робочих циклів, кожний з яких складається з періодів пуску, роботи з постійним навантаженням і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зупинки.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353353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Тривалість 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7950" y="1949261"/>
            <a:ext cx="8924668" cy="576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характеризується тривалістю вмикання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кількістю пусків за годину і коефіцієнтом інерції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електропривода.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1382" y="3789040"/>
            <a:ext cx="8924668" cy="576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Нормовані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15; 25; 40 і 60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%.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Нормоване число пусків за годину: 30; 60; 120 і 240.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1382" y="4427199"/>
            <a:ext cx="8924668" cy="14388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200" i="1" u="sng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 Повторно-короткочасний номінальний режим із частими пусками і електричним гальмуванням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послідовність однакових робочих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цик-лів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кожен з яких складається з періоду пуску, періоду роботи з постійним навантаженням, періоду швидкого електричного гальмування і періоду вимкненого стану.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1382" y="5877281"/>
            <a:ext cx="8924668" cy="576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1104" y="6453336"/>
            <a:ext cx="8924668" cy="2903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Режим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характеризується такими ж номінальними даними, як і режим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7334" y="2541002"/>
            <a:ext cx="8924668" cy="889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Коефіцієнт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інерції електропривода дорівнює відношенню сумарного приведеного моменту інерції системи «електродвигун - робоча машина»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моменту інерції якоря (ротора) електродвигуна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FJ 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97334" y="3456000"/>
            <a:ext cx="8924668" cy="287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Нормовані значення коефіцієнта інерції 1,2; 1,6; 2,5; 4; 6,3; 10.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3868693" cy="31654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i="1" u="sng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 Номінальний режим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пере-міжного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навантаження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послідовність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циклів,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кожен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скла-дається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пос-тійним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навантаженням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періо-ду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холостого ходу, причому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недос-татня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досягнення теплової рівноваги за час одного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циклу.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3680737"/>
            <a:ext cx="3868693" cy="575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Цей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характеризується тривалістю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навантаження: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1382" y="5875328"/>
            <a:ext cx="8924668" cy="2882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режимі тривалість циклу не перевищує 10 хв.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2279" y="6165304"/>
            <a:ext cx="8924668" cy="57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Стандартні тривалості навантаження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15; 25; 40 і 60 % вказують після умовного позначення режиму.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Двн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5" y="479718"/>
            <a:ext cx="5068618" cy="53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516362"/>
              </p:ext>
            </p:extLst>
          </p:nvPr>
        </p:nvGraphicFramePr>
        <p:xfrm>
          <a:off x="904236" y="4262883"/>
          <a:ext cx="2875705" cy="10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Формула" r:id="rId4" imgW="1511300" imgH="546100" progId="Equation.3">
                  <p:embed/>
                </p:oleObj>
              </mc:Choice>
              <mc:Fallback>
                <p:oleObj name="Формула" r:id="rId4" imgW="15113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36" y="4262883"/>
                        <a:ext cx="2875705" cy="1032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33524" y="5295046"/>
            <a:ext cx="3934420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uk-UA" sz="2200" i="1" baseline="-25000" dirty="0" err="1" smtClean="0">
                <a:latin typeface="Calibri" pitchFamily="34" charset="0"/>
                <a:cs typeface="Calibri" pitchFamily="34" charset="0"/>
              </a:rPr>
              <a:t>хх</a:t>
            </a:r>
            <a:r>
              <a:rPr lang="uk-UA" sz="22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тривалість періоду холостого ходу.</a:t>
            </a:r>
          </a:p>
        </p:txBody>
      </p:sp>
    </p:spTree>
    <p:extLst>
      <p:ext uri="{BB962C8B-B14F-4D97-AF65-F5344CB8AC3E}">
        <p14:creationId xmlns:p14="http://schemas.microsoft.com/office/powerpoint/2010/main" val="24223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8924668" cy="1151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Номінальний переміжний режим з частими реверсами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послі-довність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робочих циклів, кожний з яких складається з періоду пуску, періоду роботи з постійним навантаженням, періоду електричного гальмування. Період вимкненого стану відсутній.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1657609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11382" y="2233664"/>
            <a:ext cx="8924668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Нормується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кількість реверсів за годину (30; 60; 120; 240) і коефіцієнт інерції 1,2; 1,6; 2,5; 4; 6,3; 10.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11382" y="2814533"/>
            <a:ext cx="8924668" cy="17266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Номінальний переміжний режим з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двома або більше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частотами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обертання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послідовність однакових робочих циклів, кожний з яких складається з періоду прискорення, періоду роботи з постійним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наванта-женням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відповідає заданій частоті обертання, за яким слідує один або кілька періодів роботи з іншим постійними навантаженнями,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від-повідають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іншим частотам обертання. Період вимкненого стану відсутній.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1382" y="4545818"/>
            <a:ext cx="8924668" cy="576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Тривалість кожного робочого періоду недостатня для досягнення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теп-лової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рівноваги за час одного робочого циклу.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1382" y="5121873"/>
            <a:ext cx="8924668" cy="8193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режиму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після скороченого позначення вказують коефіцієнт інерції число циклів за годину, а також навантаження, частоту обертання і тривалість вмикання на кожному ступені частоти обертання.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5940000"/>
            <a:ext cx="8924668" cy="8175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ежими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3 та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основними і для них виготовляють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спеціа-льні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двигуни, а режими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допоміжними і для них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спеціа-льних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двигунів не виготовляють окрім для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багатошвидкісні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двигуни. 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8924668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режимі правильно вибраний двигун повинен працювати як завгодно довго не перегріваючись понад допустимі межі.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47597" y="1396449"/>
            <a:ext cx="8924668" cy="863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двигуна, що працює тривалий час із постійним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навантаже-нням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може бути визначена за нормативними даними необхідної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або за теоретичними розрахунковими формулами.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30804" y="2259762"/>
            <a:ext cx="8924668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Вибраний таким чином двигун повинен бути провіреним за пусковим моментом та перевантажувальною здатністю.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30804" y="2838154"/>
            <a:ext cx="8924668" cy="863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Визначення потужності двигуна за нормативними даними.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Знаючи продуктивність та витрату електроенергії на одиницю виробленої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продук-ції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можна визначити потужності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3429000"/>
            <a:ext cx="159691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17881" y="3970974"/>
            <a:ext cx="8924668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– продуктивність машини, т/год.;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питома витрата електроенергії на одиницю виробленої продукції,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кВт∙год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./т.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7881" y="4632547"/>
            <a:ext cx="892466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відомій потужності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розрахункова потужність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22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розр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визначається за формулою: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9427" y="4941168"/>
            <a:ext cx="338579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розр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∙Р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5529854"/>
            <a:ext cx="8924668" cy="2885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spc="-4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spc="-4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spc="-40" baseline="-25000" dirty="0" err="1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uk-UA" sz="2200" i="1" spc="-4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40" dirty="0">
                <a:latin typeface="Calibri" pitchFamily="34" charset="0"/>
                <a:cs typeface="Calibri" pitchFamily="34" charset="0"/>
              </a:rPr>
              <a:t> коефіцієнт запасу; </a:t>
            </a:r>
            <a:r>
              <a:rPr lang="uk-UA" sz="2200" i="1" spc="-40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spc="-40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200" b="1" i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spc="-4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spc="-40" dirty="0">
                <a:latin typeface="Calibri" pitchFamily="34" charset="0"/>
                <a:cs typeface="Calibri" pitchFamily="34" charset="0"/>
              </a:rPr>
              <a:t> ККД механічного передавального пристрою.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07950" y="5877276"/>
            <a:ext cx="8924668" cy="576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Номінальна потужність двигуна повинна бути не меншою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розрахун-кову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165304"/>
            <a:ext cx="24067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дв.ном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дв.розр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8924668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Визначення потужності двигуна за теоретичними розрахунковими формулами.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Потужності, споживані робочими машинами при </a:t>
            </a:r>
            <a:r>
              <a:rPr lang="uk-UA" sz="2200" spc="-60" dirty="0" smtClean="0">
                <a:latin typeface="Calibri" pitchFamily="34" charset="0"/>
                <a:cs typeface="Calibri" pitchFamily="34" charset="0"/>
              </a:rPr>
              <a:t>незмінному </a:t>
            </a:r>
            <a:r>
              <a:rPr lang="uk-UA" sz="2200" spc="-10" dirty="0">
                <a:latin typeface="Calibri" pitchFamily="34" charset="0"/>
                <a:cs typeface="Calibri" pitchFamily="34" charset="0"/>
              </a:rPr>
              <a:t>навантаженні, у багатьох випадках розраховують за простими формулами.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28919" y="1797121"/>
            <a:ext cx="8924668" cy="287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Так, потужність, кВт, для привода насоса визначають за виразом: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30804" y="3708000"/>
            <a:ext cx="4513204" cy="57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Розрахунковий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напір насоса (м), складається з: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93422"/>
              </p:ext>
            </p:extLst>
          </p:nvPr>
        </p:nvGraphicFramePr>
        <p:xfrm>
          <a:off x="2699792" y="2084892"/>
          <a:ext cx="3240360" cy="49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Формула" r:id="rId3" imgW="1726451" imgH="266584" progId="Equation.3">
                  <p:embed/>
                </p:oleObj>
              </mc:Choice>
              <mc:Fallback>
                <p:oleObj name="Формула" r:id="rId3" imgW="1726451" imgH="26658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84892"/>
                        <a:ext cx="3240360" cy="4994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112548" y="2636912"/>
            <a:ext cx="892466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подача насоса,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/с;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густина рідини, що подається насосом, кг/м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розрахунковий напір, м;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прискорення вільного падіння,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9,81м/с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ККД насоса;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ККД механічної передачі.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95923"/>
              </p:ext>
            </p:extLst>
          </p:nvPr>
        </p:nvGraphicFramePr>
        <p:xfrm>
          <a:off x="4716016" y="3715614"/>
          <a:ext cx="3877458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5" imgW="1574800" imgH="228600" progId="Equation.3">
                  <p:embed/>
                </p:oleObj>
              </mc:Choice>
              <mc:Fallback>
                <p:oleObj name="Формула" r:id="rId5" imgW="1574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715614"/>
                        <a:ext cx="3877458" cy="5679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5"/>
          <p:cNvSpPr/>
          <p:nvPr/>
        </p:nvSpPr>
        <p:spPr>
          <a:xfrm>
            <a:off x="98856" y="4365104"/>
            <a:ext cx="8924668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висота всмоктування, м (залежить також від атмосферного тиску та температури води);</a:t>
            </a:r>
          </a:p>
          <a:p>
            <a:pPr marL="266700" indent="-266700" hangingPunct="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найбільша висота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водоспоживачів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м;</a:t>
            </a:r>
          </a:p>
          <a:p>
            <a:pPr marL="266700" indent="-266700" hangingPunct="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напір втрат у всмоктувальному та нагнітальному трубопроводах (у орієнтовних розрахунках приймають рівним 5% від загального напору);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напір, що забезпечує необхідну швидкість витікання рідини із трубопроводу.</a:t>
            </a:r>
          </a:p>
        </p:txBody>
      </p:sp>
    </p:spTree>
    <p:extLst>
      <p:ext uri="{BB962C8B-B14F-4D97-AF65-F5344CB8AC3E}">
        <p14:creationId xmlns:p14="http://schemas.microsoft.com/office/powerpoint/2010/main" val="37496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4" grpId="0" uiExpand="1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1936</TotalTime>
  <Words>3997</Words>
  <Application>Microsoft Office PowerPoint</Application>
  <PresentationFormat>Экран (4:3)</PresentationFormat>
  <Paragraphs>199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USER</cp:lastModifiedBy>
  <cp:revision>174</cp:revision>
  <dcterms:created xsi:type="dcterms:W3CDTF">2016-01-31T14:57:37Z</dcterms:created>
  <dcterms:modified xsi:type="dcterms:W3CDTF">2021-10-20T06:21:34Z</dcterms:modified>
</cp:coreProperties>
</file>