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72" r:id="rId10"/>
    <p:sldId id="274" r:id="rId11"/>
    <p:sldId id="263" r:id="rId12"/>
    <p:sldId id="264" r:id="rId13"/>
    <p:sldId id="265" r:id="rId14"/>
    <p:sldId id="275" r:id="rId15"/>
    <p:sldId id="266" r:id="rId16"/>
    <p:sldId id="267" r:id="rId17"/>
    <p:sldId id="273" r:id="rId18"/>
    <p:sldId id="268" r:id="rId19"/>
    <p:sldId id="269" r:id="rId20"/>
    <p:sldId id="270" r:id="rId2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09.09.2021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09.09.2021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09.09.2021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09.09.2021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09.09.2021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09.09.2021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09.09.2021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09.09.2021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09.09.2021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09.09.2021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09.09.2021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DF8387-D42D-49AB-850A-B7759DBB1036}" type="datetimeFigureOut">
              <a:rPr lang="uk-UA" smtClean="0"/>
              <a:t>09.09.2021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2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2611" y="119336"/>
            <a:ext cx="899832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uk-UA" sz="2800" b="1" i="1" u="sng" dirty="0">
                <a:solidFill>
                  <a:schemeClr val="tx2"/>
                </a:solidFill>
              </a:rPr>
              <a:t>МЕХАНІЧНЕ ЗАВАНТАЖЕННЯ ТА ТЕПЛОВИЙ РЕЖИМ ЕЛЕКТРОДВИГУНА</a:t>
            </a:r>
            <a:endParaRPr lang="uk-UA" sz="2800" i="1" u="sng" spc="-100" dirty="0">
              <a:solidFill>
                <a:schemeClr val="tx2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122833" y="980728"/>
            <a:ext cx="8928100" cy="56886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0" bIns="0"/>
          <a:lstStyle/>
          <a:p>
            <a:pPr marL="342900" indent="-342900" algn="ctr" eaLnBrk="0" hangingPunct="0">
              <a:spcBef>
                <a:spcPct val="200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uk-UA" sz="2400" i="1" dirty="0">
                <a:latin typeface="Calibri" pitchFamily="34" charset="0"/>
                <a:cs typeface="Calibri" pitchFamily="34" charset="0"/>
              </a:rPr>
              <a:t>ПЛАН</a:t>
            </a:r>
          </a:p>
          <a:p>
            <a:r>
              <a:rPr lang="uk-UA" sz="2400" i="1" dirty="0">
                <a:latin typeface="Arial" pitchFamily="34" charset="0"/>
                <a:cs typeface="Arial" pitchFamily="34" charset="0"/>
              </a:rPr>
              <a:t>1. </a:t>
            </a:r>
            <a:r>
              <a:rPr lang="uk-UA" sz="2400" i="1" spc="-40" dirty="0">
                <a:latin typeface="Arial" pitchFamily="34" charset="0"/>
                <a:cs typeface="Arial" pitchFamily="34" charset="0"/>
              </a:rPr>
              <a:t>Загальні відомості про нагрівання та охолодження двигунів;</a:t>
            </a:r>
            <a:endParaRPr lang="uk-UA" sz="2400" b="1" i="1" spc="-40" dirty="0">
              <a:latin typeface="Arial" pitchFamily="34" charset="0"/>
              <a:cs typeface="Arial" pitchFamily="34" charset="0"/>
            </a:endParaRPr>
          </a:p>
          <a:p>
            <a:r>
              <a:rPr lang="uk-UA" sz="2400" i="1" dirty="0">
                <a:latin typeface="Arial" pitchFamily="34" charset="0"/>
                <a:cs typeface="Arial" pitchFamily="34" charset="0"/>
              </a:rPr>
              <a:t>2. Рівняння нагрівання двигунів;</a:t>
            </a:r>
            <a:endParaRPr lang="uk-UA" sz="2400" b="1" i="1" dirty="0">
              <a:latin typeface="Arial" pitchFamily="34" charset="0"/>
              <a:cs typeface="Arial" pitchFamily="34" charset="0"/>
            </a:endParaRPr>
          </a:p>
          <a:p>
            <a:r>
              <a:rPr lang="uk-UA" sz="2400" i="1" dirty="0">
                <a:latin typeface="Arial" pitchFamily="34" charset="0"/>
                <a:cs typeface="Arial" pitchFamily="34" charset="0"/>
              </a:rPr>
              <a:t>3. Рівняння охолодження двигунів;</a:t>
            </a:r>
            <a:endParaRPr lang="uk-UA" sz="2400" b="1" i="1" dirty="0">
              <a:latin typeface="Arial" pitchFamily="34" charset="0"/>
              <a:cs typeface="Arial" pitchFamily="34" charset="0"/>
            </a:endParaRPr>
          </a:p>
          <a:p>
            <a:r>
              <a:rPr lang="uk-UA" sz="2400" i="1" dirty="0">
                <a:latin typeface="Arial" pitchFamily="34" charset="0"/>
                <a:cs typeface="Arial" pitchFamily="34" charset="0"/>
              </a:rPr>
              <a:t>4. Нагрівання електродвигунів при різних режимах роботи;</a:t>
            </a:r>
            <a:endParaRPr lang="uk-UA" sz="2400" b="1" i="1" dirty="0">
              <a:latin typeface="Arial" pitchFamily="34" charset="0"/>
              <a:cs typeface="Arial" pitchFamily="34" charset="0"/>
            </a:endParaRPr>
          </a:p>
          <a:p>
            <a:pPr marL="361950" indent="-361950"/>
            <a:r>
              <a:rPr lang="uk-UA" sz="2400" i="1" dirty="0">
                <a:latin typeface="Arial" pitchFamily="34" charset="0"/>
                <a:cs typeface="Arial" pitchFamily="34" charset="0"/>
              </a:rPr>
              <a:t>5. Вплив температури навколишнього середовища та конструктивних параметрів на потужність двигуна.</a:t>
            </a:r>
            <a:r>
              <a:rPr lang="uk-UA" sz="2400" i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uk-UA" sz="2400" i="1" dirty="0" smtClean="0">
                <a:latin typeface="Calibri" pitchFamily="34" charset="0"/>
                <a:cs typeface="Calibri" pitchFamily="34" charset="0"/>
              </a:rPr>
              <a:t>Література: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uk-UA" sz="2400" i="1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. Електропривод: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Навч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Посіб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./ О.ІО.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Синявський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, П.І. Савченко, В.В. Савченко, Ю.М.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Лавріненко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, В.В.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Козирський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, Ю.М.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Хандола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, І.П.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Ільїчов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; За ред. О.Ю.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Синявського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. - К.: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Аграр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Медіа Груп, 2013.-</a:t>
            </a:r>
            <a:r>
              <a:rPr lang="uk-UA" sz="2400" i="1" dirty="0" smtClean="0">
                <a:latin typeface="Calibri" pitchFamily="34" charset="0"/>
                <a:cs typeface="Calibri" pitchFamily="34" charset="0"/>
              </a:rPr>
              <a:t>586с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. </a:t>
            </a:r>
            <a:r>
              <a:rPr lang="ru-RU" sz="2400" i="1" dirty="0">
                <a:latin typeface="Calibri" pitchFamily="34" charset="0"/>
                <a:cs typeface="Calibri" pitchFamily="34" charset="0"/>
              </a:rPr>
              <a:t>ISBN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978-617-646-201-9;</a:t>
            </a:r>
          </a:p>
          <a:p>
            <a:pPr>
              <a:defRPr/>
            </a:pPr>
            <a:r>
              <a:rPr lang="uk-UA" sz="2400" i="1" dirty="0">
                <a:latin typeface="Calibri" pitchFamily="34" charset="0"/>
                <a:cs typeface="Calibri" pitchFamily="34" charset="0"/>
              </a:rPr>
              <a:t>2. Електропривод сільськогосподарських машин, агрегатів та потокових ліній: Підручник / Є.Л.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Жулай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, Б.В.Зайцев, О.С.Марченко та ін.; Ред. Є.Л.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Жулай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. – К. : Вища освіта, 2001. – 288 </a:t>
            </a:r>
            <a:r>
              <a:rPr lang="uk-UA" sz="2400" i="1" dirty="0" smtClean="0">
                <a:latin typeface="Calibri" pitchFamily="34" charset="0"/>
                <a:cs typeface="Calibri" pitchFamily="34" charset="0"/>
              </a:rPr>
              <a:t>c.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4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64904"/>
            <a:ext cx="6883400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13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Рівняння нагрівання двигунів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Прямокутник 8"/>
          <p:cNvSpPr/>
          <p:nvPr/>
        </p:nvSpPr>
        <p:spPr>
          <a:xfrm>
            <a:off x="107950" y="536506"/>
            <a:ext cx="8928100" cy="18466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Отже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при незмінних теплових втратах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процес нагрівання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двигуна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описується експоненціальним законом і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 двигун усталеного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стану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досягне за нескінченно тривалий час </a:t>
            </a:r>
            <a:r>
              <a:rPr lang="uk-UA" sz="2400" i="1" u="sng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uk-UA" sz="2400" u="sng" dirty="0">
                <a:latin typeface="Times New Roman" pitchFamily="18" charset="0"/>
                <a:cs typeface="Times New Roman" pitchFamily="18" charset="0"/>
              </a:rPr>
              <a:t> → ∞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, тоді настає теплова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рівновага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перевищення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температури досягає деякого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усталеного значення)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: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2346602"/>
            <a:ext cx="1944216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3200" i="1" baseline="-25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32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ΔP/A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кутник 8"/>
          <p:cNvSpPr/>
          <p:nvPr/>
        </p:nvSpPr>
        <p:spPr>
          <a:xfrm>
            <a:off x="-72070" y="3237647"/>
            <a:ext cx="8928100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Відповідно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до прийнятих допущень теплоємність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і тепловіддача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двигуна у процесі нагрівання залишаються незмінними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Отже, їх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відношення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є також незмінним, має розмірність часу і називається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постійною часу нагрівання двигуна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: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49252" y="4720677"/>
            <a:ext cx="1532792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uk-UA" sz="3200" i="1" dirty="0" err="1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3200" i="1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3200" i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=С/А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кутник 8"/>
          <p:cNvSpPr/>
          <p:nvPr/>
        </p:nvSpPr>
        <p:spPr>
          <a:xfrm>
            <a:off x="0" y="5373463"/>
            <a:ext cx="6494313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Тоді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залежність перевищення температури двигуна над температурою навколишнього середовища від часу має вигляд такої експоненціальної функції: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695045"/>
              </p:ext>
            </p:extLst>
          </p:nvPr>
        </p:nvGraphicFramePr>
        <p:xfrm>
          <a:off x="6419821" y="5305452"/>
          <a:ext cx="2721819" cy="1416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4" name="Формула" r:id="rId3" imgW="1168200" imgH="469800" progId="Equation.3">
                  <p:embed/>
                </p:oleObj>
              </mc:Choice>
              <mc:Fallback>
                <p:oleObj name="Формула" r:id="rId3" imgW="11682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9821" y="5305452"/>
                        <a:ext cx="2721819" cy="141664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129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Рівняння нагрівання двигунів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6834" y="531165"/>
            <a:ext cx="8928100" cy="1107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i="1" u="sng" dirty="0" smtClean="0">
                <a:latin typeface="Calibri" pitchFamily="34" charset="0"/>
                <a:cs typeface="Calibri" pitchFamily="34" charset="0"/>
              </a:rPr>
              <a:t>Постійною 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часу </a:t>
            </a:r>
            <a:r>
              <a:rPr lang="uk-UA" sz="2400" i="1" u="sng" dirty="0" smtClean="0">
                <a:latin typeface="Calibri" pitchFamily="34" charset="0"/>
                <a:cs typeface="Calibri" pitchFamily="34" charset="0"/>
              </a:rPr>
              <a:t>нагрівання </a:t>
            </a:r>
            <a:r>
              <a:rPr lang="uk-UA" sz="2400" i="1" u="sng" dirty="0" err="1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2400" i="1" u="sng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b="1" i="1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називають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час, протягом якого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перевищення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температури двигуна, досягнуло б усталеного </a:t>
            </a:r>
            <a:r>
              <a:rPr lang="uk-UA" sz="2400" u="sng" dirty="0" err="1" smtClean="0">
                <a:latin typeface="Calibri" pitchFamily="34" charset="0"/>
                <a:cs typeface="Calibri" pitchFamily="34" charset="0"/>
              </a:rPr>
              <a:t>зна-чення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u="sng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400" i="1" u="sng" baseline="-25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400" b="1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при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відсутності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тепловіддачі у навколишнє середовище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8"/>
          <p:cNvSpPr/>
          <p:nvPr/>
        </p:nvSpPr>
        <p:spPr>
          <a:xfrm>
            <a:off x="91232" y="1700808"/>
            <a:ext cx="8928100" cy="110799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 algn="ctr"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Практично за наявності тепловіддачі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у навколишнє середовище за час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перевищення температури двигуна досягає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значення:         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τ =</a:t>
            </a:r>
            <a:r>
              <a:rPr lang="uk-UA" sz="2400" i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0,632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.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125934" y="2898070"/>
            <a:ext cx="8928100" cy="7386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Теоретично час за який перевищення температури двигуна досягає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усталеного значення </a:t>
            </a:r>
            <a:r>
              <a:rPr lang="uk-UA" sz="2400" i="1" u="sng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400" i="1" u="sng" baseline="-25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 прямує до нескінченості. </a:t>
            </a:r>
            <a:endParaRPr lang="uk-UA" sz="2400" i="1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Прямокутник 8"/>
          <p:cNvSpPr/>
          <p:nvPr/>
        </p:nvSpPr>
        <p:spPr>
          <a:xfrm>
            <a:off x="107950" y="3645024"/>
            <a:ext cx="8928100" cy="147732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При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практичних розрахунках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приймають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, що перевищення </a:t>
            </a:r>
            <a:r>
              <a:rPr lang="uk-UA" sz="2400" u="sng" dirty="0" err="1" smtClean="0">
                <a:latin typeface="Calibri" pitchFamily="34" charset="0"/>
                <a:cs typeface="Calibri" pitchFamily="34" charset="0"/>
              </a:rPr>
              <a:t>тем-ператури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двигуна досягає значення </a:t>
            </a:r>
            <a:r>
              <a:rPr lang="uk-UA" sz="2400" i="1" u="sng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400" i="1" u="sng" baseline="-25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 за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час  </a:t>
            </a:r>
            <a:r>
              <a:rPr lang="uk-UA" sz="2400" i="1" u="sng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uk-UA" sz="2400" u="sng" dirty="0">
                <a:latin typeface="Times New Roman" pitchFamily="18" charset="0"/>
                <a:cs typeface="Times New Roman" pitchFamily="18" charset="0"/>
              </a:rPr>
              <a:t> ≈ 4</a:t>
            </a:r>
            <a:r>
              <a:rPr lang="uk-UA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u="sng" dirty="0" err="1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2400" i="1" u="sng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.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тоді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переви-щення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температури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двигуна досягає значення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τ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= 0,982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і в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подаль-шому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температура двигуна змінюється дуже повільно.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Прямокутник 8"/>
          <p:cNvSpPr/>
          <p:nvPr/>
        </p:nvSpPr>
        <p:spPr>
          <a:xfrm>
            <a:off x="107950" y="5184000"/>
            <a:ext cx="8928100" cy="7386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Температура двигуна вважається усталеною, якщо протягом однієї години вона змінюється не більше як на </a:t>
            </a:r>
            <a:r>
              <a:rPr lang="uk-UA" sz="2400" u="sng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400" u="sng" dirty="0" smtClean="0">
                <a:latin typeface="Calibri"/>
                <a:cs typeface="Calibri"/>
                <a:sym typeface="Onyx"/>
              </a:rPr>
              <a:t>⁰</a:t>
            </a:r>
            <a:r>
              <a:rPr lang="uk-UA" sz="2400" u="sng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.</a:t>
            </a:r>
            <a:endParaRPr lang="uk-UA" sz="2400" i="1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Прямокутник 8"/>
          <p:cNvSpPr/>
          <p:nvPr/>
        </p:nvSpPr>
        <p:spPr>
          <a:xfrm>
            <a:off x="98475" y="5967864"/>
            <a:ext cx="8928100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Постійна часу нагрівання двигуна залежить тільки від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конструк-ції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двигуна і характеризує швидкість його нагрівання.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61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Рівняння нагрівання двигунів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6834" y="531165"/>
            <a:ext cx="8928100" cy="15704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Постійну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часу нагрівання можна визначити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графічно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Для цього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необхідно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провести дотичну до кривої нагрівання. Відрізок між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точ-кою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перетину дотичної з лінією усталеного перевищення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темпера-тури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і вертикаллю, поставленою з точки дотику, дорівнює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постій-ній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часу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8"/>
          <p:cNvSpPr/>
          <p:nvPr/>
        </p:nvSpPr>
        <p:spPr>
          <a:xfrm>
            <a:off x="116756" y="2204864"/>
            <a:ext cx="8928100" cy="44319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Постійну 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часу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нагріван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ня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можна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виз</a:t>
            </a:r>
          </a:p>
          <a:p>
            <a:pPr>
              <a:defRPr/>
            </a:pP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начити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графо</a:t>
            </a: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аналітично </a:t>
            </a: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відклавши </a:t>
            </a: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значення </a:t>
            </a:r>
          </a:p>
          <a:p>
            <a:pPr>
              <a:defRPr/>
            </a:pP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τ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= 0,632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після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чого 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провести від</a:t>
            </a: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цієї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точки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горизонтальну лінію до перетину із графіком нагрівання і спроектувати отриману точку на вісь часу.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988002"/>
            <a:ext cx="6767190" cy="396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8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2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664"/>
            <a:ext cx="4863909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56992"/>
            <a:ext cx="6310313" cy="200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862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Рівняння охолодження двигунів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06834" y="531165"/>
            <a:ext cx="8928100" cy="578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Якщо працюючий двигун відімкнути від мережі, то він почне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охолод-жуватись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до температури навколишнього середовища.</a:t>
            </a:r>
          </a:p>
        </p:txBody>
      </p:sp>
      <p:sp>
        <p:nvSpPr>
          <p:cNvPr id="7" name="Прямокутник 5"/>
          <p:cNvSpPr/>
          <p:nvPr/>
        </p:nvSpPr>
        <p:spPr>
          <a:xfrm>
            <a:off x="113705" y="1099221"/>
            <a:ext cx="8928100" cy="8640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Рівняння нагрівання двигуна можна використати і для опису процесу охолодження вимкненого двигуна або при зменшенні його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завантажен-ня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 </a:t>
            </a:r>
            <a:r>
              <a:rPr lang="uk-UA" sz="2200" spc="-50" dirty="0">
                <a:latin typeface="Calibri" pitchFamily="34" charset="0"/>
                <a:cs typeface="Calibri" pitchFamily="34" charset="0"/>
              </a:rPr>
              <a:t>Для цього потрібно лише підставити в нього </a:t>
            </a:r>
            <a:r>
              <a:rPr lang="uk-UA" sz="2200" spc="-50" dirty="0" smtClean="0">
                <a:latin typeface="Calibri" pitchFamily="34" charset="0"/>
                <a:cs typeface="Calibri" pitchFamily="34" charset="0"/>
              </a:rPr>
              <a:t>відповідні </a:t>
            </a:r>
            <a:r>
              <a:rPr lang="uk-UA" sz="2200" spc="-50" dirty="0">
                <a:latin typeface="Calibri" pitchFamily="34" charset="0"/>
                <a:cs typeface="Calibri" pitchFamily="34" charset="0"/>
              </a:rPr>
              <a:t>значення </a:t>
            </a:r>
            <a:r>
              <a:rPr lang="uk-UA" sz="2200" i="1" spc="-50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200" i="1" spc="-5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uk-UA" sz="2200" spc="-5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uk-UA" sz="2200" i="1" spc="-50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200" i="1" spc="-50" baseline="-25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200" b="1" i="1" spc="-5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i="1" spc="-5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uk-UA" sz="2200" spc="-50" dirty="0">
                <a:latin typeface="Times New Roman" pitchFamily="18" charset="0"/>
                <a:cs typeface="Times New Roman" pitchFamily="18" charset="0"/>
              </a:rPr>
              <a:t> 0</a:t>
            </a:r>
            <a:r>
              <a:rPr lang="uk-UA" sz="2200" b="1" i="1" spc="-50" dirty="0">
                <a:latin typeface="Calibri" pitchFamily="34" charset="0"/>
                <a:cs typeface="Calibri" pitchFamily="34" charset="0"/>
              </a:rPr>
              <a:t>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8874156"/>
              </p:ext>
            </p:extLst>
          </p:nvPr>
        </p:nvGraphicFramePr>
        <p:xfrm>
          <a:off x="2466240" y="2873144"/>
          <a:ext cx="2033752" cy="1077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4" name="Формула" r:id="rId3" imgW="812447" imgH="431613" progId="Equation.3">
                  <p:embed/>
                </p:oleObj>
              </mc:Choice>
              <mc:Fallback>
                <p:oleObj name="Формула" r:id="rId3" imgW="812447" imgH="431613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6240" y="2873144"/>
                        <a:ext cx="2033752" cy="107737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кутник 5"/>
          <p:cNvSpPr/>
          <p:nvPr/>
        </p:nvSpPr>
        <p:spPr>
          <a:xfrm>
            <a:off x="4574654" y="3187076"/>
            <a:ext cx="2879874" cy="6278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– постійна часу охолодження, с.</a:t>
            </a:r>
          </a:p>
        </p:txBody>
      </p:sp>
      <p:sp>
        <p:nvSpPr>
          <p:cNvPr id="12" name="Прямокутник 5"/>
          <p:cNvSpPr/>
          <p:nvPr/>
        </p:nvSpPr>
        <p:spPr>
          <a:xfrm>
            <a:off x="113705" y="3933056"/>
            <a:ext cx="8928100" cy="578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При рівності постійної часу нагрівання і постійної часу </a:t>
            </a:r>
            <a:r>
              <a:rPr lang="uk-UA" sz="2200" u="sng" dirty="0" smtClean="0">
                <a:latin typeface="Calibri" pitchFamily="34" charset="0"/>
                <a:cs typeface="Calibri" pitchFamily="34" charset="0"/>
              </a:rPr>
              <a:t>охолодження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крива охолодження буде дзеркальним відображенням кривої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нагрівання.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Прямокутник 5"/>
          <p:cNvSpPr/>
          <p:nvPr/>
        </p:nvSpPr>
        <p:spPr>
          <a:xfrm>
            <a:off x="132805" y="4510902"/>
            <a:ext cx="8928100" cy="94179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Але це можливо тільки у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двигунів із незалежною вентиляцією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вентилятори яких приводяться у рух від окремого двигуна що працює після зупинки основного двигуна.</a:t>
            </a:r>
          </a:p>
        </p:txBody>
      </p:sp>
      <p:sp>
        <p:nvSpPr>
          <p:cNvPr id="14" name="Прямокутник 5"/>
          <p:cNvSpPr/>
          <p:nvPr/>
        </p:nvSpPr>
        <p:spPr>
          <a:xfrm>
            <a:off x="132805" y="5487854"/>
            <a:ext cx="8928100" cy="12557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У двигунів із само вентиляцією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після їх зупинки вентилятор не працює і умови охолодження погіршуються, а постійна часу охолодження збільшується </a:t>
            </a:r>
            <a:r>
              <a:rPr lang="uk-UA" sz="2400" i="1" u="sng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2400" i="1" u="sng" baseline="-25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uk-UA" sz="2400" i="1" u="sng" dirty="0">
                <a:latin typeface="Times New Roman" pitchFamily="18" charset="0"/>
                <a:cs typeface="Times New Roman" pitchFamily="18" charset="0"/>
              </a:rPr>
              <a:t> = (2…4)Т</a:t>
            </a:r>
            <a:r>
              <a:rPr lang="uk-UA" sz="2400" i="1" u="sng" baseline="-250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uk-UA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тому крива охолодження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є більш пологою.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13705" y="1989781"/>
            <a:ext cx="8928100" cy="865878"/>
            <a:chOff x="113705" y="1989781"/>
            <a:chExt cx="8928100" cy="865878"/>
          </a:xfrm>
        </p:grpSpPr>
        <p:sp>
          <p:nvSpPr>
            <p:cNvPr id="8" name="Прямокутник 5"/>
            <p:cNvSpPr/>
            <p:nvPr/>
          </p:nvSpPr>
          <p:spPr>
            <a:xfrm>
              <a:off x="113705" y="1989781"/>
              <a:ext cx="8928100" cy="8658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000" tIns="0" rIns="36000" bIns="0">
              <a:spAutoFit/>
            </a:bodyPr>
            <a:lstStyle/>
            <a:p>
              <a:pPr>
                <a:lnSpc>
                  <a:spcPct val="85000"/>
                </a:lnSpc>
                <a:defRPr/>
              </a:pPr>
              <a:r>
                <a:rPr lang="uk-UA" sz="2200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uk-UA" sz="2200" dirty="0" smtClean="0">
                  <a:latin typeface="Calibri" pitchFamily="34" charset="0"/>
                  <a:cs typeface="Calibri" pitchFamily="34" charset="0"/>
                </a:rPr>
                <a:t>      </a:t>
              </a:r>
              <a:r>
                <a:rPr lang="uk-UA" sz="2200" u="sng" dirty="0">
                  <a:latin typeface="Calibri" pitchFamily="34" charset="0"/>
                  <a:cs typeface="Calibri" pitchFamily="34" charset="0"/>
                </a:rPr>
                <a:t>Якщо нагрітий двигун вимкнено з мережі, то втрати потужності в </a:t>
              </a:r>
              <a:r>
                <a:rPr lang="uk-UA" sz="2200" u="sng" dirty="0" err="1" smtClean="0">
                  <a:latin typeface="Calibri" pitchFamily="34" charset="0"/>
                  <a:cs typeface="Calibri" pitchFamily="34" charset="0"/>
                </a:rPr>
                <a:t>ньо-му</a:t>
              </a:r>
              <a:r>
                <a:rPr lang="uk-UA" sz="2200" u="sng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uk-UA" sz="2200" u="sng" dirty="0">
                  <a:latin typeface="Calibri" pitchFamily="34" charset="0"/>
                  <a:cs typeface="Calibri" pitchFamily="34" charset="0"/>
                </a:rPr>
                <a:t>дорівнюють нулю </a:t>
              </a:r>
              <a:r>
                <a:rPr lang="uk-UA" sz="2200" i="1" u="sng" dirty="0">
                  <a:latin typeface="Times New Roman" pitchFamily="18" charset="0"/>
                  <a:cs typeface="Times New Roman" pitchFamily="18" charset="0"/>
                </a:rPr>
                <a:t>(ΔР =</a:t>
              </a:r>
              <a:r>
                <a:rPr lang="uk-UA" sz="2200" b="1" i="1" u="sng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sz="2200" i="1" u="sng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uk-UA" sz="2200" i="1" u="sng" dirty="0" smtClean="0">
                  <a:latin typeface="Times New Roman" pitchFamily="18" charset="0"/>
                  <a:cs typeface="Times New Roman" pitchFamily="18" charset="0"/>
                </a:rPr>
                <a:t>)                                            </a:t>
              </a:r>
              <a:r>
                <a:rPr lang="uk-UA" sz="2200" dirty="0">
                  <a:latin typeface="Calibri" pitchFamily="34" charset="0"/>
                  <a:cs typeface="Calibri" pitchFamily="34" charset="0"/>
                </a:rPr>
                <a:t>і </a:t>
              </a:r>
              <a:r>
                <a:rPr lang="uk-UA" sz="2200" dirty="0" smtClean="0">
                  <a:latin typeface="Calibri" pitchFamily="34" charset="0"/>
                  <a:cs typeface="Calibri" pitchFamily="34" charset="0"/>
                </a:rPr>
                <a:t> рівняння </a:t>
              </a:r>
              <a:r>
                <a:rPr lang="uk-UA" sz="2200" dirty="0">
                  <a:latin typeface="Calibri" pitchFamily="34" charset="0"/>
                  <a:cs typeface="Calibri" pitchFamily="34" charset="0"/>
                </a:rPr>
                <a:t>його охолодження матиме вигляд:</a:t>
              </a:r>
            </a:p>
          </p:txBody>
        </p:sp>
        <p:sp>
          <p:nvSpPr>
            <p:cNvPr id="15" name="Прямокутник 8"/>
            <p:cNvSpPr/>
            <p:nvPr/>
          </p:nvSpPr>
          <p:spPr>
            <a:xfrm>
              <a:off x="3779912" y="2238054"/>
              <a:ext cx="2952328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36000" tIns="0" rIns="36000" bIns="0">
              <a:spAutoFit/>
            </a:bodyPr>
            <a:lstStyle/>
            <a:p>
              <a:pPr>
                <a:defRPr/>
              </a:pPr>
              <a:r>
                <a:rPr lang="uk-UA" sz="2400" i="1" dirty="0" smtClean="0">
                  <a:latin typeface="Times New Roman" pitchFamily="18" charset="0"/>
                  <a:cs typeface="Times New Roman" pitchFamily="18" charset="0"/>
                </a:rPr>
                <a:t>ΔР</a:t>
              </a:r>
              <a:r>
                <a:rPr lang="en-US" sz="2400" i="1" dirty="0" err="1">
                  <a:latin typeface="Times New Roman" pitchFamily="18" charset="0"/>
                  <a:cs typeface="Times New Roman" pitchFamily="18" charset="0"/>
                </a:rPr>
                <a:t>dt</a:t>
              </a:r>
              <a:r>
                <a:rPr lang="uk-UA" sz="2400" dirty="0">
                  <a:latin typeface="Times New Roman" pitchFamily="18" charset="0"/>
                  <a:cs typeface="Times New Roman" pitchFamily="18" charset="0"/>
                </a:rPr>
                <a:t> = </a:t>
              </a:r>
              <a:r>
                <a:rPr lang="uk-UA" sz="2400" i="1" dirty="0">
                  <a:latin typeface="Times New Roman" pitchFamily="18" charset="0"/>
                  <a:cs typeface="Times New Roman" pitchFamily="18" charset="0"/>
                </a:rPr>
                <a:t>Аτ</a:t>
              </a:r>
              <a:r>
                <a:rPr lang="en-US" sz="2400" i="1" dirty="0" err="1">
                  <a:latin typeface="Times New Roman" pitchFamily="18" charset="0"/>
                  <a:cs typeface="Times New Roman" pitchFamily="18" charset="0"/>
                </a:rPr>
                <a:t>dt</a:t>
              </a:r>
              <a:r>
                <a:rPr lang="uk-UA" sz="2400" b="1" i="1" dirty="0"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uk-UA" sz="2400" i="1" dirty="0">
                  <a:latin typeface="Times New Roman" pitchFamily="18" charset="0"/>
                  <a:cs typeface="Times New Roman" pitchFamily="18" charset="0"/>
                </a:rPr>
                <a:t>С</a:t>
              </a:r>
              <a:r>
                <a:rPr lang="en-US" sz="2400" i="1" dirty="0"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uk-UA" sz="2400" i="1" dirty="0" smtClean="0">
                  <a:latin typeface="Times New Roman" pitchFamily="18" charset="0"/>
                  <a:cs typeface="Times New Roman" pitchFamily="18" charset="0"/>
                </a:rPr>
                <a:t>τ = 0</a:t>
              </a:r>
              <a:r>
                <a:rPr lang="uk-UA" sz="2400" dirty="0" smtClean="0">
                  <a:latin typeface="Times New Roman" pitchFamily="18" charset="0"/>
                  <a:cs typeface="Times New Roman" pitchFamily="18" charset="0"/>
                </a:rPr>
                <a:t>,</a:t>
              </a:r>
              <a:endParaRPr lang="uk-UA" sz="24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86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Нагрівання </a:t>
            </a:r>
            <a:r>
              <a:rPr lang="uk-UA" sz="2800" b="1" i="1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двигунів </a:t>
            </a:r>
            <a:r>
              <a:rPr lang="uk-UA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 різних режимах роботи</a:t>
            </a:r>
          </a:p>
        </p:txBody>
      </p:sp>
      <p:sp>
        <p:nvSpPr>
          <p:cNvPr id="5" name="Прямокутник 5"/>
          <p:cNvSpPr/>
          <p:nvPr/>
        </p:nvSpPr>
        <p:spPr>
          <a:xfrm>
            <a:off x="104949" y="509830"/>
            <a:ext cx="8928100" cy="865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Кожному навантаженню </a:t>
            </a:r>
            <a:r>
              <a:rPr lang="uk-UA" sz="2200" u="sng" dirty="0" smtClean="0">
                <a:latin typeface="Calibri" pitchFamily="34" charset="0"/>
                <a:cs typeface="Calibri" pitchFamily="34" charset="0"/>
              </a:rPr>
              <a:t>двигуна відповідають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певні втрати енергії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які перетворюються у тепло і відповідно при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усталеному</a:t>
            </a:r>
          </a:p>
          <a:p>
            <a:pPr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режимі,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своє усталене перевищення температури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: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07950" y="1386153"/>
            <a:ext cx="8928100" cy="5755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При роботі двигуна із різними навантаженнями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Р</a:t>
            </a:r>
            <a:r>
              <a:rPr lang="uk-UA" sz="2200" i="1" baseline="-25000" dirty="0">
                <a:latin typeface="Calibri" pitchFamily="34" charset="0"/>
                <a:cs typeface="Calibri" pitchFamily="34" charset="0"/>
              </a:rPr>
              <a:t>1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, Р</a:t>
            </a:r>
            <a:r>
              <a:rPr lang="uk-UA" sz="2200" i="1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, Р</a:t>
            </a:r>
            <a:r>
              <a:rPr lang="uk-UA" sz="2200" i="1" baseline="-25000" dirty="0">
                <a:latin typeface="Calibri" pitchFamily="34" charset="0"/>
                <a:cs typeface="Calibri" pitchFamily="34" charset="0"/>
              </a:rPr>
              <a:t>3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, Р</a:t>
            </a:r>
            <a:r>
              <a:rPr lang="uk-UA" sz="2200" i="1" baseline="-25000" dirty="0">
                <a:latin typeface="Calibri" pitchFamily="34" charset="0"/>
                <a:cs typeface="Calibri" pitchFamily="34" charset="0"/>
              </a:rPr>
              <a:t>4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та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Р</a:t>
            </a:r>
            <a:r>
              <a:rPr lang="uk-UA" sz="2200" i="1" baseline="-25000" dirty="0">
                <a:latin typeface="Calibri" pitchFamily="34" charset="0"/>
                <a:cs typeface="Calibri" pitchFamily="34" charset="0"/>
              </a:rPr>
              <a:t>5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отри-маємо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ряд кривих нагрівання для даного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двигуна.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5"/>
          <p:cNvSpPr/>
          <p:nvPr/>
        </p:nvSpPr>
        <p:spPr>
          <a:xfrm>
            <a:off x="107950" y="1988732"/>
            <a:ext cx="2951883" cy="34532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Але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оскільки у даного двигуна тільки одне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до-пустиме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перевищення температури </a:t>
            </a:r>
            <a:r>
              <a:rPr lang="uk-UA" sz="2200" i="1" dirty="0" err="1">
                <a:latin typeface="Calibri" pitchFamily="34" charset="0"/>
                <a:cs typeface="Calibri" pitchFamily="34" charset="0"/>
              </a:rPr>
              <a:t>τ</a:t>
            </a:r>
            <a:r>
              <a:rPr lang="uk-UA" sz="2200" i="1" baseline="-25000" dirty="0" err="1">
                <a:latin typeface="Calibri" pitchFamily="34" charset="0"/>
                <a:cs typeface="Calibri" pitchFamily="34" charset="0"/>
              </a:rPr>
              <a:t>доп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що визначається класом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нагрівостійкості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ізоляції його обмоток, то як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видно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із мал. </a:t>
            </a:r>
            <a:r>
              <a:rPr lang="uk-UA" sz="2200" u="sng" dirty="0" err="1" smtClean="0">
                <a:latin typeface="Calibri" pitchFamily="34" charset="0"/>
                <a:cs typeface="Calibri" pitchFamily="34" charset="0"/>
              </a:rPr>
              <a:t>Потуж-ність</a:t>
            </a:r>
            <a:r>
              <a:rPr lang="uk-UA" sz="22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двигуна буде повністю використаною за нагріванням тільки при навантаженні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Р</a:t>
            </a:r>
            <a:r>
              <a:rPr lang="uk-UA" sz="2200" i="1" u="sng" baseline="-25000" dirty="0">
                <a:latin typeface="Calibri" pitchFamily="34" charset="0"/>
                <a:cs typeface="Calibri" pitchFamily="34" charset="0"/>
              </a:rPr>
              <a:t>3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403162" y="835013"/>
            <a:ext cx="1608133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8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ΔP/A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7890" name="Picture 2" descr="Двна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1988732"/>
            <a:ext cx="5976218" cy="388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кутник 5"/>
          <p:cNvSpPr/>
          <p:nvPr/>
        </p:nvSpPr>
        <p:spPr>
          <a:xfrm>
            <a:off x="99269" y="5877272"/>
            <a:ext cx="8912026" cy="8633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При навантаженнях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Р</a:t>
            </a:r>
            <a:r>
              <a:rPr lang="uk-UA" sz="2200" i="1" u="sng" baseline="-25000" dirty="0">
                <a:latin typeface="Calibri" pitchFamily="34" charset="0"/>
                <a:cs typeface="Calibri" pitchFamily="34" charset="0"/>
              </a:rPr>
              <a:t>1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і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 Р</a:t>
            </a:r>
            <a:r>
              <a:rPr lang="uk-UA" sz="2200" i="1" u="sng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двигун термічно недовантажений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При навантаженнях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Р</a:t>
            </a:r>
            <a:r>
              <a:rPr lang="uk-UA" sz="2200" i="1" u="sng" baseline="-25000" dirty="0">
                <a:latin typeface="Calibri" pitchFamily="34" charset="0"/>
                <a:cs typeface="Calibri" pitchFamily="34" charset="0"/>
              </a:rPr>
              <a:t>4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і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 Р</a:t>
            </a:r>
            <a:r>
              <a:rPr lang="uk-UA" sz="2200" i="1" u="sng" baseline="-25000" dirty="0">
                <a:latin typeface="Calibri" pitchFamily="34" charset="0"/>
                <a:cs typeface="Calibri" pitchFamily="34" charset="0"/>
              </a:rPr>
              <a:t>5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двигун термічно перевантажений і не може протягом часу більшого за </a:t>
            </a:r>
            <a:r>
              <a:rPr lang="en-US" sz="2200" i="1" u="sng" dirty="0">
                <a:latin typeface="Calibri" pitchFamily="34" charset="0"/>
                <a:cs typeface="Calibri" pitchFamily="34" charset="0"/>
              </a:rPr>
              <a:t>t</a:t>
            </a:r>
            <a:r>
              <a:rPr lang="uk-UA" sz="2200" i="1" u="sng" baseline="-25000" dirty="0">
                <a:latin typeface="Calibri" pitchFamily="34" charset="0"/>
                <a:cs typeface="Calibri" pitchFamily="34" charset="0"/>
              </a:rPr>
              <a:t>4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i="1" u="sng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sz="2200" i="1" u="sng" dirty="0">
                <a:latin typeface="Calibri" pitchFamily="34" charset="0"/>
                <a:cs typeface="Calibri" pitchFamily="34" charset="0"/>
              </a:rPr>
              <a:t> t</a:t>
            </a:r>
            <a:r>
              <a:rPr lang="uk-UA" sz="2200" i="1" u="sng" baseline="-25000" dirty="0">
                <a:latin typeface="Calibri" pitchFamily="34" charset="0"/>
                <a:cs typeface="Calibri" pitchFamily="34" charset="0"/>
              </a:rPr>
              <a:t>5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 відповідно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93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2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u="sng" dirty="0">
                <a:solidFill>
                  <a:schemeClr val="tx2"/>
                </a:solidFill>
              </a:rPr>
              <a:t>Вплив температури навколишнього середовища та конструктивних параметрів на потужність двигуна</a:t>
            </a:r>
            <a:endParaRPr lang="uk-UA" sz="2800" b="1" i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7950" y="896841"/>
            <a:ext cx="8928100" cy="738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Потужність, яку може розвивати двигун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обмежується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допусти-мою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температурою нагрівання його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обмоток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  <a:sym typeface="Symbol"/>
              </a:rPr>
              <a:t></a:t>
            </a:r>
            <a:r>
              <a:rPr lang="uk-UA" sz="2400" i="1" baseline="-25000" dirty="0" err="1" smtClean="0"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28538" y="1916832"/>
            <a:ext cx="8928100" cy="11079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Якщо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температура навколишнього середовища </a:t>
            </a:r>
            <a:r>
              <a:rPr lang="uk-UA" sz="2400" i="1" u="sng" dirty="0" err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uk-UA" sz="2400" i="1" u="sng" baseline="-25000" dirty="0" err="1">
                <a:latin typeface="Times New Roman" pitchFamily="18" charset="0"/>
                <a:cs typeface="Times New Roman" pitchFamily="18" charset="0"/>
              </a:rPr>
              <a:t>н.с</a:t>
            </a:r>
            <a:r>
              <a:rPr lang="uk-UA" sz="2400" i="1" u="sng" baseline="-25000" dirty="0">
                <a:latin typeface="Calibri" pitchFamily="34" charset="0"/>
                <a:cs typeface="Calibri" pitchFamily="34" charset="0"/>
              </a:rPr>
              <a:t>.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відрізняється від стандартної </a:t>
            </a:r>
            <a:r>
              <a:rPr lang="uk-UA" sz="2400" u="sng" dirty="0">
                <a:latin typeface="Times New Roman" pitchFamily="18" charset="0"/>
                <a:cs typeface="Times New Roman" pitchFamily="18" charset="0"/>
              </a:rPr>
              <a:t>+ 40 </a:t>
            </a:r>
            <a:r>
              <a:rPr lang="uk-UA" sz="2400" u="sng" dirty="0" smtClean="0">
                <a:latin typeface="Calibri"/>
                <a:cs typeface="Calibri"/>
                <a:sym typeface="Onyx"/>
              </a:rPr>
              <a:t>⁰</a:t>
            </a:r>
            <a:r>
              <a:rPr lang="uk-UA" sz="2400" u="sng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то вибір потужності двигуна необхідно виконувати з урахуванням фактичних умов роботи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5"/>
          <p:cNvSpPr/>
          <p:nvPr/>
        </p:nvSpPr>
        <p:spPr>
          <a:xfrm>
            <a:off x="107950" y="3212976"/>
            <a:ext cx="8928100" cy="18466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Очевидно,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при нижчій температурі навколишнього середовища двигун можна дещо перевантажити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якщо ж температура навколишнього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середовища </a:t>
            </a:r>
            <a:r>
              <a:rPr lang="uk-UA" sz="2400" i="1" u="sng" dirty="0" err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uk-UA" sz="2400" i="1" u="sng" baseline="-25000" dirty="0" err="1">
                <a:latin typeface="Times New Roman" pitchFamily="18" charset="0"/>
                <a:cs typeface="Times New Roman" pitchFamily="18" charset="0"/>
              </a:rPr>
              <a:t>н.с</a:t>
            </a:r>
            <a:r>
              <a:rPr lang="uk-UA" sz="2400" i="1" u="sng" baseline="-25000" dirty="0">
                <a:latin typeface="Calibri" pitchFamily="34" charset="0"/>
                <a:cs typeface="Calibri" pitchFamily="34" charset="0"/>
              </a:rPr>
              <a:t>.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вища від </a:t>
            </a:r>
            <a:r>
              <a:rPr lang="uk-UA" sz="2400" u="sng" dirty="0">
                <a:latin typeface="Times New Roman" pitchFamily="18" charset="0"/>
                <a:cs typeface="Times New Roman" pitchFamily="18" charset="0"/>
              </a:rPr>
              <a:t>+ 40 </a:t>
            </a:r>
            <a:r>
              <a:rPr lang="uk-UA" sz="2400" u="sng" dirty="0" smtClean="0">
                <a:latin typeface="Calibri"/>
                <a:cs typeface="Calibri"/>
                <a:sym typeface="Onyx"/>
              </a:rPr>
              <a:t>⁰</a:t>
            </a:r>
            <a:r>
              <a:rPr lang="uk-UA" sz="2400" u="sng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то двигун потрібно дещо недовантажувати,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з тією метою, щоб максимальна температура ізоляції не перевищувала допустимих значень.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65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u="sng" dirty="0">
                <a:solidFill>
                  <a:schemeClr val="tx2"/>
                </a:solidFill>
              </a:rPr>
              <a:t>Вплив температури навколишнього середовища та конструктивних параметрів на потужність двигуна</a:t>
            </a:r>
            <a:endParaRPr lang="uk-UA" sz="2800" b="1" i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кутник 5"/>
          <p:cNvSpPr/>
          <p:nvPr/>
        </p:nvSpPr>
        <p:spPr>
          <a:xfrm>
            <a:off x="107950" y="902056"/>
            <a:ext cx="8928100" cy="1107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Оскільки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перевищення температури двигуна пропорційне втратам енергії, то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при його роботі із номінальним навантаженням допустиме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перевищення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температури може бути виражене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: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2204864"/>
            <a:ext cx="8280920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3200" i="1" baseline="-250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3200" i="1" dirty="0" err="1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3200" i="1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/А =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3200" i="1" baseline="-25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(ΔР</a:t>
            </a:r>
            <a:r>
              <a:rPr lang="uk-UA" sz="3200" i="1" baseline="-25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 + ΔР</a:t>
            </a:r>
            <a:r>
              <a:rPr lang="en-US" sz="3200" i="1" baseline="-25000" dirty="0">
                <a:latin typeface="Times New Roman" pitchFamily="18" charset="0"/>
                <a:cs typeface="Times New Roman" pitchFamily="18" charset="0"/>
              </a:rPr>
              <a:t>VH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) =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3200" i="1" baseline="-25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 ΔР</a:t>
            </a:r>
            <a:r>
              <a:rPr lang="en-US" sz="3200" i="1" baseline="-25000" dirty="0">
                <a:latin typeface="Times New Roman" pitchFamily="18" charset="0"/>
                <a:cs typeface="Times New Roman" pitchFamily="18" charset="0"/>
              </a:rPr>
              <a:t>VH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(α + 1),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кутник 5"/>
          <p:cNvSpPr/>
          <p:nvPr/>
        </p:nvSpPr>
        <p:spPr>
          <a:xfrm>
            <a:off x="107950" y="2996952"/>
            <a:ext cx="8928100" cy="18466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1/А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– коефіцієнт пропорційності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– втрати потужності при номінальному навантаженні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– постійна складова втрат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en-US" sz="2400" i="1" baseline="-25000" dirty="0">
                <a:latin typeface="Times New Roman" pitchFamily="18" charset="0"/>
                <a:cs typeface="Times New Roman" pitchFamily="18" charset="0"/>
              </a:rPr>
              <a:t>VH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–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змінна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складова втрат при номінальному навантаженні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/ ΔР</a:t>
            </a:r>
            <a:r>
              <a:rPr lang="en-US" sz="2400" i="1" baseline="-25000" dirty="0">
                <a:latin typeface="Times New Roman" pitchFamily="18" charset="0"/>
                <a:cs typeface="Times New Roman" pitchFamily="18" charset="0"/>
              </a:rPr>
              <a:t>VH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–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коефіцієнт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втрат.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77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u="sng" dirty="0">
                <a:solidFill>
                  <a:schemeClr val="tx2"/>
                </a:solidFill>
              </a:rPr>
              <a:t>Вплив температури навколишнього середовища та конструктивних параметрів на потужність двигуна</a:t>
            </a:r>
            <a:endParaRPr lang="uk-UA" sz="2800" b="1" i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7950" y="896841"/>
            <a:ext cx="8928100" cy="9971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При роботі двигуна, коли температура навколишнього </a:t>
            </a:r>
            <a:r>
              <a:rPr lang="uk-UA" sz="2400" u="sng" dirty="0" err="1" smtClean="0">
                <a:latin typeface="Calibri" pitchFamily="34" charset="0"/>
                <a:cs typeface="Calibri" pitchFamily="34" charset="0"/>
              </a:rPr>
              <a:t>середо-вища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u="sng" dirty="0" err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uk-UA" sz="2400" i="1" u="sng" baseline="-25000" dirty="0" err="1">
                <a:latin typeface="Times New Roman" pitchFamily="18" charset="0"/>
                <a:cs typeface="Times New Roman" pitchFamily="18" charset="0"/>
              </a:rPr>
              <a:t>н.с</a:t>
            </a:r>
            <a:r>
              <a:rPr lang="uk-UA" sz="2400" i="1" u="sng" baseline="-25000" dirty="0">
                <a:latin typeface="Calibri" pitchFamily="34" charset="0"/>
                <a:cs typeface="Calibri" pitchFamily="34" charset="0"/>
              </a:rPr>
              <a:t>.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відрізняється від стандартної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+ 40 </a:t>
            </a:r>
            <a:r>
              <a:rPr lang="uk-UA" sz="2400" dirty="0" smtClean="0">
                <a:latin typeface="Calibri"/>
                <a:cs typeface="Calibri"/>
                <a:sym typeface="Onyx"/>
              </a:rPr>
              <a:t>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 величину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Δτ</a:t>
            </a:r>
            <a:r>
              <a:rPr lang="uk-UA" sz="24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= 40 -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н.с</a:t>
            </a:r>
            <a:r>
              <a:rPr lang="uk-UA" sz="2400" i="1" baseline="-25000" dirty="0">
                <a:latin typeface="Calibri" pitchFamily="34" charset="0"/>
                <a:cs typeface="Calibri" pitchFamily="34" charset="0"/>
              </a:rPr>
              <a:t>.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перевищення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температури може бути виражене: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07950" y="4221088"/>
            <a:ext cx="8928100" cy="6278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Тоді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допустимий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степінь завантаження двигуна при відхиленні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температури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навколишнього середовища від стандартної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: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5"/>
          <p:cNvSpPr/>
          <p:nvPr/>
        </p:nvSpPr>
        <p:spPr>
          <a:xfrm>
            <a:off x="107949" y="5517232"/>
            <a:ext cx="5702212" cy="3139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Звідки шукана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потужність двигуна: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2639" y="1914295"/>
            <a:ext cx="8064896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±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Δτ</a:t>
            </a:r>
            <a:r>
              <a:rPr lang="uk-UA" sz="28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/А =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(ΔР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+ ΔР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ΔР</a:t>
            </a:r>
            <a:r>
              <a:rPr lang="en-US" sz="2800" i="1" baseline="-25000" dirty="0">
                <a:latin typeface="Times New Roman" pitchFamily="18" charset="0"/>
                <a:cs typeface="Times New Roman" pitchFamily="18" charset="0"/>
              </a:rPr>
              <a:t>VH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(α + х</a:t>
            </a:r>
            <a:r>
              <a:rPr lang="uk-UA" sz="28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),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кутник 5"/>
          <p:cNvSpPr/>
          <p:nvPr/>
        </p:nvSpPr>
        <p:spPr>
          <a:xfrm>
            <a:off x="163364" y="2530671"/>
            <a:ext cx="782414" cy="3139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тут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: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61778" y="2530863"/>
            <a:ext cx="3522054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uk-UA" sz="28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en-US" sz="2800" i="1" baseline="-250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/ ΔР</a:t>
            </a:r>
            <a:r>
              <a:rPr lang="en-US" sz="2800" i="1" baseline="-25000" dirty="0">
                <a:latin typeface="Times New Roman" pitchFamily="18" charset="0"/>
                <a:cs typeface="Times New Roman" pitchFamily="18" charset="0"/>
              </a:rPr>
              <a:t>VH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28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/І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8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1" name="Прямокутник 5"/>
          <p:cNvSpPr/>
          <p:nvPr/>
        </p:nvSpPr>
        <p:spPr>
          <a:xfrm>
            <a:off x="182786" y="3140968"/>
            <a:ext cx="5253310" cy="3139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– степінь механічного завантаження.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Прямокутник 5"/>
          <p:cNvSpPr/>
          <p:nvPr/>
        </p:nvSpPr>
        <p:spPr>
          <a:xfrm>
            <a:off x="163364" y="3526823"/>
            <a:ext cx="4048596" cy="6278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Поділивши праві і ліві частини рівнянь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отримаємо: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94118" y="3579145"/>
            <a:ext cx="4576894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±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Δτ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)/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(α + х</a:t>
            </a:r>
            <a:r>
              <a:rPr lang="uk-UA" sz="28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)/(α + 1).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5967243"/>
              </p:ext>
            </p:extLst>
          </p:nvPr>
        </p:nvGraphicFramePr>
        <p:xfrm>
          <a:off x="2915816" y="4848952"/>
          <a:ext cx="3107598" cy="548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02" name="Формула" r:id="rId3" imgW="1637589" imgH="291973" progId="Equation.3">
                  <p:embed/>
                </p:oleObj>
              </mc:Choice>
              <mc:Fallback>
                <p:oleObj name="Формула" r:id="rId3" imgW="1637589" imgH="291973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4848952"/>
                        <a:ext cx="3107598" cy="54804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495520"/>
              </p:ext>
            </p:extLst>
          </p:nvPr>
        </p:nvGraphicFramePr>
        <p:xfrm>
          <a:off x="3419872" y="5949280"/>
          <a:ext cx="4803761" cy="555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03" name="Формула" r:id="rId5" imgW="2501900" imgH="292100" progId="Equation.3">
                  <p:embed/>
                </p:oleObj>
              </mc:Choice>
              <mc:Fallback>
                <p:oleObj name="Формула" r:id="rId5" imgW="2501900" imgH="292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5949280"/>
                        <a:ext cx="4803761" cy="55545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810161" y="2530863"/>
            <a:ext cx="2366289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/ ΔР</a:t>
            </a:r>
            <a:r>
              <a:rPr lang="en-US" sz="2800" i="1" baseline="-25000" dirty="0">
                <a:latin typeface="Times New Roman" pitchFamily="18" charset="0"/>
                <a:cs typeface="Times New Roman" pitchFamily="18" charset="0"/>
              </a:rPr>
              <a:t>VH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34927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8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Загальні відомості про нагрівання та охолодження двигунів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11382" y="828000"/>
            <a:ext cx="8928100" cy="1107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Потужність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яку здатний розвивати електродвигун без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шкідли-вих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наслідків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визначається його максимальним обертовим моментом та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ступенем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нагрівання.</a:t>
            </a:r>
          </a:p>
        </p:txBody>
      </p:sp>
      <p:sp>
        <p:nvSpPr>
          <p:cNvPr id="6" name="Прямокутник 8"/>
          <p:cNvSpPr/>
          <p:nvPr/>
        </p:nvSpPr>
        <p:spPr>
          <a:xfrm>
            <a:off x="133136" y="1935996"/>
            <a:ext cx="8928100" cy="187743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У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механічному відношенні конструкція двигуна повинна витримувати тривалий час номінальний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момент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[H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∙м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]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ctr">
              <a:lnSpc>
                <a:spcPct val="85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 = 9550 </a:t>
            </a:r>
            <a:r>
              <a:rPr lang="uk-UA" sz="2400" i="1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400" i="1" baseline="-250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uk-UA" sz="2400" i="1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400" i="1" baseline="-250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uk-UA" sz="2400" i="1" baseline="-25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5000"/>
              </a:lnSpc>
              <a:defRPr/>
            </a:pPr>
            <a:r>
              <a:rPr lang="uk-UA" sz="2400" spc="-60" dirty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spc="-60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400" i="1" spc="-60" baseline="-250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b="1" spc="-6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spc="-60" dirty="0">
                <a:latin typeface="Calibri" pitchFamily="34" charset="0"/>
                <a:cs typeface="Calibri" pitchFamily="34" charset="0"/>
              </a:rPr>
              <a:t>- номінальна потужність двигуна, кВт</a:t>
            </a:r>
            <a:r>
              <a:rPr lang="uk-UA" sz="2400" spc="-6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lnSpc>
                <a:spcPct val="85000"/>
              </a:lnSpc>
              <a:defRPr/>
            </a:pPr>
            <a:r>
              <a:rPr lang="uk-UA" sz="2400" spc="-6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spc="-6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400" i="1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400" i="1" baseline="-250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i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spc="-6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spc="-60" dirty="0">
                <a:latin typeface="Calibri" pitchFamily="34" charset="0"/>
                <a:cs typeface="Calibri" pitchFamily="34" charset="0"/>
              </a:rPr>
              <a:t>- номінальна </a:t>
            </a:r>
            <a:r>
              <a:rPr lang="uk-UA" sz="2400" spc="-60" dirty="0" smtClean="0">
                <a:latin typeface="Calibri" pitchFamily="34" charset="0"/>
                <a:cs typeface="Calibri" pitchFamily="34" charset="0"/>
              </a:rPr>
              <a:t>частота обертів, об/хв.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8" name="Прямокутник 8"/>
          <p:cNvSpPr/>
          <p:nvPr/>
        </p:nvSpPr>
        <p:spPr>
          <a:xfrm>
            <a:off x="133136" y="3815046"/>
            <a:ext cx="8928100" cy="18863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Ґрунтуючись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 цьому моменті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розраховуються:</a:t>
            </a:r>
          </a:p>
          <a:p>
            <a:pPr marL="342900" indent="-342900">
              <a:lnSpc>
                <a:spcPct val="85000"/>
              </a:lnSpc>
              <a:buFont typeface="Wingdings" panose="05000000000000000000" pitchFamily="2" charset="2"/>
              <a:buChar char="Ø"/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вал двигуна;</a:t>
            </a:r>
          </a:p>
          <a:p>
            <a:pPr marL="342900" indent="-342900">
              <a:lnSpc>
                <a:spcPct val="85000"/>
              </a:lnSpc>
              <a:buFont typeface="Wingdings" panose="05000000000000000000" pitchFamily="2" charset="2"/>
              <a:buChar char="Ø"/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підшипники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;</a:t>
            </a:r>
          </a:p>
          <a:p>
            <a:pPr marL="342900" indent="-342900">
              <a:lnSpc>
                <a:spcPct val="85000"/>
              </a:lnSpc>
              <a:buFont typeface="Wingdings" panose="05000000000000000000" pitchFamily="2" charset="2"/>
              <a:buChar char="Ø"/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мінімально допустимий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діаметр шківа, що встановлюється на вал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двигуна;</a:t>
            </a:r>
          </a:p>
          <a:p>
            <a:pPr marL="342900" indent="-342900">
              <a:lnSpc>
                <a:spcPct val="85000"/>
              </a:lnSpc>
              <a:buFont typeface="Wingdings" panose="05000000000000000000" pitchFamily="2" charset="2"/>
              <a:buChar char="Ø"/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кріплення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обмоток.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119782" y="5713306"/>
            <a:ext cx="8928100" cy="105259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Вирішальну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роль при визначенні потужності двигуна відіграє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нагрівання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його обмоток, що зумовлене різними втратами енергії у двигуні, які перетворюються у тепло і нагрівають його.</a:t>
            </a:r>
          </a:p>
        </p:txBody>
      </p:sp>
    </p:spTree>
    <p:extLst>
      <p:ext uri="{BB962C8B-B14F-4D97-AF65-F5344CB8AC3E}">
        <p14:creationId xmlns:p14="http://schemas.microsoft.com/office/powerpoint/2010/main" val="94370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u="sng" dirty="0">
                <a:solidFill>
                  <a:schemeClr val="tx2"/>
                </a:solidFill>
              </a:rPr>
              <a:t>Вплив температури навколишнього середовища та конструктивних параметрів на потужність двигуна</a:t>
            </a:r>
            <a:endParaRPr lang="uk-UA" sz="2800" b="1" i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98722" y="4257567"/>
            <a:ext cx="8928100" cy="18466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Оскільки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загальна теплоємність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двигуна пропорційна його масі і об’єму а отже третій степені геометричних розмірів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uk-UA" sz="24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, а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тепло-віддача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пропорційна площі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тепловіддаючої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поверхні, 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отже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другому степеню геометричних розмірів, то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зі збільшенням 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 при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u="sng" dirty="0" smtClean="0">
                <a:latin typeface="Times New Roman" pitchFamily="18" charset="0"/>
                <a:cs typeface="Times New Roman" pitchFamily="18" charset="0"/>
              </a:rPr>
              <a:t>Р </a:t>
            </a:r>
            <a:r>
              <a:rPr lang="uk-UA" sz="2400" i="1" u="sng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uk-UA" sz="2400" i="1" u="sng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2400" i="1" u="sng" dirty="0" err="1" smtClean="0">
                <a:latin typeface="Times New Roman" pitchFamily="18" charset="0"/>
                <a:cs typeface="Times New Roman" pitchFamily="18" charset="0"/>
              </a:rPr>
              <a:t>onst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, постійна часу нагрівання двигуна </a:t>
            </a:r>
            <a:r>
              <a:rPr lang="uk-UA" sz="2400" i="1" u="sng" dirty="0" err="1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2400" i="1" u="sng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i="1" u="sng" baseline="-25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С/А</a:t>
            </a:r>
            <a:r>
              <a:rPr lang="uk-UA" sz="2400" i="1" u="sng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i="1" u="sng" dirty="0" smtClean="0">
                <a:latin typeface="Calibri" pitchFamily="34" charset="0"/>
                <a:cs typeface="Calibri" pitchFamily="34" charset="0"/>
              </a:rPr>
              <a:t>зростатиме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07950" y="896841"/>
            <a:ext cx="8918872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Вплив конструктивних параметрів на потужність двигуна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можна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вияснити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користуючись формулою: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1681639"/>
            <a:ext cx="2353529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uk-UA" sz="3200" i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3200" i="1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 i="1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uk-UA" sz="32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lω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,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кутник 5"/>
          <p:cNvSpPr/>
          <p:nvPr/>
        </p:nvSpPr>
        <p:spPr>
          <a:xfrm>
            <a:off x="107950" y="2392627"/>
            <a:ext cx="8918872" cy="18466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 marL="895350" indent="-895350"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i="1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– коефіцієнт, що враховує індукцію у повітряному зазорі та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к.к.д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 двигуна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 indent="180975"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– діаметр якоря чи ротора двигуна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 indent="180975"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– довжина активної частини осердя якоря чи ротора двигуна;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pPr indent="180975"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– кутова швидкість якоря чи ротора двигуна.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кутник 5"/>
          <p:cNvSpPr/>
          <p:nvPr/>
        </p:nvSpPr>
        <p:spPr>
          <a:xfrm>
            <a:off x="92248" y="6104118"/>
            <a:ext cx="8928100" cy="73866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При одній і тій же номінальній потужності </a:t>
            </a:r>
            <a:r>
              <a:rPr lang="uk-UA" sz="2400" i="1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400" i="1" baseline="-250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i="1" baseline="-25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швидкохідні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дви-гуни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(із більшою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) матимуть менші розміри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81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uiExpand="1" build="p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8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Загальні відомості про нагрівання та охолодження двигунів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Прямокутник 8"/>
          <p:cNvSpPr/>
          <p:nvPr/>
        </p:nvSpPr>
        <p:spPr>
          <a:xfrm>
            <a:off x="121676" y="836712"/>
            <a:ext cx="8928100" cy="7386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Втрати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енергії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при роботі двигуна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можна визначити через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його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коефіцієнт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корисної дії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:</a:t>
            </a:r>
          </a:p>
        </p:txBody>
      </p:sp>
      <p:sp>
        <p:nvSpPr>
          <p:cNvPr id="13" name="Прямокутник 8"/>
          <p:cNvSpPr/>
          <p:nvPr/>
        </p:nvSpPr>
        <p:spPr>
          <a:xfrm>
            <a:off x="99591" y="2636912"/>
            <a:ext cx="8928100" cy="7386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4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– потужність, що підводиться до двигуна із мережі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400" i="1" baseline="-25000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– номінальна потужність двигуна.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274433"/>
              </p:ext>
            </p:extLst>
          </p:nvPr>
        </p:nvGraphicFramePr>
        <p:xfrm>
          <a:off x="2555776" y="1605861"/>
          <a:ext cx="5077667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1" name="Формула" r:id="rId3" imgW="2171700" imgH="431800" progId="Equation.3">
                  <p:embed/>
                </p:oleObj>
              </mc:Choice>
              <mc:Fallback>
                <p:oleObj name="Формула" r:id="rId3" imgW="2171700" imgH="4318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1605861"/>
                        <a:ext cx="5077667" cy="10081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кутник 5"/>
          <p:cNvSpPr/>
          <p:nvPr/>
        </p:nvSpPr>
        <p:spPr>
          <a:xfrm>
            <a:off x="99591" y="3509645"/>
            <a:ext cx="8928100" cy="14773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Втрати енергії у двигуні поділяються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на: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змінні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(що змінюються при зміні навантаження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);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постійні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які за будь-якого навантаження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електродвигуна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практично однакові.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100757" y="5085184"/>
            <a:ext cx="8928100" cy="14773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tabLst>
                <a:tab pos="1343025" algn="l"/>
              </a:tabLst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До 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змінних втрат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належать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втрати від проходження струму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навантаження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по обмотках електродвигуна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(вони пропорційні квадрату сили струму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навантаження:</a:t>
            </a:r>
          </a:p>
          <a:p>
            <a:pPr algn="ctr">
              <a:tabLst>
                <a:tab pos="1343025" algn="l"/>
              </a:tabLst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kRI</a:t>
            </a:r>
            <a:r>
              <a:rPr lang="ru-RU" sz="2400" i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5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2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8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Загальні відомості про нагрівання та охолодження двигунів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8"/>
          <p:cNvSpPr/>
          <p:nvPr/>
        </p:nvSpPr>
        <p:spPr>
          <a:xfrm>
            <a:off x="145712" y="846987"/>
            <a:ext cx="8928100" cy="22159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До 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постійних втрат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–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відносяться: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втрати на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перемагнічування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осердя (гістерезис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);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втрати від протікання в осерді вихрових струмів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Фуко;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втрати на тертя та ін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.,</a:t>
            </a:r>
          </a:p>
          <a:p>
            <a:pPr indent="447675"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Вони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 основному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залежать від величини напруги та частоти струму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живленн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я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електродвигуна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123636" y="3096116"/>
            <a:ext cx="8928100" cy="14773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При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роботі двигуна із постійним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навантаженням, 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унаслідок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безперервного виділення постійної кількості теплоти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його </a:t>
            </a:r>
            <a:r>
              <a:rPr lang="uk-UA" sz="2400" u="sng" dirty="0" err="1" smtClean="0">
                <a:latin typeface="Calibri" pitchFamily="34" charset="0"/>
                <a:cs typeface="Calibri" pitchFamily="34" charset="0"/>
              </a:rPr>
              <a:t>темпера-тура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поступово підвищується і перевищує температуру навколишнього середовища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0" name="Прямокутник 8"/>
          <p:cNvSpPr/>
          <p:nvPr/>
        </p:nvSpPr>
        <p:spPr>
          <a:xfrm>
            <a:off x="139238" y="4651683"/>
            <a:ext cx="8928100" cy="3166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uk-UA" sz="2400" spc="-100" dirty="0" smtClean="0">
                <a:latin typeface="Calibri" pitchFamily="34" charset="0"/>
                <a:cs typeface="Calibri" pitchFamily="34" charset="0"/>
              </a:rPr>
              <a:t>При </a:t>
            </a:r>
            <a:r>
              <a:rPr lang="uk-UA" sz="2400" spc="-100" dirty="0">
                <a:latin typeface="Calibri" pitchFamily="34" charset="0"/>
                <a:cs typeface="Calibri" pitchFamily="34" charset="0"/>
              </a:rPr>
              <a:t>цьому зростає тепловіддача від двигуна в навколишнє середовище.</a:t>
            </a:r>
          </a:p>
        </p:txBody>
      </p:sp>
      <p:sp>
        <p:nvSpPr>
          <p:cNvPr id="11" name="Прямокутник 8"/>
          <p:cNvSpPr/>
          <p:nvPr/>
        </p:nvSpPr>
        <p:spPr>
          <a:xfrm>
            <a:off x="123636" y="5013176"/>
            <a:ext cx="8928100" cy="110799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Через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деякий час настає </a:t>
            </a:r>
            <a:r>
              <a:rPr lang="uk-UA" sz="2400" b="1" i="1" u="sng" dirty="0">
                <a:latin typeface="Calibri" pitchFamily="34" charset="0"/>
                <a:cs typeface="Calibri" pitchFamily="34" charset="0"/>
              </a:rPr>
              <a:t>теплова рівновага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, коли кількість тепла, що утворюється у двигуні за одиницю часу, дорівнює </a:t>
            </a:r>
            <a:r>
              <a:rPr lang="uk-UA" sz="2400" i="1" u="sng" dirty="0" err="1" smtClean="0">
                <a:latin typeface="Calibri" pitchFamily="34" charset="0"/>
                <a:cs typeface="Calibri" pitchFamily="34" charset="0"/>
              </a:rPr>
              <a:t>кіль-кості</a:t>
            </a:r>
            <a:r>
              <a:rPr lang="uk-UA" sz="2400" i="1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тепла, що віддається двигуном у навколишнє середовище.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Прямокутник 8"/>
          <p:cNvSpPr/>
          <p:nvPr/>
        </p:nvSpPr>
        <p:spPr>
          <a:xfrm>
            <a:off x="95805" y="6165304"/>
            <a:ext cx="8928100" cy="6278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Температура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двигуна при цьому залишається незмінною і називається 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усталеною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725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8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Загальні відомості про нагрівання та охолодження двигунів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11382" y="897419"/>
            <a:ext cx="8928100" cy="1107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Тривале перевантаження двигуна викликає перегрівання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ізоля-ції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обмоток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більше за допустиме, внаслідок цього відбувається інтенсивне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старіння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ізоляції і різко скорочується строк її служби.</a:t>
            </a:r>
          </a:p>
        </p:txBody>
      </p:sp>
      <p:sp>
        <p:nvSpPr>
          <p:cNvPr id="6" name="Прямокутник 8"/>
          <p:cNvSpPr/>
          <p:nvPr/>
        </p:nvSpPr>
        <p:spPr>
          <a:xfrm>
            <a:off x="119816" y="2043912"/>
            <a:ext cx="8928100" cy="184665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Допустима температура електродвигуна залежить від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термо-стійкості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ізоляційних матеріалів, що використані при його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виготов-ленні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 В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електричних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машинах використовують ізоляційні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матеріа-ли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таких класів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нагрівостійкості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(за гранично допустимою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темпера-турою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нагрівання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  <a:sym typeface="Symbol"/>
              </a:rPr>
              <a:t>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):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А, Е, В,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, Н, 200, 220, 250</a:t>
            </a:r>
          </a:p>
        </p:txBody>
      </p:sp>
      <p:sp>
        <p:nvSpPr>
          <p:cNvPr id="7" name="Прямокутник 8"/>
          <p:cNvSpPr/>
          <p:nvPr/>
        </p:nvSpPr>
        <p:spPr>
          <a:xfrm>
            <a:off x="119816" y="3937244"/>
            <a:ext cx="8928100" cy="7386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 algn="ctr"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Допустимі граничні температури нагрівання ізоляційних 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матеріалів різних класів </a:t>
            </a:r>
            <a:r>
              <a:rPr lang="uk-UA" sz="2400" i="1" u="sng" dirty="0" err="1">
                <a:latin typeface="Calibri" pitchFamily="34" charset="0"/>
                <a:cs typeface="Calibri" pitchFamily="34" charset="0"/>
              </a:rPr>
              <a:t>нагрівостійкості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373179"/>
              </p:ext>
            </p:extLst>
          </p:nvPr>
        </p:nvGraphicFramePr>
        <p:xfrm>
          <a:off x="105668" y="4675908"/>
          <a:ext cx="8921664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1296"/>
                <a:gridCol w="991296"/>
                <a:gridCol w="991296"/>
                <a:gridCol w="991296"/>
                <a:gridCol w="991296"/>
                <a:gridCol w="991296"/>
                <a:gridCol w="991296"/>
                <a:gridCol w="991296"/>
                <a:gridCol w="991296"/>
              </a:tblGrid>
              <a:tr h="0"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endParaRPr lang="uk-UA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lang="uk-UA" sz="2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lang="uk-UA" sz="2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endParaRPr lang="uk-UA" sz="2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uk-UA" sz="2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lang="uk-UA" sz="2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uk-UA" sz="2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uk-UA" sz="2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  <a:endParaRPr lang="uk-UA" sz="2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lang="uk-UA" sz="2400" i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uk-UA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r>
                        <a:rPr lang="uk-UA" sz="2400" i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uk-UA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r>
                        <a:rPr lang="uk-UA" sz="2400" i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uk-UA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</a:t>
                      </a:r>
                      <a:r>
                        <a:rPr lang="uk-UA" sz="2400" i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uk-UA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r>
                        <a:rPr lang="uk-UA" sz="2400" i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uk-UA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r>
                        <a:rPr lang="uk-UA" sz="2400" i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uk-UA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r>
                        <a:rPr lang="uk-UA" sz="2400" i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uk-UA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r>
                        <a:rPr lang="uk-UA" sz="2400" i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uk-UA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  <a:r>
                        <a:rPr lang="uk-UA" sz="2400" i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uk-UA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Прямокутник 8"/>
          <p:cNvSpPr/>
          <p:nvPr/>
        </p:nvSpPr>
        <p:spPr>
          <a:xfrm>
            <a:off x="119816" y="5877272"/>
            <a:ext cx="8928100" cy="7386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При виготовленні сучасних двигунів у більшості випадків застосовують ізоляцію класів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В,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 і Н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19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8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Загальні відомості про нагрівання та охолодження двигунів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11382" y="897419"/>
            <a:ext cx="8928100" cy="738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При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аналізі нагрівання електродвигуна оцінюється перевищення його температури над температурою навколишнього середовища.</a:t>
            </a:r>
          </a:p>
        </p:txBody>
      </p:sp>
      <p:sp>
        <p:nvSpPr>
          <p:cNvPr id="6" name="Прямокутник 8"/>
          <p:cNvSpPr/>
          <p:nvPr/>
        </p:nvSpPr>
        <p:spPr>
          <a:xfrm>
            <a:off x="111382" y="1636083"/>
            <a:ext cx="8928100" cy="110799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У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стандартах за нормальну температуру навколишнього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газопо-дібного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(охолоджувального)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середовища прийнята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температура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н.с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 = + 40 </a:t>
            </a:r>
            <a:r>
              <a:rPr lang="uk-UA" sz="2400" dirty="0" smtClean="0">
                <a:latin typeface="Calibri"/>
                <a:cs typeface="Calibri"/>
                <a:sym typeface="Onyx"/>
              </a:rPr>
              <a:t>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при висоті над рівнем моря 1000 м.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8"/>
          <p:cNvSpPr/>
          <p:nvPr/>
        </p:nvSpPr>
        <p:spPr>
          <a:xfrm>
            <a:off x="111382" y="2770437"/>
            <a:ext cx="8928100" cy="125848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У зв’язку з цим, поряд із допустимою температурою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.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нагрі-вання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елементів двигуна, прийнято вказувати допустиме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переви-щення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температури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над температурою охолоджуючого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середо-вища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яке визначається різницею: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кутник 8"/>
          <p:cNvSpPr/>
          <p:nvPr/>
        </p:nvSpPr>
        <p:spPr>
          <a:xfrm>
            <a:off x="4716016" y="3707318"/>
            <a:ext cx="2506108" cy="43088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- θ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154468" y="4155532"/>
            <a:ext cx="8928100" cy="15724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Якщо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температура навколишнього середовища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н.с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нижча від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+ 40 </a:t>
            </a:r>
            <a:r>
              <a:rPr lang="uk-UA" sz="2400" dirty="0">
                <a:latin typeface="Calibri"/>
                <a:cs typeface="Calibri"/>
                <a:sym typeface="Onyx"/>
              </a:rPr>
              <a:t>⁰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то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двигун можна дещо перевантажити, якщо ж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температу-ра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навколишнього середовища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н.с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вища від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+ 40 </a:t>
            </a:r>
            <a:r>
              <a:rPr lang="uk-UA" sz="2400" dirty="0">
                <a:latin typeface="Calibri"/>
                <a:cs typeface="Calibri"/>
                <a:sym typeface="Onyx"/>
              </a:rPr>
              <a:t>⁰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то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двигун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пот-рібно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дещо недовантажувати, це ж стосується і висоти над рівнем моря 1000 м.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Прямокутник 8"/>
          <p:cNvSpPr/>
          <p:nvPr/>
        </p:nvSpPr>
        <p:spPr>
          <a:xfrm>
            <a:off x="93473" y="5782734"/>
            <a:ext cx="8928100" cy="94455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Допустима температура підшипників електричних машин не повинна перевищувати + 100 </a:t>
            </a:r>
            <a:r>
              <a:rPr lang="uk-UA" sz="2400" dirty="0">
                <a:latin typeface="Calibri"/>
                <a:cs typeface="Calibri"/>
                <a:sym typeface="Onyx"/>
              </a:rPr>
              <a:t>⁰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для підшипників кочення і + 80 </a:t>
            </a:r>
            <a:r>
              <a:rPr lang="uk-UA" sz="2400" dirty="0">
                <a:latin typeface="Calibri"/>
                <a:cs typeface="Calibri"/>
                <a:sym typeface="Onyx"/>
              </a:rPr>
              <a:t>⁰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для підшипників ковзання.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75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asynchronous_3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t="2128" r="8267" b="3409"/>
          <a:stretch/>
        </p:blipFill>
        <p:spPr bwMode="auto">
          <a:xfrm>
            <a:off x="1331640" y="1911283"/>
            <a:ext cx="6552728" cy="478738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Рівняння нагрівання двигунів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6834" y="531165"/>
            <a:ext cx="8928100" cy="135421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 Дослідження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процесів нагрівання та охолодження двигунів є дуже складною задачею, оскільки двигун складається з деталей і вузлів різної конфігурації,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виготовлених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із різних матеріалів, які мають різні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теплоєм-ності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 теплопередачі.</a:t>
            </a:r>
          </a:p>
        </p:txBody>
      </p:sp>
      <p:sp>
        <p:nvSpPr>
          <p:cNvPr id="6" name="Прямокутник 8"/>
          <p:cNvSpPr/>
          <p:nvPr/>
        </p:nvSpPr>
        <p:spPr>
          <a:xfrm>
            <a:off x="107950" y="1916832"/>
            <a:ext cx="8928100" cy="135421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 Неоднаковими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є умови нагрівання окремих частин двигуна, а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напря-мок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теплових потоків залежить від режиму його роботи. Наприклад, при холостому ході основна кількість теплоти виділяється у сталі статора, а при навантаженні - в обмотках двигуна.</a:t>
            </a:r>
            <a:endParaRPr lang="uk-UA" sz="2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8"/>
          <p:cNvSpPr/>
          <p:nvPr/>
        </p:nvSpPr>
        <p:spPr>
          <a:xfrm>
            <a:off x="107950" y="3313123"/>
            <a:ext cx="8928100" cy="338554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З метою спрощення дослідження процесів нагрівання та охолодження двигунів приймають такі допущення: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200" u="sng" dirty="0">
                <a:latin typeface="Calibri" pitchFamily="34" charset="0"/>
                <a:cs typeface="Calibri" pitchFamily="34" charset="0"/>
              </a:rPr>
              <a:t>двигун розглядається як однорідне тіло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із нескінченно великою теплопровідністю внаслідок чого температура у всіх точках однакова;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200" u="sng" dirty="0">
                <a:latin typeface="Calibri" pitchFamily="34" charset="0"/>
                <a:cs typeface="Calibri" pitchFamily="34" charset="0"/>
              </a:rPr>
              <a:t>коефіцієнт тепловіддачі в навколишнє середовище не залежить від температури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 тепловіддача прямо пропорційна різниці температур двигуна і навколишнього середовища;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200" u="sng" dirty="0">
                <a:latin typeface="Calibri" pitchFamily="34" charset="0"/>
                <a:cs typeface="Calibri" pitchFamily="34" charset="0"/>
              </a:rPr>
              <a:t>температура навколишнього середовища під час нагрівання двигуна не змінюється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200" u="sng" dirty="0">
                <a:latin typeface="Calibri" pitchFamily="34" charset="0"/>
                <a:cs typeface="Calibri" pitchFamily="34" charset="0"/>
              </a:rPr>
              <a:t>втрати і теплоємність двигуна не залежать від його температури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</a:t>
            </a:r>
            <a:endParaRPr lang="uk-UA" sz="2200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96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Рівняння нагрівання двигунів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6834" y="531165"/>
            <a:ext cx="8928100" cy="1107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Для визначення характеру процесу зміни температури двигуна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розглянемо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баланс теплової енергії </a:t>
            </a:r>
            <a:r>
              <a:rPr lang="uk-UA" sz="2400" i="1" u="sng" dirty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яка виділяється у ньому за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нескінченно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малий проміжок часу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dt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6" name="Прямокутник 8"/>
          <p:cNvSpPr/>
          <p:nvPr/>
        </p:nvSpPr>
        <p:spPr>
          <a:xfrm>
            <a:off x="107950" y="1653712"/>
            <a:ext cx="8928100" cy="110799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Одна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частина цієї теплоти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Аτ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dt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віддається в навколишнє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середо-вище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а друга частина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витрачається на підвищення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температу-ри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двигуна. Таким чином,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рівняння теплового балансу має вигляд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: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8"/>
          <p:cNvSpPr/>
          <p:nvPr/>
        </p:nvSpPr>
        <p:spPr>
          <a:xfrm>
            <a:off x="3174020" y="2801864"/>
            <a:ext cx="2903711" cy="43088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dt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Аτ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dt</a:t>
            </a: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</a:t>
            </a:r>
            <a:endParaRPr lang="uk-UA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кутник 8"/>
          <p:cNvSpPr/>
          <p:nvPr/>
        </p:nvSpPr>
        <p:spPr>
          <a:xfrm>
            <a:off x="107950" y="3246468"/>
            <a:ext cx="8928100" cy="345601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 –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загальна кількість теплоти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що виділяється у двигуні за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оди-ницю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часу, Вт; 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  <a:defRPr/>
            </a:pP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       А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-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коефіцієнт тепловіддачі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тобто кількість теплоти, що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відда-ється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 навколишнє середовище за одиницю часу при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різниці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температур двигуна і навколишнього середовища в 1 </a:t>
            </a:r>
            <a:r>
              <a:rPr lang="en-US" sz="24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С, Дж/(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с∙</a:t>
            </a:r>
            <a:r>
              <a:rPr lang="uk-UA" sz="2400" baseline="30000" dirty="0" err="1">
                <a:latin typeface="Calibri" pitchFamily="34" charset="0"/>
                <a:cs typeface="Calibri" pitchFamily="34" charset="0"/>
              </a:rPr>
              <a:t>о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С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);</a:t>
            </a:r>
          </a:p>
          <a:p>
            <a:pPr>
              <a:lnSpc>
                <a:spcPct val="85000"/>
              </a:lnSpc>
              <a:defRPr/>
            </a:pP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       τ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-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перевищення температури двигуна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над температурою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нав-колишнього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середовища,°С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lnSpc>
                <a:spcPct val="85000"/>
              </a:lnSpc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теплоємність двигуна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кількість теплоти, що необхідна для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підвищення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температури двигуна на 1 </a:t>
            </a:r>
            <a:r>
              <a:rPr lang="en-US" sz="24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С, Дж/</a:t>
            </a:r>
            <a:r>
              <a:rPr lang="uk-UA" sz="2400" baseline="30000" dirty="0" err="1">
                <a:latin typeface="Calibri" pitchFamily="34" charset="0"/>
                <a:cs typeface="Calibri" pitchFamily="34" charset="0"/>
              </a:rPr>
              <a:t>о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С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lnSpc>
                <a:spcPct val="85000"/>
              </a:lnSpc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dτ</a:t>
            </a:r>
            <a:r>
              <a:rPr lang="en-US" sz="24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приріст перевищення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температури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двигуна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за нескінченно малий проміжок часу,°С.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02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Рівняння нагрівання двигунів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6834" y="531165"/>
            <a:ext cx="8928100" cy="1107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Розв’язавши це диференціальне рівняння першого порядку відносно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при початкових умовах, коли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 = 0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,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а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одержимо рівняння нагрівання двигуна:</a:t>
            </a:r>
          </a:p>
        </p:txBody>
      </p:sp>
      <p:sp>
        <p:nvSpPr>
          <p:cNvPr id="6" name="Прямокутник 8"/>
          <p:cNvSpPr/>
          <p:nvPr/>
        </p:nvSpPr>
        <p:spPr>
          <a:xfrm>
            <a:off x="118641" y="3140968"/>
            <a:ext cx="8928100" cy="190821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Якщо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початкова температура двигуна дорівнює стандартній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температурі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навколишнього середовища,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то:</a:t>
            </a:r>
          </a:p>
          <a:p>
            <a:pPr algn="ctr">
              <a:defRPr/>
            </a:pPr>
            <a:r>
              <a:rPr lang="uk-UA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= θ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д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uk-UA" sz="2800" dirty="0" smtClean="0">
                <a:latin typeface="Calibri"/>
                <a:cs typeface="Calibri"/>
                <a:sym typeface="Onyx"/>
              </a:rPr>
              <a:t>⁰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= 0</a:t>
            </a:r>
            <a:r>
              <a:rPr lang="uk-UA" sz="2800" dirty="0" smtClean="0">
                <a:latin typeface="Calibri" pitchFamily="34" charset="0"/>
                <a:cs typeface="Calibri" pitchFamily="34" charset="0"/>
              </a:rPr>
              <a:t>,</a:t>
            </a: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і другий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член у правій частині буде рівним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нулю, тоді рівняння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нагрівання матиме вигляд: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7063414"/>
              </p:ext>
            </p:extLst>
          </p:nvPr>
        </p:nvGraphicFramePr>
        <p:xfrm>
          <a:off x="2591136" y="1639160"/>
          <a:ext cx="4520146" cy="142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1" name="Формула" r:id="rId3" imgW="1879560" imgH="596880" progId="Equation.3">
                  <p:embed/>
                </p:oleObj>
              </mc:Choice>
              <mc:Fallback>
                <p:oleObj name="Формула" r:id="rId3" imgW="1879560" imgH="596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1136" y="1639160"/>
                        <a:ext cx="4520146" cy="14298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27152"/>
              </p:ext>
            </p:extLst>
          </p:nvPr>
        </p:nvGraphicFramePr>
        <p:xfrm>
          <a:off x="3707904" y="5157192"/>
          <a:ext cx="3021640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2" name="Формула" r:id="rId5" imgW="1307880" imgH="596880" progId="Equation.3">
                  <p:embed/>
                </p:oleObj>
              </mc:Choice>
              <mc:Fallback>
                <p:oleObj name="Формула" r:id="rId5" imgW="1307880" imgH="596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5157192"/>
                        <a:ext cx="3021640" cy="136815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074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1705</TotalTime>
  <Words>2313</Words>
  <Application>Microsoft Office PowerPoint</Application>
  <PresentationFormat>Экран (4:3)</PresentationFormat>
  <Paragraphs>170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Воздушный поток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Master</dc:creator>
  <cp:lastModifiedBy>Viktor</cp:lastModifiedBy>
  <cp:revision>162</cp:revision>
  <dcterms:created xsi:type="dcterms:W3CDTF">2016-01-31T14:57:37Z</dcterms:created>
  <dcterms:modified xsi:type="dcterms:W3CDTF">2021-09-09T19:49:54Z</dcterms:modified>
</cp:coreProperties>
</file>