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6" autoAdjust="0"/>
  </p:normalViewPr>
  <p:slideViewPr>
    <p:cSldViewPr snapToGrid="0">
      <p:cViewPr>
        <p:scale>
          <a:sx n="70" d="100"/>
          <a:sy n="70" d="100"/>
        </p:scale>
        <p:origin x="-108"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9.wmf"/><Relationship Id="rId3" Type="http://schemas.openxmlformats.org/officeDocument/2006/relationships/image" Target="../media/image89.wmf"/><Relationship Id="rId7" Type="http://schemas.openxmlformats.org/officeDocument/2006/relationships/image" Target="../media/image93.wmf"/><Relationship Id="rId12" Type="http://schemas.openxmlformats.org/officeDocument/2006/relationships/image" Target="../media/image98.wmf"/><Relationship Id="rId17" Type="http://schemas.openxmlformats.org/officeDocument/2006/relationships/image" Target="../media/image103.wmf"/><Relationship Id="rId2" Type="http://schemas.openxmlformats.org/officeDocument/2006/relationships/image" Target="../media/image88.wmf"/><Relationship Id="rId16" Type="http://schemas.openxmlformats.org/officeDocument/2006/relationships/image" Target="../media/image102.wmf"/><Relationship Id="rId1" Type="http://schemas.openxmlformats.org/officeDocument/2006/relationships/image" Target="../media/image87.wmf"/><Relationship Id="rId6" Type="http://schemas.openxmlformats.org/officeDocument/2006/relationships/image" Target="../media/image92.wmf"/><Relationship Id="rId11" Type="http://schemas.openxmlformats.org/officeDocument/2006/relationships/image" Target="../media/image97.wmf"/><Relationship Id="rId5" Type="http://schemas.openxmlformats.org/officeDocument/2006/relationships/image" Target="../media/image91.wmf"/><Relationship Id="rId15" Type="http://schemas.openxmlformats.org/officeDocument/2006/relationships/image" Target="../media/image101.wmf"/><Relationship Id="rId10" Type="http://schemas.openxmlformats.org/officeDocument/2006/relationships/image" Target="../media/image96.wmf"/><Relationship Id="rId4" Type="http://schemas.openxmlformats.org/officeDocument/2006/relationships/image" Target="../media/image90.wmf"/><Relationship Id="rId9" Type="http://schemas.openxmlformats.org/officeDocument/2006/relationships/image" Target="../media/image95.wmf"/><Relationship Id="rId1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9AD7C-8640-4854-BCF9-3731A6200A5B}" type="datetimeFigureOut">
              <a:rPr lang="ru-RU" smtClean="0"/>
              <a:t>26.05.2021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9EC41-C3F9-4087-A006-2398AF7BB83A}" type="slidenum">
              <a:rPr lang="ru-RU" smtClean="0"/>
              <a:t>‹#›</a:t>
            </a:fld>
            <a:endParaRPr lang="ru-RU"/>
          </a:p>
        </p:txBody>
      </p:sp>
    </p:spTree>
    <p:extLst>
      <p:ext uri="{BB962C8B-B14F-4D97-AF65-F5344CB8AC3E}">
        <p14:creationId xmlns:p14="http://schemas.microsoft.com/office/powerpoint/2010/main" val="258310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3B9EC41-C3F9-4087-A006-2398AF7BB83A}" type="slidenum">
              <a:rPr lang="ru-RU" smtClean="0"/>
              <a:t>18</a:t>
            </a:fld>
            <a:endParaRPr lang="ru-RU"/>
          </a:p>
        </p:txBody>
      </p:sp>
    </p:spTree>
    <p:extLst>
      <p:ext uri="{BB962C8B-B14F-4D97-AF65-F5344CB8AC3E}">
        <p14:creationId xmlns:p14="http://schemas.microsoft.com/office/powerpoint/2010/main" val="1940801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6F66EA4-EC0F-45F2-8FFF-F2BC33BB4FF1}"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01AC66D-AB8F-40DB-B774-B83922250940}" type="slidenum">
              <a:rPr lang="ru-RU" smtClean="0"/>
              <a:t>‹#›</a:t>
            </a:fld>
            <a:endParaRPr lang="ru-RU"/>
          </a:p>
        </p:txBody>
      </p:sp>
    </p:spTree>
    <p:extLst>
      <p:ext uri="{BB962C8B-B14F-4D97-AF65-F5344CB8AC3E}">
        <p14:creationId xmlns:p14="http://schemas.microsoft.com/office/powerpoint/2010/main" val="157850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F66EA4-EC0F-45F2-8FFF-F2BC33BB4FF1}"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139923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F66EA4-EC0F-45F2-8FFF-F2BC33BB4FF1}"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294355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F66EA4-EC0F-45F2-8FFF-F2BC33BB4FF1}"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174552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56F66EA4-EC0F-45F2-8FFF-F2BC33BB4FF1}" type="datetimeFigureOut">
              <a:rPr lang="ru-RU" smtClean="0"/>
              <a:t>26.05.2021</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01AC66D-AB8F-40DB-B774-B83922250940}" type="slidenum">
              <a:rPr lang="ru-RU" smtClean="0"/>
              <a:t>‹#›</a:t>
            </a:fld>
            <a:endParaRPr lang="ru-RU"/>
          </a:p>
        </p:txBody>
      </p:sp>
    </p:spTree>
    <p:extLst>
      <p:ext uri="{BB962C8B-B14F-4D97-AF65-F5344CB8AC3E}">
        <p14:creationId xmlns:p14="http://schemas.microsoft.com/office/powerpoint/2010/main" val="428347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F66EA4-EC0F-45F2-8FFF-F2BC33BB4FF1}"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419211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F66EA4-EC0F-45F2-8FFF-F2BC33BB4FF1}" type="datetimeFigureOut">
              <a:rPr lang="ru-RU" smtClean="0"/>
              <a:t>26.05.2021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120961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F66EA4-EC0F-45F2-8FFF-F2BC33BB4FF1}" type="datetimeFigureOut">
              <a:rPr lang="ru-RU" smtClean="0"/>
              <a:t>26.05.2021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198610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66EA4-EC0F-45F2-8FFF-F2BC33BB4FF1}" type="datetimeFigureOut">
              <a:rPr lang="ru-RU" smtClean="0"/>
              <a:t>26.05.2021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124221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F66EA4-EC0F-45F2-8FFF-F2BC33BB4FF1}"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278952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F66EA4-EC0F-45F2-8FFF-F2BC33BB4FF1}" type="datetimeFigureOut">
              <a:rPr lang="ru-RU" smtClean="0"/>
              <a:t>26.05.2021</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01AC66D-AB8F-40DB-B774-B83922250940}" type="slidenum">
              <a:rPr lang="ru-RU" smtClean="0"/>
              <a:t>‹#›</a:t>
            </a:fld>
            <a:endParaRPr lang="ru-RU"/>
          </a:p>
        </p:txBody>
      </p:sp>
    </p:spTree>
    <p:extLst>
      <p:ext uri="{BB962C8B-B14F-4D97-AF65-F5344CB8AC3E}">
        <p14:creationId xmlns:p14="http://schemas.microsoft.com/office/powerpoint/2010/main" val="376382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6F66EA4-EC0F-45F2-8FFF-F2BC33BB4FF1}" type="datetimeFigureOut">
              <a:rPr lang="ru-RU" smtClean="0"/>
              <a:t>26.05.2021</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01AC66D-AB8F-40DB-B774-B83922250940}" type="slidenum">
              <a:rPr lang="ru-RU" smtClean="0"/>
              <a:t>‹#›</a:t>
            </a:fld>
            <a:endParaRPr lang="ru-RU"/>
          </a:p>
        </p:txBody>
      </p:sp>
    </p:spTree>
    <p:extLst>
      <p:ext uri="{BB962C8B-B14F-4D97-AF65-F5344CB8AC3E}">
        <p14:creationId xmlns:p14="http://schemas.microsoft.com/office/powerpoint/2010/main" val="221397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wmf"/><Relationship Id="rId11" Type="http://schemas.openxmlformats.org/officeDocument/2006/relationships/image" Target="../media/image35.jpeg"/><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15.bin"/><Relationship Id="rId18" Type="http://schemas.openxmlformats.org/officeDocument/2006/relationships/image" Target="../media/image43.wmf"/><Relationship Id="rId3" Type="http://schemas.openxmlformats.org/officeDocument/2006/relationships/image" Target="../media/image45.jpeg"/><Relationship Id="rId7" Type="http://schemas.openxmlformats.org/officeDocument/2006/relationships/oleObject" Target="../embeddings/oleObject12.bin"/><Relationship Id="rId12" Type="http://schemas.openxmlformats.org/officeDocument/2006/relationships/image" Target="../media/image40.wmf"/><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vmlDrawing" Target="../drawings/vmlDrawing5.vml"/><Relationship Id="rId6" Type="http://schemas.openxmlformats.org/officeDocument/2006/relationships/image" Target="../media/image37.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39.wmf"/><Relationship Id="rId19" Type="http://schemas.openxmlformats.org/officeDocument/2006/relationships/oleObject" Target="../embeddings/oleObject18.bin"/><Relationship Id="rId4" Type="http://schemas.openxmlformats.org/officeDocument/2006/relationships/image" Target="../media/image46.jpeg"/><Relationship Id="rId9" Type="http://schemas.openxmlformats.org/officeDocument/2006/relationships/oleObject" Target="../embeddings/oleObject13.bin"/><Relationship Id="rId14" Type="http://schemas.openxmlformats.org/officeDocument/2006/relationships/image" Target="../media/image4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wmf"/></Relationships>
</file>

<file path=ppt/slides/_rels/slide17.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4.wmf"/><Relationship Id="rId2" Type="http://schemas.openxmlformats.org/officeDocument/2006/relationships/slideLayout" Target="../slideLayouts/slideLayout7.xml"/><Relationship Id="rId16" Type="http://schemas.openxmlformats.org/officeDocument/2006/relationships/image" Target="../media/image56.wmf"/><Relationship Id="rId1" Type="http://schemas.openxmlformats.org/officeDocument/2006/relationships/vmlDrawing" Target="../drawings/vmlDrawing7.vml"/><Relationship Id="rId6" Type="http://schemas.openxmlformats.org/officeDocument/2006/relationships/image" Target="../media/image51.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3.bin"/><Relationship Id="rId14" Type="http://schemas.openxmlformats.org/officeDocument/2006/relationships/image" Target="../media/image5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notesSlide" Target="../notesSlides/notesSlide1.xml"/><Relationship Id="rId7" Type="http://schemas.openxmlformats.org/officeDocument/2006/relationships/image" Target="../media/image58.wmf"/><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slideLayout" Target="../slideLayouts/slideLayout7.xml"/><Relationship Id="rId16" Type="http://schemas.openxmlformats.org/officeDocument/2006/relationships/image" Target="../media/image66.png"/><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61.png"/><Relationship Id="rId5" Type="http://schemas.openxmlformats.org/officeDocument/2006/relationships/image" Target="../media/image57.wmf"/><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jpg"/><Relationship Id="rId4" Type="http://schemas.openxmlformats.org/officeDocument/2006/relationships/oleObject" Target="../embeddings/oleObject27.bin"/><Relationship Id="rId9" Type="http://schemas.openxmlformats.org/officeDocument/2006/relationships/image" Target="../media/image59.wmf"/><Relationship Id="rId1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1.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oleObject" Target="../embeddings/oleObject33.bin"/><Relationship Id="rId4" Type="http://schemas.openxmlformats.org/officeDocument/2006/relationships/image" Target="../media/image70.wmf"/><Relationship Id="rId9" Type="http://schemas.openxmlformats.org/officeDocument/2006/relationships/image" Target="../media/image7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78.jpeg"/><Relationship Id="rId7" Type="http://schemas.openxmlformats.org/officeDocument/2006/relationships/image" Target="../media/image75.wmf"/><Relationship Id="rId12" Type="http://schemas.openxmlformats.org/officeDocument/2006/relationships/image" Target="../media/image79.jp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6.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76.wmf"/></Relationships>
</file>

<file path=ppt/slides/_rels/slide2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83.jpeg"/><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85.png"/><Relationship Id="rId10" Type="http://schemas.openxmlformats.org/officeDocument/2006/relationships/image" Target="../media/image86.jpg"/><Relationship Id="rId4" Type="http://schemas.openxmlformats.org/officeDocument/2006/relationships/image" Target="../media/image84.png"/><Relationship Id="rId9" Type="http://schemas.openxmlformats.org/officeDocument/2006/relationships/image" Target="../media/image82.wmf"/></Relationships>
</file>

<file path=ppt/slides/_rels/slide23.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46.bin"/><Relationship Id="rId18" Type="http://schemas.openxmlformats.org/officeDocument/2006/relationships/image" Target="../media/image94.wmf"/><Relationship Id="rId26" Type="http://schemas.openxmlformats.org/officeDocument/2006/relationships/image" Target="../media/image98.wmf"/><Relationship Id="rId39" Type="http://schemas.openxmlformats.org/officeDocument/2006/relationships/oleObject" Target="../embeddings/oleObject61.bin"/><Relationship Id="rId3" Type="http://schemas.openxmlformats.org/officeDocument/2006/relationships/oleObject" Target="../embeddings/oleObject41.bin"/><Relationship Id="rId21" Type="http://schemas.openxmlformats.org/officeDocument/2006/relationships/oleObject" Target="../embeddings/oleObject50.bin"/><Relationship Id="rId34" Type="http://schemas.openxmlformats.org/officeDocument/2006/relationships/oleObject" Target="../embeddings/oleObject57.bin"/><Relationship Id="rId7" Type="http://schemas.openxmlformats.org/officeDocument/2006/relationships/oleObject" Target="../embeddings/oleObject43.bin"/><Relationship Id="rId12" Type="http://schemas.openxmlformats.org/officeDocument/2006/relationships/image" Target="../media/image91.wmf"/><Relationship Id="rId17" Type="http://schemas.openxmlformats.org/officeDocument/2006/relationships/oleObject" Target="../embeddings/oleObject48.bin"/><Relationship Id="rId25" Type="http://schemas.openxmlformats.org/officeDocument/2006/relationships/oleObject" Target="../embeddings/oleObject52.bin"/><Relationship Id="rId33" Type="http://schemas.openxmlformats.org/officeDocument/2006/relationships/oleObject" Target="../embeddings/oleObject56.bin"/><Relationship Id="rId38" Type="http://schemas.openxmlformats.org/officeDocument/2006/relationships/oleObject" Target="../embeddings/oleObject60.bin"/><Relationship Id="rId2" Type="http://schemas.openxmlformats.org/officeDocument/2006/relationships/slideLayout" Target="../slideLayouts/slideLayout7.xml"/><Relationship Id="rId16" Type="http://schemas.openxmlformats.org/officeDocument/2006/relationships/image" Target="../media/image93.wmf"/><Relationship Id="rId20" Type="http://schemas.openxmlformats.org/officeDocument/2006/relationships/image" Target="../media/image95.wmf"/><Relationship Id="rId29" Type="http://schemas.openxmlformats.org/officeDocument/2006/relationships/oleObject" Target="../embeddings/oleObject54.bin"/><Relationship Id="rId1" Type="http://schemas.openxmlformats.org/officeDocument/2006/relationships/vmlDrawing" Target="../drawings/vmlDrawing12.vml"/><Relationship Id="rId6" Type="http://schemas.openxmlformats.org/officeDocument/2006/relationships/image" Target="../media/image88.wmf"/><Relationship Id="rId11" Type="http://schemas.openxmlformats.org/officeDocument/2006/relationships/oleObject" Target="../embeddings/oleObject45.bin"/><Relationship Id="rId24" Type="http://schemas.openxmlformats.org/officeDocument/2006/relationships/image" Target="../media/image97.wmf"/><Relationship Id="rId32" Type="http://schemas.openxmlformats.org/officeDocument/2006/relationships/image" Target="../media/image101.wmf"/><Relationship Id="rId37" Type="http://schemas.openxmlformats.org/officeDocument/2006/relationships/oleObject" Target="../embeddings/oleObject59.bin"/><Relationship Id="rId40" Type="http://schemas.openxmlformats.org/officeDocument/2006/relationships/image" Target="../media/image103.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99.wmf"/><Relationship Id="rId36" Type="http://schemas.openxmlformats.org/officeDocument/2006/relationships/image" Target="../media/image102.wmf"/><Relationship Id="rId10" Type="http://schemas.openxmlformats.org/officeDocument/2006/relationships/image" Target="../media/image90.wmf"/><Relationship Id="rId19" Type="http://schemas.openxmlformats.org/officeDocument/2006/relationships/oleObject" Target="../embeddings/oleObject49.bin"/><Relationship Id="rId31" Type="http://schemas.openxmlformats.org/officeDocument/2006/relationships/oleObject" Target="../embeddings/oleObject55.bin"/><Relationship Id="rId4" Type="http://schemas.openxmlformats.org/officeDocument/2006/relationships/image" Target="../media/image87.wmf"/><Relationship Id="rId9" Type="http://schemas.openxmlformats.org/officeDocument/2006/relationships/oleObject" Target="../embeddings/oleObject44.bin"/><Relationship Id="rId14" Type="http://schemas.openxmlformats.org/officeDocument/2006/relationships/image" Target="../media/image92.wmf"/><Relationship Id="rId22" Type="http://schemas.openxmlformats.org/officeDocument/2006/relationships/image" Target="../media/image96.wmf"/><Relationship Id="rId27" Type="http://schemas.openxmlformats.org/officeDocument/2006/relationships/oleObject" Target="../embeddings/oleObject53.bin"/><Relationship Id="rId30" Type="http://schemas.openxmlformats.org/officeDocument/2006/relationships/image" Target="../media/image100.wmf"/><Relationship Id="rId35" Type="http://schemas.openxmlformats.org/officeDocument/2006/relationships/oleObject" Target="../embeddings/oleObject5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6.bin"/><Relationship Id="rId5" Type="http://schemas.openxmlformats.org/officeDocument/2006/relationships/oleObject" Target="../embeddings/oleObject4.bin"/><Relationship Id="rId10" Type="http://schemas.openxmlformats.org/officeDocument/2006/relationships/image" Target="../media/image17.jpeg"/><Relationship Id="rId4" Type="http://schemas.openxmlformats.org/officeDocument/2006/relationships/image" Target="../media/image12.wmf"/><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D97C51-AB09-4F70-B7E1-42C01C2095A5}"/>
              </a:ext>
            </a:extLst>
          </p:cNvPr>
          <p:cNvSpPr>
            <a:spLocks noGrp="1"/>
          </p:cNvSpPr>
          <p:nvPr>
            <p:ph type="ctrTitle"/>
          </p:nvPr>
        </p:nvSpPr>
        <p:spPr/>
        <p:txBody>
          <a:bodyPr/>
          <a:lstStyle/>
          <a:p>
            <a:r>
              <a:rPr lang="uk-UA" sz="4400" b="1" dirty="0"/>
              <a:t>ЛЕКЦІЯ №5</a:t>
            </a:r>
            <a:r>
              <a:rPr lang="ru-RU" sz="4400" dirty="0"/>
              <a:t/>
            </a:r>
            <a:br>
              <a:rPr lang="ru-RU" sz="4400" dirty="0"/>
            </a:br>
            <a:r>
              <a:rPr lang="uk-UA" sz="4400" b="1" dirty="0"/>
              <a:t> </a:t>
            </a:r>
            <a:r>
              <a:rPr lang="ru-RU" sz="4400" dirty="0"/>
              <a:t/>
            </a:r>
            <a:br>
              <a:rPr lang="ru-RU" sz="4400" dirty="0"/>
            </a:br>
            <a:r>
              <a:rPr lang="uk-UA" sz="4400" b="1" dirty="0"/>
              <a:t>РОЗВИТОК ПРОЦЕСІВ ШТАМПУВАННЯ ОБКОЧУВАННЯМ</a:t>
            </a:r>
            <a:r>
              <a:rPr lang="ru-RU" sz="4400" dirty="0"/>
              <a:t/>
            </a:r>
            <a:br>
              <a:rPr lang="ru-RU" sz="4400" dirty="0"/>
            </a:br>
            <a:endParaRPr lang="ru-RU" sz="4400" dirty="0"/>
          </a:p>
        </p:txBody>
      </p:sp>
    </p:spTree>
    <p:extLst>
      <p:ext uri="{BB962C8B-B14F-4D97-AF65-F5344CB8AC3E}">
        <p14:creationId xmlns:p14="http://schemas.microsoft.com/office/powerpoint/2010/main" val="233664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62CEE0B-5AD7-4FD8-8F14-7A1297E2E3EB}"/>
              </a:ext>
            </a:extLst>
          </p:cNvPr>
          <p:cNvSpPr>
            <a:spLocks noChangeArrowheads="1"/>
          </p:cNvSpPr>
          <p:nvPr/>
        </p:nvSpPr>
        <p:spPr bwMode="auto">
          <a:xfrm>
            <a:off x="272457" y="238035"/>
            <a:ext cx="11401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2913"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ю від товщини стінки вихідної заготовки. </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2913"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Більш сприятливими з позицій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деформівності</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металу є технологічні схеми прямого витискування-калібрування та комбінованого деформування з осаджуванням та зворотнім витискуванням. За першою схемою отримані кільця упорних підшипників та деталі кулачкових муфт (рис. 5.5.).</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2913"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Заготовкою в даному випадку служить кільце, отримане вирубкою з листа на штампі або відрізане від труби. Матеріал кільця підшипника – підшипникова сталь. Застосування конічного валка з </a:t>
            </a:r>
          </a:p>
        </p:txBody>
      </p:sp>
      <p:sp>
        <p:nvSpPr>
          <p:cNvPr id="4" name="Rectangle 3">
            <a:extLst>
              <a:ext uri="{FF2B5EF4-FFF2-40B4-BE49-F238E27FC236}">
                <a16:creationId xmlns:a16="http://schemas.microsoft.com/office/drawing/2014/main" xmlns="" id="{5096F088-C4BA-4FA6-B10B-621E38F7F47A}"/>
              </a:ext>
            </a:extLst>
          </p:cNvPr>
          <p:cNvSpPr>
            <a:spLocks noChangeArrowheads="1"/>
          </p:cNvSpPr>
          <p:nvPr/>
        </p:nvSpPr>
        <p:spPr bwMode="auto">
          <a:xfrm>
            <a:off x="144154" y="1746140"/>
            <a:ext cx="1140142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2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2913"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дозволяє зменшити відцентровий плин матеріалу і інтенсивність утворення зовнішнього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облою</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В процесі розкочування формується доріжка тіл кочення, торцеві поверхні з фасками, зовнішній і внутрішній діаметри по 8-9 квалітету точності. Шорсткість поверхні доріжки кочення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=0,2-0,4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мкм</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решти поверхонь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=0,8-2,5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мкм</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Час розкочування 30-60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сек</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2913" algn="l"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 рис. 5.6 показані вироби, отримані за технологічною схемою осаджування зі зворотнім витискуванням. </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291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pSp>
        <p:nvGrpSpPr>
          <p:cNvPr id="5" name="Группа 4">
            <a:extLst>
              <a:ext uri="{FF2B5EF4-FFF2-40B4-BE49-F238E27FC236}">
                <a16:creationId xmlns:a16="http://schemas.microsoft.com/office/drawing/2014/main" xmlns="" id="{7FF157AC-DF98-4935-BFD1-0D97AB4B143F}"/>
              </a:ext>
            </a:extLst>
          </p:cNvPr>
          <p:cNvGrpSpPr>
            <a:grpSpLocks/>
          </p:cNvGrpSpPr>
          <p:nvPr/>
        </p:nvGrpSpPr>
        <p:grpSpPr bwMode="auto">
          <a:xfrm>
            <a:off x="1667813" y="2831465"/>
            <a:ext cx="1623060" cy="1195070"/>
            <a:chOff x="218" y="260"/>
            <a:chExt cx="301" cy="277"/>
          </a:xfrm>
        </p:grpSpPr>
        <p:pic>
          <p:nvPicPr>
            <p:cNvPr id="6" name="Picture 3" descr="1">
              <a:extLst>
                <a:ext uri="{FF2B5EF4-FFF2-40B4-BE49-F238E27FC236}">
                  <a16:creationId xmlns:a16="http://schemas.microsoft.com/office/drawing/2014/main" xmlns="" id="{FCC3093A-B5AA-4233-BCE9-4629F698F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 y="260"/>
              <a:ext cx="301" cy="27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Line 4">
              <a:extLst>
                <a:ext uri="{FF2B5EF4-FFF2-40B4-BE49-F238E27FC236}">
                  <a16:creationId xmlns:a16="http://schemas.microsoft.com/office/drawing/2014/main" xmlns="" id="{538F716D-1BE6-4686-AAF7-94548FB97D12}"/>
                </a:ext>
              </a:extLst>
            </p:cNvPr>
            <p:cNvCxnSpPr/>
            <p:nvPr/>
          </p:nvCxnSpPr>
          <p:spPr bwMode="auto">
            <a:xfrm>
              <a:off x="292" y="411"/>
              <a:ext cx="8"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grpSp>
      <p:pic>
        <p:nvPicPr>
          <p:cNvPr id="8" name="Рисунок 7" descr="C:\Documents and Settings\Витюха\Мои документы\Мои рисунки\eee (дор)\DSCF1562.JPG">
            <a:extLst>
              <a:ext uri="{FF2B5EF4-FFF2-40B4-BE49-F238E27FC236}">
                <a16:creationId xmlns:a16="http://schemas.microsoft.com/office/drawing/2014/main" xmlns="" id="{969B5F80-8551-4BA3-938E-BC9B7F093078}"/>
              </a:ext>
            </a:extLst>
          </p:cNvPr>
          <p:cNvPicPr/>
          <p:nvPr/>
        </p:nvPicPr>
        <p:blipFill>
          <a:blip r:embed="rId3" cstate="print"/>
          <a:srcRect/>
          <a:stretch>
            <a:fillRect/>
          </a:stretch>
        </p:blipFill>
        <p:spPr bwMode="auto">
          <a:xfrm>
            <a:off x="4623022" y="2833052"/>
            <a:ext cx="1663065" cy="1191895"/>
          </a:xfrm>
          <a:prstGeom prst="rect">
            <a:avLst/>
          </a:prstGeom>
          <a:noFill/>
          <a:ln w="9525">
            <a:noFill/>
            <a:miter lim="800000"/>
            <a:headEnd/>
            <a:tailEnd/>
          </a:ln>
        </p:spPr>
      </p:pic>
      <p:pic>
        <p:nvPicPr>
          <p:cNvPr id="9" name="Рисунок 8" descr="D:\Мои документы\Витюха\Мои документы\Мои рисунки\Новая папка (2)\5.jpg">
            <a:extLst>
              <a:ext uri="{FF2B5EF4-FFF2-40B4-BE49-F238E27FC236}">
                <a16:creationId xmlns:a16="http://schemas.microsoft.com/office/drawing/2014/main" xmlns="" id="{DC1A615E-8DE3-4843-8EA9-EC4941A61ABB}"/>
              </a:ext>
            </a:extLst>
          </p:cNvPr>
          <p:cNvPicPr/>
          <p:nvPr/>
        </p:nvPicPr>
        <p:blipFill>
          <a:blip r:embed="rId4" cstate="print"/>
          <a:srcRect/>
          <a:stretch>
            <a:fillRect/>
          </a:stretch>
        </p:blipFill>
        <p:spPr bwMode="auto">
          <a:xfrm>
            <a:off x="7785138" y="2884124"/>
            <a:ext cx="1889760" cy="1197610"/>
          </a:xfrm>
          <a:prstGeom prst="rect">
            <a:avLst/>
          </a:prstGeom>
          <a:noFill/>
          <a:ln w="9525">
            <a:noFill/>
            <a:miter lim="800000"/>
            <a:headEnd/>
            <a:tailEnd/>
          </a:ln>
        </p:spPr>
      </p:pic>
      <p:sp>
        <p:nvSpPr>
          <p:cNvPr id="10" name="Прямоугольник 9">
            <a:extLst>
              <a:ext uri="{FF2B5EF4-FFF2-40B4-BE49-F238E27FC236}">
                <a16:creationId xmlns:a16="http://schemas.microsoft.com/office/drawing/2014/main" xmlns="" id="{D7016D97-DD06-4685-8088-9B9AB9D56843}"/>
              </a:ext>
            </a:extLst>
          </p:cNvPr>
          <p:cNvSpPr/>
          <p:nvPr/>
        </p:nvSpPr>
        <p:spPr>
          <a:xfrm>
            <a:off x="605050" y="4024947"/>
            <a:ext cx="11068831" cy="646331"/>
          </a:xfrm>
          <a:prstGeom prst="rect">
            <a:avLst/>
          </a:prstGeom>
        </p:spPr>
        <p:txBody>
          <a:bodyPr wrap="square">
            <a:spAutoFit/>
          </a:bodyPr>
          <a:lstStyle/>
          <a:p>
            <a:pPr algn="just">
              <a:spcAft>
                <a:spcPts val="0"/>
              </a:spcAft>
            </a:pPr>
            <a:r>
              <a:rPr lang="uk-UA" dirty="0">
                <a:latin typeface="Times New Roman" panose="02020603050405020304" pitchFamily="18" charset="0"/>
              </a:rPr>
              <a:t>Рис. 5.5. Схема прямого витискування-калібрування і вигляд отриманих заготовок: 1 - заготовка, 2 - обойма, 3 - матриця, 4 - оправка, 5 - валок, 6-виштовхувач</a:t>
            </a:r>
            <a:endParaRPr lang="ru-RU" dirty="0">
              <a:effectLst/>
            </a:endParaRPr>
          </a:p>
        </p:txBody>
      </p:sp>
      <p:pic>
        <p:nvPicPr>
          <p:cNvPr id="11" name="Рисунок 10" descr="BILETS">
            <a:extLst>
              <a:ext uri="{FF2B5EF4-FFF2-40B4-BE49-F238E27FC236}">
                <a16:creationId xmlns:a16="http://schemas.microsoft.com/office/drawing/2014/main" xmlns="" id="{514740AC-AFB0-4B02-B057-C2F956EC041E}"/>
              </a:ext>
            </a:extLst>
          </p:cNvPr>
          <p:cNvPicPr/>
          <p:nvPr/>
        </p:nvPicPr>
        <p:blipFill>
          <a:blip r:embed="rId5" cstate="print"/>
          <a:srcRect/>
          <a:stretch>
            <a:fillRect/>
          </a:stretch>
        </p:blipFill>
        <p:spPr bwMode="auto">
          <a:xfrm>
            <a:off x="4166243" y="4743569"/>
            <a:ext cx="3357245" cy="1148080"/>
          </a:xfrm>
          <a:prstGeom prst="rect">
            <a:avLst/>
          </a:prstGeom>
          <a:noFill/>
          <a:ln w="9525">
            <a:noFill/>
            <a:miter lim="800000"/>
            <a:headEnd/>
            <a:tailEnd/>
          </a:ln>
        </p:spPr>
      </p:pic>
      <p:sp>
        <p:nvSpPr>
          <p:cNvPr id="12" name="Прямоугольник 11">
            <a:extLst>
              <a:ext uri="{FF2B5EF4-FFF2-40B4-BE49-F238E27FC236}">
                <a16:creationId xmlns:a16="http://schemas.microsoft.com/office/drawing/2014/main" xmlns="" id="{F7F75762-56A3-4A32-947B-E434699E6480}"/>
              </a:ext>
            </a:extLst>
          </p:cNvPr>
          <p:cNvSpPr/>
          <p:nvPr/>
        </p:nvSpPr>
        <p:spPr>
          <a:xfrm>
            <a:off x="454925" y="5891649"/>
            <a:ext cx="10913659" cy="923330"/>
          </a:xfrm>
          <a:prstGeom prst="rect">
            <a:avLst/>
          </a:prstGeom>
        </p:spPr>
        <p:txBody>
          <a:bodyPr wrap="square">
            <a:spAutoFit/>
          </a:bodyPr>
          <a:lstStyle/>
          <a:p>
            <a:pPr algn="just">
              <a:spcAft>
                <a:spcPts val="0"/>
              </a:spcAft>
            </a:pPr>
            <a:r>
              <a:rPr lang="uk-UA" dirty="0">
                <a:latin typeface="Times New Roman" panose="02020603050405020304" pitchFamily="18" charset="0"/>
              </a:rPr>
              <a:t>Рис. 5.6. Складно профільовані вироби, отримані розкочуванням циліндричним валком: а) фланець з комірцем; б) елемент корпусу електровакуумного пристрою</a:t>
            </a:r>
            <a:endParaRPr lang="ru-RU" dirty="0"/>
          </a:p>
          <a:p>
            <a:pPr indent="450215" algn="just">
              <a:spcAft>
                <a:spcPts val="0"/>
              </a:spcAft>
            </a:pPr>
            <a:r>
              <a:rPr lang="uk-UA" dirty="0">
                <a:latin typeface="Times New Roman" panose="02020603050405020304" pitchFamily="18" charset="0"/>
              </a:rPr>
              <a:t> </a:t>
            </a:r>
            <a:endParaRPr lang="ru-RU" dirty="0">
              <a:effectLst/>
            </a:endParaRPr>
          </a:p>
        </p:txBody>
      </p:sp>
    </p:spTree>
    <p:extLst>
      <p:ext uri="{BB962C8B-B14F-4D97-AF65-F5344CB8AC3E}">
        <p14:creationId xmlns:p14="http://schemas.microsoft.com/office/powerpoint/2010/main" val="127873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E8B4A10-BC66-4A85-A1FB-A85A90BFE2CC}"/>
              </a:ext>
            </a:extLst>
          </p:cNvPr>
          <p:cNvSpPr/>
          <p:nvPr/>
        </p:nvSpPr>
        <p:spPr>
          <a:xfrm>
            <a:off x="723331" y="723331"/>
            <a:ext cx="11000096" cy="923330"/>
          </a:xfrm>
          <a:prstGeom prst="rect">
            <a:avLst/>
          </a:prstGeom>
        </p:spPr>
        <p:txBody>
          <a:bodyPr wrap="square">
            <a:spAutoFit/>
          </a:bodyPr>
          <a:lstStyle/>
          <a:p>
            <a:pPr indent="450215" algn="just">
              <a:spcAft>
                <a:spcPts val="0"/>
              </a:spcAft>
            </a:pPr>
            <a:r>
              <a:rPr lang="uk-UA" dirty="0">
                <a:latin typeface="Times New Roman" panose="02020603050405020304" pitchFamily="18" charset="0"/>
              </a:rPr>
              <a:t>Таким чином, цілеспрямовано застосовуючи різні технологічні схеми ШО можна отримувати якісні вироби різної форми, а використовуючи підхід на основі критеріїв </a:t>
            </a:r>
            <a:r>
              <a:rPr lang="uk-UA" dirty="0" err="1">
                <a:latin typeface="Times New Roman" panose="02020603050405020304" pitchFamily="18" charset="0"/>
              </a:rPr>
              <a:t>деформівності</a:t>
            </a:r>
            <a:r>
              <a:rPr lang="uk-UA" dirty="0">
                <a:latin typeface="Times New Roman" panose="02020603050405020304" pitchFamily="18" charset="0"/>
              </a:rPr>
              <a:t> – визначати придатність матеріалу для обробки та граничні розміри виробів.</a:t>
            </a:r>
            <a:endParaRPr lang="ru-RU" dirty="0">
              <a:effectLst/>
            </a:endParaRPr>
          </a:p>
        </p:txBody>
      </p:sp>
      <p:sp>
        <p:nvSpPr>
          <p:cNvPr id="3" name="Прямоугольник 2">
            <a:extLst>
              <a:ext uri="{FF2B5EF4-FFF2-40B4-BE49-F238E27FC236}">
                <a16:creationId xmlns:a16="http://schemas.microsoft.com/office/drawing/2014/main" xmlns="" id="{DBAE6762-A480-4224-AB33-6019543E5F9A}"/>
              </a:ext>
            </a:extLst>
          </p:cNvPr>
          <p:cNvSpPr/>
          <p:nvPr/>
        </p:nvSpPr>
        <p:spPr>
          <a:xfrm>
            <a:off x="723331" y="1841739"/>
            <a:ext cx="10745338" cy="4088620"/>
          </a:xfrm>
          <a:prstGeom prst="rect">
            <a:avLst/>
          </a:prstGeom>
        </p:spPr>
        <p:txBody>
          <a:bodyPr wrap="square">
            <a:spAutoFit/>
          </a:bodyPr>
          <a:lstStyle/>
          <a:p>
            <a:pPr algn="ctr">
              <a:spcAft>
                <a:spcPts val="0"/>
              </a:spcAft>
            </a:pPr>
            <a:r>
              <a:rPr lang="uk-UA" b="1" dirty="0">
                <a:latin typeface="Times New Roman" panose="02020603050405020304" pitchFamily="18" charset="0"/>
              </a:rPr>
              <a:t>5.2. Розробка та дослідження процесів виготовлення складно профільних заготовок методом штампування обкочуванням</a:t>
            </a:r>
            <a:endParaRPr lang="ru-RU" dirty="0"/>
          </a:p>
          <a:p>
            <a:pPr algn="just">
              <a:spcAft>
                <a:spcPts val="0"/>
              </a:spcAft>
            </a:pPr>
            <a:r>
              <a:rPr lang="uk-UA" dirty="0">
                <a:latin typeface="Times New Roman" panose="02020603050405020304" pitchFamily="18" charset="0"/>
              </a:rPr>
              <a:t> </a:t>
            </a:r>
            <a:endParaRPr lang="ru-RU" dirty="0"/>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Значною мірою вирішувати проблеми виготовлення складно профільних заготовок дозволяє процес штампування обкочуванням (ШО). При цьому необхідний профіль заготовки можна отримати шляхом застосування обґрунтованих технологічних схем із використанням конічних або циліндричних валків. Особливо ефективним інструментом управління </a:t>
            </a:r>
            <a:r>
              <a:rPr lang="uk-UA" dirty="0" err="1">
                <a:latin typeface="Times New Roman" panose="02020603050405020304" pitchFamily="18" charset="0"/>
                <a:ea typeface="Calibri" panose="020F0502020204030204" pitchFamily="34" charset="0"/>
                <a:cs typeface="Times New Roman" panose="02020603050405020304" pitchFamily="18" charset="0"/>
              </a:rPr>
              <a:t>механікою</a:t>
            </a:r>
            <a:r>
              <a:rPr lang="uk-UA" dirty="0">
                <a:latin typeface="Times New Roman" panose="02020603050405020304" pitchFamily="18" charset="0"/>
                <a:ea typeface="Calibri" panose="020F0502020204030204" pitchFamily="34" charset="0"/>
                <a:cs typeface="Times New Roman" panose="02020603050405020304" pitchFamily="18" charset="0"/>
              </a:rPr>
              <a:t> формозміни заготовки є розроблені нами шляхи управління плином металу через зміну взаємного положення валка і заготовки. Метою даної роботи є розробка і реалізація схем прямого і зворотного витискування методом ШО і оцінка </a:t>
            </a:r>
            <a:r>
              <a:rPr lang="uk-UA" dirty="0" err="1">
                <a:latin typeface="Times New Roman" panose="02020603050405020304" pitchFamily="18" charset="0"/>
                <a:ea typeface="Calibri" panose="020F0502020204030204" pitchFamily="34" charset="0"/>
                <a:cs typeface="Times New Roman" panose="02020603050405020304" pitchFamily="18" charset="0"/>
              </a:rPr>
              <a:t>деформовності</a:t>
            </a:r>
            <a:r>
              <a:rPr lang="uk-UA" dirty="0">
                <a:latin typeface="Times New Roman" panose="02020603050405020304" pitchFamily="18" charset="0"/>
                <a:ea typeface="Calibri" panose="020F0502020204030204" pitchFamily="34" charset="0"/>
                <a:cs typeface="Times New Roman" panose="02020603050405020304" pitchFamily="18" charset="0"/>
              </a:rPr>
              <a:t> матеріалу складно профільних заготовок для запобігання браку від руйнування та забезпечення високих службових характеристик виробів.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реалізації поставлених завдань нами був досліджений напружено-деформований стан (НДС) матеріалу заготовок при прямому і зворотному витискуванні методом ШО.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73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A5247E3-EEC4-4F80-8C67-4C2E4CAFAD15}"/>
              </a:ext>
            </a:extLst>
          </p:cNvPr>
          <p:cNvSpPr>
            <a:spLocks noChangeArrowheads="1"/>
          </p:cNvSpPr>
          <p:nvPr/>
        </p:nvSpPr>
        <p:spPr bwMode="auto">
          <a:xfrm>
            <a:off x="395785" y="179976"/>
            <a:ext cx="1119478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5.7 показані технологічні схеми, з використанням яких нами досліджувалася можливість формувати елементи складно профільних заготовок.</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Схема на рис. 5.7,а дозволяє здійснювати комбіноване деформування, яке полягає у зворотному витискуванні вертикального тонкостінного елемента, прямому витискуванню вертикального нижнього елемента та висаджуванні фланця. Інтенсивність течії металу у тому чи іншому напрямі залежить від положення плями контакту валка із заготовкою по відношенню до меридіонального перерізу заготовки.</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Схема на рис. 5.7,б забезпечує висаджування фланця та зворотне витискування тонкостінного елемента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 реалізується при зміщенні вершини валка у напряму зони деформації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xmlns="" id="{451BE3D8-75F7-41E7-8A1C-92FE6360EA7F}"/>
              </a:ext>
            </a:extLst>
          </p:cNvPr>
          <p:cNvSpPr>
            <a:spLocks noChangeArrowheads="1"/>
          </p:cNvSpPr>
          <p:nvPr/>
        </p:nvSpPr>
        <p:spPr bwMode="auto">
          <a:xfrm>
            <a:off x="232011" y="3244334"/>
            <a:ext cx="1135856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див рис. 5.7,б). При зміщенні вершини валка за вісь заготовки, по відношенню до зони деформації </a:t>
            </a:r>
            <a:endParaRPr kumimoji="0" lang="uk-UA" altLang="ru-RU"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2E228762-0B7C-4E6E-9791-0ABF3DCD0F27}"/>
              </a:ext>
            </a:extLst>
          </p:cNvPr>
          <p:cNvSpPr>
            <a:spLocks noChangeArrowheads="1"/>
          </p:cNvSpPr>
          <p:nvPr/>
        </p:nvSpPr>
        <p:spPr bwMode="auto">
          <a:xfrm>
            <a:off x="313897" y="2426745"/>
            <a:ext cx="11358563"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можна забезпечити течію матеріалу фланця всередину заготовки.</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Реалізація обкочування за схемою на рис. 5.7,в забезпечує операцію осаджування заготовки та прямого витискування або калібрування зі сторони, протилежної валку</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7" name="Рисунок 6">
            <a:extLst>
              <a:ext uri="{FF2B5EF4-FFF2-40B4-BE49-F238E27FC236}">
                <a16:creationId xmlns:a16="http://schemas.microsoft.com/office/drawing/2014/main" xmlns="" id="{1DF2A3CB-4C80-4263-822E-DDDFE36DCB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23339" y="3651619"/>
            <a:ext cx="1466850" cy="1724025"/>
          </a:xfrm>
          <a:prstGeom prst="rect">
            <a:avLst/>
          </a:prstGeom>
          <a:noFill/>
          <a:ln>
            <a:noFill/>
          </a:ln>
        </p:spPr>
      </p:pic>
      <p:pic>
        <p:nvPicPr>
          <p:cNvPr id="8" name="Рисунок 7">
            <a:extLst>
              <a:ext uri="{FF2B5EF4-FFF2-40B4-BE49-F238E27FC236}">
                <a16:creationId xmlns:a16="http://schemas.microsoft.com/office/drawing/2014/main" xmlns="" id="{FD6265CD-482B-4C98-808D-905555AF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08731" y="3613666"/>
            <a:ext cx="1990725" cy="1600200"/>
          </a:xfrm>
          <a:prstGeom prst="rect">
            <a:avLst/>
          </a:prstGeom>
          <a:noFill/>
          <a:ln>
            <a:noFill/>
          </a:ln>
        </p:spPr>
      </p:pic>
      <p:pic>
        <p:nvPicPr>
          <p:cNvPr id="9" name="Рисунок 8">
            <a:extLst>
              <a:ext uri="{FF2B5EF4-FFF2-40B4-BE49-F238E27FC236}">
                <a16:creationId xmlns:a16="http://schemas.microsoft.com/office/drawing/2014/main" xmlns="" id="{B94E93FA-3AAB-4AE7-A5C9-704DF07A02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20953" y="3705083"/>
            <a:ext cx="1752600" cy="1409700"/>
          </a:xfrm>
          <a:prstGeom prst="rect">
            <a:avLst/>
          </a:prstGeom>
          <a:noFill/>
          <a:ln>
            <a:noFill/>
          </a:ln>
        </p:spPr>
      </p:pic>
      <p:sp>
        <p:nvSpPr>
          <p:cNvPr id="10" name="Прямоугольник 9">
            <a:extLst>
              <a:ext uri="{FF2B5EF4-FFF2-40B4-BE49-F238E27FC236}">
                <a16:creationId xmlns:a16="http://schemas.microsoft.com/office/drawing/2014/main" xmlns="" id="{DC03DF57-0556-4CA9-BDB5-B5F61618FFF6}"/>
              </a:ext>
            </a:extLst>
          </p:cNvPr>
          <p:cNvSpPr/>
          <p:nvPr/>
        </p:nvSpPr>
        <p:spPr>
          <a:xfrm>
            <a:off x="2556681" y="5596844"/>
            <a:ext cx="6096000" cy="709233"/>
          </a:xfrm>
          <a:prstGeom prst="rect">
            <a:avLst/>
          </a:prstGeom>
        </p:spPr>
        <p:txBody>
          <a:bodyPr>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5.7. Схеми штампування обкочуванням кільцевої заготовки циліндричним і конічним валками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58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Рисунок 1070" descr="16">
            <a:extLst>
              <a:ext uri="{FF2B5EF4-FFF2-40B4-BE49-F238E27FC236}">
                <a16:creationId xmlns:a16="http://schemas.microsoft.com/office/drawing/2014/main" xmlns="" id="{2E4335FF-0181-4F21-B8CF-03B8B669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02" y="466723"/>
            <a:ext cx="2243051" cy="1716903"/>
          </a:xfrm>
          <a:prstGeom prst="rect">
            <a:avLst/>
          </a:prstGeom>
          <a:noFill/>
          <a:extLst>
            <a:ext uri="{909E8E84-426E-40DD-AFC4-6F175D3DCCD1}">
              <a14:hiddenFill xmlns:a14="http://schemas.microsoft.com/office/drawing/2010/main">
                <a:solidFill>
                  <a:srgbClr val="FFFFFF"/>
                </a:solidFill>
              </a14:hiddenFill>
            </a:ext>
          </a:extLst>
        </p:spPr>
      </p:pic>
      <p:pic>
        <p:nvPicPr>
          <p:cNvPr id="8195" name="Рисунок 1069" descr="DSCF1568">
            <a:extLst>
              <a:ext uri="{FF2B5EF4-FFF2-40B4-BE49-F238E27FC236}">
                <a16:creationId xmlns:a16="http://schemas.microsoft.com/office/drawing/2014/main" xmlns="" id="{F7733E52-27F5-4BBC-ACEE-C90E07F10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06" y="480640"/>
            <a:ext cx="2275223" cy="17168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Рисунок 1068" descr="Копия Копия Копия Копия 1">
            <a:extLst>
              <a:ext uri="{FF2B5EF4-FFF2-40B4-BE49-F238E27FC236}">
                <a16:creationId xmlns:a16="http://schemas.microsoft.com/office/drawing/2014/main" xmlns="" id="{981FB512-1ACD-41BF-B7FA-361414800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982" y="457200"/>
            <a:ext cx="1116629" cy="1763766"/>
          </a:xfrm>
          <a:prstGeom prst="rect">
            <a:avLst/>
          </a:prstGeom>
          <a:noFill/>
          <a:extLst>
            <a:ext uri="{909E8E84-426E-40DD-AFC4-6F175D3DCCD1}">
              <a14:hiddenFill xmlns:a14="http://schemas.microsoft.com/office/drawing/2010/main">
                <a:solidFill>
                  <a:srgbClr val="FFFFFF"/>
                </a:solidFill>
              </a14:hiddenFill>
            </a:ext>
          </a:extLst>
        </p:spPr>
      </p:pic>
      <p:pic>
        <p:nvPicPr>
          <p:cNvPr id="8193" name="Рисунок 1067" descr="5">
            <a:extLst>
              <a:ext uri="{FF2B5EF4-FFF2-40B4-BE49-F238E27FC236}">
                <a16:creationId xmlns:a16="http://schemas.microsoft.com/office/drawing/2014/main" xmlns="" id="{B3943560-82F4-430D-B006-D422D74F2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5589" y="384126"/>
            <a:ext cx="2509417" cy="1763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xmlns="" id="{14EFB679-1A22-41C3-B4E4-E83D1CB220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6">
            <a:extLst>
              <a:ext uri="{FF2B5EF4-FFF2-40B4-BE49-F238E27FC236}">
                <a16:creationId xmlns:a16="http://schemas.microsoft.com/office/drawing/2014/main" xmlns="" id="{D80992CC-7204-43D0-BAD8-D1ECCCE8E1E1}"/>
              </a:ext>
            </a:extLst>
          </p:cNvPr>
          <p:cNvSpPr>
            <a:spLocks noChangeArrowheads="1"/>
          </p:cNvSpPr>
          <p:nvPr/>
        </p:nvSpPr>
        <p:spPr bwMode="auto">
          <a:xfrm>
            <a:off x="0" y="16383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4" name="Rectangle 7">
            <a:extLst>
              <a:ext uri="{FF2B5EF4-FFF2-40B4-BE49-F238E27FC236}">
                <a16:creationId xmlns:a16="http://schemas.microsoft.com/office/drawing/2014/main" xmlns="" id="{C488B743-752B-47BC-8906-5D7D5A61F28A}"/>
              </a:ext>
            </a:extLst>
          </p:cNvPr>
          <p:cNvSpPr>
            <a:spLocks noChangeArrowheads="1"/>
          </p:cNvSpPr>
          <p:nvPr/>
        </p:nvSpPr>
        <p:spPr bwMode="auto">
          <a:xfrm>
            <a:off x="0" y="28098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5" name="Rectangle 8">
            <a:extLst>
              <a:ext uri="{FF2B5EF4-FFF2-40B4-BE49-F238E27FC236}">
                <a16:creationId xmlns:a16="http://schemas.microsoft.com/office/drawing/2014/main" xmlns="" id="{AA90F8ED-E994-4016-94F0-AB776C8E9B72}"/>
              </a:ext>
            </a:extLst>
          </p:cNvPr>
          <p:cNvSpPr>
            <a:spLocks noChangeArrowheads="1"/>
          </p:cNvSpPr>
          <p:nvPr/>
        </p:nvSpPr>
        <p:spPr bwMode="auto">
          <a:xfrm>
            <a:off x="0" y="41338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9">
            <a:extLst>
              <a:ext uri="{FF2B5EF4-FFF2-40B4-BE49-F238E27FC236}">
                <a16:creationId xmlns:a16="http://schemas.microsoft.com/office/drawing/2014/main" xmlns="" id="{87098975-0C62-420B-B9C6-01960C423BA2}"/>
              </a:ext>
            </a:extLst>
          </p:cNvPr>
          <p:cNvSpPr>
            <a:spLocks noChangeArrowheads="1"/>
          </p:cNvSpPr>
          <p:nvPr/>
        </p:nvSpPr>
        <p:spPr bwMode="auto">
          <a:xfrm>
            <a:off x="0" y="53054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a:extLst>
              <a:ext uri="{FF2B5EF4-FFF2-40B4-BE49-F238E27FC236}">
                <a16:creationId xmlns:a16="http://schemas.microsoft.com/office/drawing/2014/main" xmlns="" id="{1AEAE33A-EFAB-4C5F-B84D-107EA2E1EC4C}"/>
              </a:ext>
            </a:extLst>
          </p:cNvPr>
          <p:cNvSpPr/>
          <p:nvPr/>
        </p:nvSpPr>
        <p:spPr>
          <a:xfrm>
            <a:off x="300251" y="2206458"/>
            <a:ext cx="11390747" cy="1664879"/>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5.8. Загальний вигляд і перерізи заготовок, сформованих методами ШО за схемами прямого і зворотного витискування: а) перерізи заготовок із міді М0б, деформованих до різних ступенів за схемою 1,а; б) заготовка із сталі 14Х17Н2, сформована за схемою 1,б; в) переріз заготовки із сталі 30ХГСА, деформованої за схемою аналогічною 1,б, але з формуванням внутрішнього бурта; г) заготовки із міді М0б, деформовані до різних ступенів за схемою 1,в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descr="Колісник муфта 1-2">
            <a:extLst>
              <a:ext uri="{FF2B5EF4-FFF2-40B4-BE49-F238E27FC236}">
                <a16:creationId xmlns:a16="http://schemas.microsoft.com/office/drawing/2014/main" xmlns="" id="{8064BB11-E58F-410F-925B-CB06628AE2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1316" y="3733165"/>
            <a:ext cx="3345180" cy="1486535"/>
          </a:xfrm>
          <a:prstGeom prst="rect">
            <a:avLst/>
          </a:prstGeom>
          <a:noFill/>
          <a:ln>
            <a:noFill/>
          </a:ln>
        </p:spPr>
      </p:pic>
      <p:pic>
        <p:nvPicPr>
          <p:cNvPr id="13" name="Рисунок 12" descr="Колісник муфта 1-3">
            <a:extLst>
              <a:ext uri="{FF2B5EF4-FFF2-40B4-BE49-F238E27FC236}">
                <a16:creationId xmlns:a16="http://schemas.microsoft.com/office/drawing/2014/main" xmlns="" id="{ED1B26F3-4D2F-49D2-B209-3D9A17822FB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7603" y="3498221"/>
            <a:ext cx="2066925" cy="1924050"/>
          </a:xfrm>
          <a:prstGeom prst="rect">
            <a:avLst/>
          </a:prstGeom>
          <a:noFill/>
          <a:ln>
            <a:noFill/>
          </a:ln>
        </p:spPr>
      </p:pic>
      <p:sp>
        <p:nvSpPr>
          <p:cNvPr id="8" name="Прямоугольник 7">
            <a:extLst>
              <a:ext uri="{FF2B5EF4-FFF2-40B4-BE49-F238E27FC236}">
                <a16:creationId xmlns:a16="http://schemas.microsoft.com/office/drawing/2014/main" xmlns="" id="{A8D05EB9-80C0-41F9-A49B-A849C1C9B50A}"/>
              </a:ext>
            </a:extLst>
          </p:cNvPr>
          <p:cNvSpPr/>
          <p:nvPr/>
        </p:nvSpPr>
        <p:spPr>
          <a:xfrm>
            <a:off x="1260142" y="5814472"/>
            <a:ext cx="9944669" cy="390684"/>
          </a:xfrm>
          <a:prstGeom prst="rect">
            <a:avLst/>
          </a:prstGeom>
        </p:spPr>
        <p:txBody>
          <a:bodyPr wrap="square">
            <a:spAutoFit/>
          </a:bodyPr>
          <a:lstStyle/>
          <a:p>
            <a:pPr indent="-3147060" algn="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5.9. </a:t>
            </a:r>
            <a:r>
              <a:rPr lang="uk-UA" dirty="0" err="1">
                <a:latin typeface="Times New Roman" panose="02020603050405020304" pitchFamily="18" charset="0"/>
                <a:ea typeface="Calibri" panose="020F0502020204030204" pitchFamily="34" charset="0"/>
                <a:cs typeface="Times New Roman" panose="02020603050405020304" pitchFamily="18" charset="0"/>
              </a:rPr>
              <a:t>Градуювальний</a:t>
            </a:r>
            <a:r>
              <a:rPr lang="uk-UA" dirty="0">
                <a:latin typeface="Times New Roman" panose="02020603050405020304" pitchFamily="18" charset="0"/>
                <a:ea typeface="Calibri" panose="020F0502020204030204" pitchFamily="34" charset="0"/>
                <a:cs typeface="Times New Roman" panose="02020603050405020304" pitchFamily="18" charset="0"/>
              </a:rPr>
              <a:t> графік міді М0б	  Рис. 5.10. Крива граничних деформацій М0б</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59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ADD59603-E795-4C36-89E0-0ED8C397BD1E}"/>
              </a:ext>
            </a:extLst>
          </p:cNvPr>
          <p:cNvGraphicFramePr>
            <a:graphicFrameLocks noChangeAspect="1"/>
          </p:cNvGraphicFramePr>
          <p:nvPr>
            <p:extLst>
              <p:ext uri="{D42A27DB-BD31-4B8C-83A1-F6EECF244321}">
                <p14:modId xmlns:p14="http://schemas.microsoft.com/office/powerpoint/2010/main" val="2564360163"/>
              </p:ext>
            </p:extLst>
          </p:nvPr>
        </p:nvGraphicFramePr>
        <p:xfrm>
          <a:off x="399197" y="689212"/>
          <a:ext cx="284840" cy="238125"/>
        </p:xfrm>
        <a:graphic>
          <a:graphicData uri="http://schemas.openxmlformats.org/presentationml/2006/ole">
            <mc:AlternateContent xmlns:mc="http://schemas.openxmlformats.org/markup-compatibility/2006">
              <mc:Choice xmlns:v="urn:schemas-microsoft-com:vml" Requires="v">
                <p:oleObj spid="_x0000_s9242" r:id="rId3" imgW="291973" imgH="228501" progId="Equation.DSMT4">
                  <p:embed/>
                </p:oleObj>
              </mc:Choice>
              <mc:Fallback>
                <p:oleObj r:id="rId3" imgW="291973" imgH="22850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97" y="689212"/>
                        <a:ext cx="284840" cy="238125"/>
                      </a:xfrm>
                      <a:prstGeom prst="rect">
                        <a:avLst/>
                      </a:prstGeom>
                      <a:noFill/>
                    </p:spPr>
                  </p:pic>
                </p:oleObj>
              </mc:Fallback>
            </mc:AlternateContent>
          </a:graphicData>
        </a:graphic>
      </p:graphicFrame>
      <p:graphicFrame>
        <p:nvGraphicFramePr>
          <p:cNvPr id="3" name="Объект 2">
            <a:extLst>
              <a:ext uri="{FF2B5EF4-FFF2-40B4-BE49-F238E27FC236}">
                <a16:creationId xmlns:a16="http://schemas.microsoft.com/office/drawing/2014/main" xmlns="" id="{673459F0-4D90-47BF-B941-4A37FFCA11F3}"/>
              </a:ext>
            </a:extLst>
          </p:cNvPr>
          <p:cNvGraphicFramePr>
            <a:graphicFrameLocks noChangeAspect="1"/>
          </p:cNvGraphicFramePr>
          <p:nvPr>
            <p:extLst>
              <p:ext uri="{D42A27DB-BD31-4B8C-83A1-F6EECF244321}">
                <p14:modId xmlns:p14="http://schemas.microsoft.com/office/powerpoint/2010/main" val="2731319842"/>
              </p:ext>
            </p:extLst>
          </p:nvPr>
        </p:nvGraphicFramePr>
        <p:xfrm>
          <a:off x="399198" y="927337"/>
          <a:ext cx="258136" cy="247650"/>
        </p:xfrm>
        <a:graphic>
          <a:graphicData uri="http://schemas.openxmlformats.org/presentationml/2006/ole">
            <mc:AlternateContent xmlns:mc="http://schemas.openxmlformats.org/markup-compatibility/2006">
              <mc:Choice xmlns:v="urn:schemas-microsoft-com:vml" Requires="v">
                <p:oleObj spid="_x0000_s9243" r:id="rId5" imgW="279279" imgH="253890" progId="Equation.DSMT4">
                  <p:embed/>
                </p:oleObj>
              </mc:Choice>
              <mc:Fallback>
                <p:oleObj r:id="rId5" imgW="279279" imgH="25389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198" y="927337"/>
                        <a:ext cx="258136" cy="247650"/>
                      </a:xfrm>
                      <a:prstGeom prst="rect">
                        <a:avLst/>
                      </a:prstGeom>
                      <a:noFill/>
                    </p:spPr>
                  </p:pic>
                </p:oleObj>
              </mc:Fallback>
            </mc:AlternateContent>
          </a:graphicData>
        </a:graphic>
      </p:graphicFrame>
      <p:graphicFrame>
        <p:nvGraphicFramePr>
          <p:cNvPr id="4" name="Объект 3">
            <a:extLst>
              <a:ext uri="{FF2B5EF4-FFF2-40B4-BE49-F238E27FC236}">
                <a16:creationId xmlns:a16="http://schemas.microsoft.com/office/drawing/2014/main" xmlns="" id="{3213350E-F13E-415D-BBCD-4D0D525A0CDA}"/>
              </a:ext>
            </a:extLst>
          </p:cNvPr>
          <p:cNvGraphicFramePr>
            <a:graphicFrameLocks noChangeAspect="1"/>
          </p:cNvGraphicFramePr>
          <p:nvPr>
            <p:extLst>
              <p:ext uri="{D42A27DB-BD31-4B8C-83A1-F6EECF244321}">
                <p14:modId xmlns:p14="http://schemas.microsoft.com/office/powerpoint/2010/main" val="2334878549"/>
              </p:ext>
            </p:extLst>
          </p:nvPr>
        </p:nvGraphicFramePr>
        <p:xfrm>
          <a:off x="399197" y="1174987"/>
          <a:ext cx="142420" cy="219075"/>
        </p:xfrm>
        <a:graphic>
          <a:graphicData uri="http://schemas.openxmlformats.org/presentationml/2006/ole">
            <mc:AlternateContent xmlns:mc="http://schemas.openxmlformats.org/markup-compatibility/2006">
              <mc:Choice xmlns:v="urn:schemas-microsoft-com:vml" Requires="v">
                <p:oleObj spid="_x0000_s9244" r:id="rId7" imgW="152334" imgH="228501" progId="Equation.DSMT4">
                  <p:embed/>
                </p:oleObj>
              </mc:Choice>
              <mc:Fallback>
                <p:oleObj r:id="rId7" imgW="152334" imgH="228501"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197" y="1174987"/>
                        <a:ext cx="142420" cy="219075"/>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xmlns="" id="{E481A406-74E7-406B-AA47-C60CDC6C8084}"/>
              </a:ext>
            </a:extLst>
          </p:cNvPr>
          <p:cNvGraphicFramePr>
            <a:graphicFrameLocks noChangeAspect="1"/>
          </p:cNvGraphicFramePr>
          <p:nvPr>
            <p:extLst>
              <p:ext uri="{D42A27DB-BD31-4B8C-83A1-F6EECF244321}">
                <p14:modId xmlns:p14="http://schemas.microsoft.com/office/powerpoint/2010/main" val="3134861343"/>
              </p:ext>
            </p:extLst>
          </p:nvPr>
        </p:nvGraphicFramePr>
        <p:xfrm>
          <a:off x="399197" y="1394062"/>
          <a:ext cx="133519" cy="171450"/>
        </p:xfrm>
        <a:graphic>
          <a:graphicData uri="http://schemas.openxmlformats.org/presentationml/2006/ole">
            <mc:AlternateContent xmlns:mc="http://schemas.openxmlformats.org/markup-compatibility/2006">
              <mc:Choice xmlns:v="urn:schemas-microsoft-com:vml" Requires="v">
                <p:oleObj spid="_x0000_s9245" r:id="rId9" imgW="139579" imgH="177646" progId="Equation.3">
                  <p:embed/>
                </p:oleObj>
              </mc:Choice>
              <mc:Fallback>
                <p:oleObj r:id="rId9" imgW="139579" imgH="177646"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197" y="1394062"/>
                        <a:ext cx="133519" cy="171450"/>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xmlns="" id="{4FB60AE8-ECFA-4909-A613-F0A5600EEE39}"/>
              </a:ext>
            </a:extLst>
          </p:cNvPr>
          <p:cNvSpPr>
            <a:spLocks noChangeArrowheads="1"/>
          </p:cNvSpPr>
          <p:nvPr/>
        </p:nvSpPr>
        <p:spPr bwMode="auto">
          <a:xfrm>
            <a:off x="399197" y="199002"/>
            <a:ext cx="11393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Використання мідних заготовок обґрунтовано можливістю достатньо точно визначати до значних степенів деформації за результатами вимірювання твердості HV не лише інтенсивність напружень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xmlns="" id="{60A2EA16-AABB-453D-8DF1-93882CC4A57B}"/>
              </a:ext>
            </a:extLst>
          </p:cNvPr>
          <p:cNvSpPr>
            <a:spLocks noChangeArrowheads="1"/>
          </p:cNvSpPr>
          <p:nvPr/>
        </p:nvSpPr>
        <p:spPr bwMode="auto">
          <a:xfrm>
            <a:off x="399197" y="773449"/>
            <a:ext cx="11393606"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але і інтенсивність деформацій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B33AA4E8-1D77-488A-8B5B-EE50EEC99400}"/>
              </a:ext>
            </a:extLst>
          </p:cNvPr>
          <p:cNvSpPr>
            <a:spLocks noChangeArrowheads="1"/>
          </p:cNvSpPr>
          <p:nvPr/>
        </p:nvSpPr>
        <p:spPr bwMode="auto">
          <a:xfrm>
            <a:off x="0" y="1393844"/>
            <a:ext cx="11393606"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 НДС матеріалу муфт проводили із використанням методу сіток, вимірювання твердості та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мікроструктурного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аналізу.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5.11 приведено вигляд здеформованої ділильної сітки і мікроструктури сформованого елементу кулачкової муфти</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5.12 приведений характер розподілу інтенсивності деформацій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xmlns="" id="{4A066EE6-D290-4B65-86B5-CD08E0D5752B}"/>
              </a:ext>
            </a:extLst>
          </p:cNvPr>
          <p:cNvSpPr>
            <a:spLocks noChangeArrowheads="1"/>
          </p:cNvSpPr>
          <p:nvPr/>
        </p:nvSpPr>
        <p:spPr bwMode="auto">
          <a:xfrm>
            <a:off x="399197" y="1240174"/>
            <a:ext cx="113936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показника напруженого стану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xmlns="" id="{5C338A5D-FB47-420C-AD12-9C961D2D9249}"/>
              </a:ext>
            </a:extLst>
          </p:cNvPr>
          <p:cNvSpPr>
            <a:spLocks noChangeArrowheads="1"/>
          </p:cNvSpPr>
          <p:nvPr/>
        </p:nvSpPr>
        <p:spPr bwMode="auto">
          <a:xfrm>
            <a:off x="199599" y="2250286"/>
            <a:ext cx="113936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 елементу заготовки, отриманому витискуванням методом ШО на проміжній а) і заключній б) стадіях.</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Дослідження НДС матеріалу заготовки проводили методом вимірювання твердості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Розподіл інтенсивності деформацій в зоні витиснутого елемента (див. рис. 5.12), отриманий методом вимірювання твердості, свідчить про досить нерівномірний характер деформованого стану в перерізі заготовки.</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11" name="Рисунок 10" descr="Рисунок (2)">
            <a:extLst>
              <a:ext uri="{FF2B5EF4-FFF2-40B4-BE49-F238E27FC236}">
                <a16:creationId xmlns:a16="http://schemas.microsoft.com/office/drawing/2014/main" xmlns="" id="{DD478523-2C45-40D8-918D-829EC6370EDF}"/>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94350" y="3204175"/>
            <a:ext cx="1952625" cy="2209800"/>
          </a:xfrm>
          <a:prstGeom prst="rect">
            <a:avLst/>
          </a:prstGeom>
          <a:noFill/>
          <a:ln>
            <a:noFill/>
          </a:ln>
        </p:spPr>
      </p:pic>
      <p:pic>
        <p:nvPicPr>
          <p:cNvPr id="12" name="Рисунок 11" descr="Колісник муфта 1-5">
            <a:extLst>
              <a:ext uri="{FF2B5EF4-FFF2-40B4-BE49-F238E27FC236}">
                <a16:creationId xmlns:a16="http://schemas.microsoft.com/office/drawing/2014/main" xmlns="" id="{012ECBEE-FF68-4437-9B39-91A4FEEF485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80838" y="3204175"/>
            <a:ext cx="3330575" cy="2120900"/>
          </a:xfrm>
          <a:prstGeom prst="rect">
            <a:avLst/>
          </a:prstGeom>
          <a:noFill/>
          <a:ln>
            <a:noFill/>
          </a:ln>
        </p:spPr>
      </p:pic>
      <p:sp>
        <p:nvSpPr>
          <p:cNvPr id="13" name="Прямоугольник 12">
            <a:extLst>
              <a:ext uri="{FF2B5EF4-FFF2-40B4-BE49-F238E27FC236}">
                <a16:creationId xmlns:a16="http://schemas.microsoft.com/office/drawing/2014/main" xmlns="" id="{20A94D5A-D39C-44C2-A89A-24A50CF7DE01}"/>
              </a:ext>
            </a:extLst>
          </p:cNvPr>
          <p:cNvSpPr/>
          <p:nvPr/>
        </p:nvSpPr>
        <p:spPr>
          <a:xfrm>
            <a:off x="1710520" y="5485797"/>
            <a:ext cx="6096000" cy="709233"/>
          </a:xfrm>
          <a:prstGeom prst="rect">
            <a:avLst/>
          </a:prstGeom>
        </p:spPr>
        <p:txBody>
          <a:bodyPr>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5.11. Вигляд здеформованої ділильної сітки і мікроструктури елементу кулачкової муфти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25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писание: 3">
            <a:extLst>
              <a:ext uri="{FF2B5EF4-FFF2-40B4-BE49-F238E27FC236}">
                <a16:creationId xmlns:a16="http://schemas.microsoft.com/office/drawing/2014/main" xmlns="" id="{D0259F36-067F-4821-9057-6EDF851D17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6464" y="102643"/>
            <a:ext cx="2733675" cy="1586467"/>
          </a:xfrm>
          <a:prstGeom prst="rect">
            <a:avLst/>
          </a:prstGeom>
          <a:noFill/>
          <a:ln>
            <a:noFill/>
          </a:ln>
        </p:spPr>
      </p:pic>
      <p:pic>
        <p:nvPicPr>
          <p:cNvPr id="3" name="Рисунок 2" descr="Описание: 2">
            <a:extLst>
              <a:ext uri="{FF2B5EF4-FFF2-40B4-BE49-F238E27FC236}">
                <a16:creationId xmlns:a16="http://schemas.microsoft.com/office/drawing/2014/main" xmlns="" id="{4F9D5029-D079-4A87-B78F-94E7B4DD11D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1863" y="121693"/>
            <a:ext cx="1885950" cy="1407626"/>
          </a:xfrm>
          <a:prstGeom prst="rect">
            <a:avLst/>
          </a:prstGeom>
          <a:noFill/>
          <a:ln>
            <a:noFill/>
          </a:ln>
        </p:spPr>
      </p:pic>
      <p:graphicFrame>
        <p:nvGraphicFramePr>
          <p:cNvPr id="4" name="Объект 3">
            <a:extLst>
              <a:ext uri="{FF2B5EF4-FFF2-40B4-BE49-F238E27FC236}">
                <a16:creationId xmlns:a16="http://schemas.microsoft.com/office/drawing/2014/main" xmlns="" id="{F03D8144-51EC-4F69-BB46-FDA0B5C3221A}"/>
              </a:ext>
            </a:extLst>
          </p:cNvPr>
          <p:cNvGraphicFramePr>
            <a:graphicFrameLocks noChangeAspect="1"/>
          </p:cNvGraphicFramePr>
          <p:nvPr>
            <p:extLst>
              <p:ext uri="{D42A27DB-BD31-4B8C-83A1-F6EECF244321}">
                <p14:modId xmlns:p14="http://schemas.microsoft.com/office/powerpoint/2010/main" val="3391395548"/>
              </p:ext>
            </p:extLst>
          </p:nvPr>
        </p:nvGraphicFramePr>
        <p:xfrm>
          <a:off x="4572001" y="2171605"/>
          <a:ext cx="504370" cy="190500"/>
        </p:xfrm>
        <a:graphic>
          <a:graphicData uri="http://schemas.openxmlformats.org/presentationml/2006/ole">
            <mc:AlternateContent xmlns:mc="http://schemas.openxmlformats.org/markup-compatibility/2006">
              <mc:Choice xmlns:v="urn:schemas-microsoft-com:vml" Requires="v">
                <p:oleObj spid="_x0000_s10291" r:id="rId5" imgW="698500" imgH="190500" progId="Equation.3">
                  <p:embed/>
                </p:oleObj>
              </mc:Choice>
              <mc:Fallback>
                <p:oleObj r:id="rId5" imgW="698500" imgH="190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2171605"/>
                        <a:ext cx="504370" cy="190500"/>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xmlns="" id="{E4549E81-E121-42B9-8DCC-18D372F035FF}"/>
              </a:ext>
            </a:extLst>
          </p:cNvPr>
          <p:cNvGraphicFramePr>
            <a:graphicFrameLocks noChangeAspect="1"/>
          </p:cNvGraphicFramePr>
          <p:nvPr>
            <p:extLst>
              <p:ext uri="{D42A27DB-BD31-4B8C-83A1-F6EECF244321}">
                <p14:modId xmlns:p14="http://schemas.microsoft.com/office/powerpoint/2010/main" val="3527231790"/>
              </p:ext>
            </p:extLst>
          </p:nvPr>
        </p:nvGraphicFramePr>
        <p:xfrm>
          <a:off x="4462818" y="2362105"/>
          <a:ext cx="613553" cy="251174"/>
        </p:xfrm>
        <a:graphic>
          <a:graphicData uri="http://schemas.openxmlformats.org/presentationml/2006/ole">
            <mc:AlternateContent xmlns:mc="http://schemas.openxmlformats.org/markup-compatibility/2006">
              <mc:Choice xmlns:v="urn:schemas-microsoft-com:vml" Requires="v">
                <p:oleObj spid="_x0000_s10292" r:id="rId7" imgW="647700" imgH="228600" progId="Equation.DSMT4">
                  <p:embed/>
                </p:oleObj>
              </mc:Choice>
              <mc:Fallback>
                <p:oleObj r:id="rId7" imgW="647700" imgH="2286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818" y="2362105"/>
                        <a:ext cx="613553" cy="251174"/>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xmlns="" id="{C5031440-9A95-4B58-8368-CEA72E8E73FB}"/>
              </a:ext>
            </a:extLst>
          </p:cNvPr>
          <p:cNvSpPr>
            <a:spLocks noChangeArrowheads="1"/>
          </p:cNvSpPr>
          <p:nvPr/>
        </p:nvSpPr>
        <p:spPr bwMode="auto">
          <a:xfrm>
            <a:off x="1337480" y="1629545"/>
            <a:ext cx="8843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5.12. Характер розподілу параметрів НДС по елементу заготовки, отриманому витискуванням методом ШО на проміжній а) і заключній б) стадіях: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xmlns="" id="{6C40C375-29DE-46A7-B4D5-1FE52D4DFFC0}"/>
              </a:ext>
            </a:extLst>
          </p:cNvPr>
          <p:cNvSpPr>
            <a:spLocks noChangeArrowheads="1"/>
          </p:cNvSpPr>
          <p:nvPr/>
        </p:nvSpPr>
        <p:spPr bwMode="auto">
          <a:xfrm>
            <a:off x="1378850" y="2331908"/>
            <a:ext cx="8843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і </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sp>
        <p:nvSpPr>
          <p:cNvPr id="8" name="Rectangle 5">
            <a:extLst>
              <a:ext uri="{FF2B5EF4-FFF2-40B4-BE49-F238E27FC236}">
                <a16:creationId xmlns:a16="http://schemas.microsoft.com/office/drawing/2014/main" xmlns="" id="{1C8C9D79-19ED-4075-9C39-B934A14D7029}"/>
              </a:ext>
            </a:extLst>
          </p:cNvPr>
          <p:cNvSpPr>
            <a:spLocks noChangeArrowheads="1"/>
          </p:cNvSpPr>
          <p:nvPr/>
        </p:nvSpPr>
        <p:spPr bwMode="auto">
          <a:xfrm>
            <a:off x="1337480" y="2145199"/>
            <a:ext cx="8843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graphicFrame>
        <p:nvGraphicFramePr>
          <p:cNvPr id="9" name="Объект 8">
            <a:extLst>
              <a:ext uri="{FF2B5EF4-FFF2-40B4-BE49-F238E27FC236}">
                <a16:creationId xmlns:a16="http://schemas.microsoft.com/office/drawing/2014/main" xmlns="" id="{689C4A28-B75E-4029-8F5F-BB9B27D40FB9}"/>
              </a:ext>
            </a:extLst>
          </p:cNvPr>
          <p:cNvGraphicFramePr>
            <a:graphicFrameLocks noChangeAspect="1"/>
          </p:cNvGraphicFramePr>
          <p:nvPr>
            <p:extLst>
              <p:ext uri="{D42A27DB-BD31-4B8C-83A1-F6EECF244321}">
                <p14:modId xmlns:p14="http://schemas.microsoft.com/office/powerpoint/2010/main" val="3335882518"/>
              </p:ext>
            </p:extLst>
          </p:nvPr>
        </p:nvGraphicFramePr>
        <p:xfrm>
          <a:off x="200025" y="3829220"/>
          <a:ext cx="761345" cy="228600"/>
        </p:xfrm>
        <a:graphic>
          <a:graphicData uri="http://schemas.openxmlformats.org/presentationml/2006/ole">
            <mc:AlternateContent xmlns:mc="http://schemas.openxmlformats.org/markup-compatibility/2006">
              <mc:Choice xmlns:v="urn:schemas-microsoft-com:vml" Requires="v">
                <p:oleObj spid="_x0000_s10293" r:id="rId9" imgW="825500" imgH="228600" progId="Equation.DSMT4">
                  <p:embed/>
                </p:oleObj>
              </mc:Choice>
              <mc:Fallback>
                <p:oleObj r:id="rId9" imgW="825500" imgH="2286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025" y="3829220"/>
                        <a:ext cx="761345" cy="228600"/>
                      </a:xfrm>
                      <a:prstGeom prst="rect">
                        <a:avLst/>
                      </a:prstGeom>
                      <a:noFill/>
                    </p:spPr>
                  </p:pic>
                </p:oleObj>
              </mc:Fallback>
            </mc:AlternateContent>
          </a:graphicData>
        </a:graphic>
      </p:graphicFrame>
      <p:graphicFrame>
        <p:nvGraphicFramePr>
          <p:cNvPr id="10" name="Объект 9">
            <a:extLst>
              <a:ext uri="{FF2B5EF4-FFF2-40B4-BE49-F238E27FC236}">
                <a16:creationId xmlns:a16="http://schemas.microsoft.com/office/drawing/2014/main" xmlns="" id="{2A0DE3B5-7421-40ED-9537-E6992C95C9C2}"/>
              </a:ext>
            </a:extLst>
          </p:cNvPr>
          <p:cNvGraphicFramePr>
            <a:graphicFrameLocks noChangeAspect="1"/>
          </p:cNvGraphicFramePr>
          <p:nvPr>
            <p:extLst>
              <p:ext uri="{D42A27DB-BD31-4B8C-83A1-F6EECF244321}">
                <p14:modId xmlns:p14="http://schemas.microsoft.com/office/powerpoint/2010/main" val="4057999855"/>
              </p:ext>
            </p:extLst>
          </p:nvPr>
        </p:nvGraphicFramePr>
        <p:xfrm>
          <a:off x="200026" y="4057820"/>
          <a:ext cx="813852" cy="228600"/>
        </p:xfrm>
        <a:graphic>
          <a:graphicData uri="http://schemas.openxmlformats.org/presentationml/2006/ole">
            <mc:AlternateContent xmlns:mc="http://schemas.openxmlformats.org/markup-compatibility/2006">
              <mc:Choice xmlns:v="urn:schemas-microsoft-com:vml" Requires="v">
                <p:oleObj spid="_x0000_s10294" r:id="rId11" imgW="889000" imgH="228600" progId="Equation.DSMT4">
                  <p:embed/>
                </p:oleObj>
              </mc:Choice>
              <mc:Fallback>
                <p:oleObj r:id="rId11" imgW="889000" imgH="2286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026" y="4057820"/>
                        <a:ext cx="813852" cy="228600"/>
                      </a:xfrm>
                      <a:prstGeom prst="rect">
                        <a:avLst/>
                      </a:prstGeom>
                      <a:noFill/>
                    </p:spPr>
                  </p:pic>
                </p:oleObj>
              </mc:Fallback>
            </mc:AlternateContent>
          </a:graphicData>
        </a:graphic>
      </p:graphicFrame>
      <p:graphicFrame>
        <p:nvGraphicFramePr>
          <p:cNvPr id="11" name="Объект 10">
            <a:extLst>
              <a:ext uri="{FF2B5EF4-FFF2-40B4-BE49-F238E27FC236}">
                <a16:creationId xmlns:a16="http://schemas.microsoft.com/office/drawing/2014/main" xmlns="" id="{5A2D54E0-340E-45E5-B296-A2EAD6234C17}"/>
              </a:ext>
            </a:extLst>
          </p:cNvPr>
          <p:cNvGraphicFramePr>
            <a:graphicFrameLocks noChangeAspect="1"/>
          </p:cNvGraphicFramePr>
          <p:nvPr>
            <p:extLst>
              <p:ext uri="{D42A27DB-BD31-4B8C-83A1-F6EECF244321}">
                <p14:modId xmlns:p14="http://schemas.microsoft.com/office/powerpoint/2010/main" val="3902174"/>
              </p:ext>
            </p:extLst>
          </p:nvPr>
        </p:nvGraphicFramePr>
        <p:xfrm>
          <a:off x="200025" y="4286420"/>
          <a:ext cx="787598" cy="228600"/>
        </p:xfrm>
        <a:graphic>
          <a:graphicData uri="http://schemas.openxmlformats.org/presentationml/2006/ole">
            <mc:AlternateContent xmlns:mc="http://schemas.openxmlformats.org/markup-compatibility/2006">
              <mc:Choice xmlns:v="urn:schemas-microsoft-com:vml" Requires="v">
                <p:oleObj spid="_x0000_s10295" r:id="rId13" imgW="863225" imgH="228501" progId="Equation.DSMT4">
                  <p:embed/>
                </p:oleObj>
              </mc:Choice>
              <mc:Fallback>
                <p:oleObj r:id="rId13" imgW="863225" imgH="228501"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 y="4286420"/>
                        <a:ext cx="787598" cy="228600"/>
                      </a:xfrm>
                      <a:prstGeom prst="rect">
                        <a:avLst/>
                      </a:prstGeom>
                      <a:noFill/>
                    </p:spPr>
                  </p:pic>
                </p:oleObj>
              </mc:Fallback>
            </mc:AlternateContent>
          </a:graphicData>
        </a:graphic>
      </p:graphicFrame>
      <p:graphicFrame>
        <p:nvGraphicFramePr>
          <p:cNvPr id="12" name="Объект 11">
            <a:extLst>
              <a:ext uri="{FF2B5EF4-FFF2-40B4-BE49-F238E27FC236}">
                <a16:creationId xmlns:a16="http://schemas.microsoft.com/office/drawing/2014/main" xmlns="" id="{E03981E8-464A-4754-9768-220ABEE7C4D4}"/>
              </a:ext>
            </a:extLst>
          </p:cNvPr>
          <p:cNvGraphicFramePr>
            <a:graphicFrameLocks noChangeAspect="1"/>
          </p:cNvGraphicFramePr>
          <p:nvPr>
            <p:extLst>
              <p:ext uri="{D42A27DB-BD31-4B8C-83A1-F6EECF244321}">
                <p14:modId xmlns:p14="http://schemas.microsoft.com/office/powerpoint/2010/main" val="1913402076"/>
              </p:ext>
            </p:extLst>
          </p:nvPr>
        </p:nvGraphicFramePr>
        <p:xfrm>
          <a:off x="200025" y="4515020"/>
          <a:ext cx="595074" cy="219075"/>
        </p:xfrm>
        <a:graphic>
          <a:graphicData uri="http://schemas.openxmlformats.org/presentationml/2006/ole">
            <mc:AlternateContent xmlns:mc="http://schemas.openxmlformats.org/markup-compatibility/2006">
              <mc:Choice xmlns:v="urn:schemas-microsoft-com:vml" Requires="v">
                <p:oleObj spid="_x0000_s10296" r:id="rId15" imgW="647700" imgH="228600" progId="Equation.DSMT4">
                  <p:embed/>
                </p:oleObj>
              </mc:Choice>
              <mc:Fallback>
                <p:oleObj r:id="rId15" imgW="647700" imgH="228600"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025" y="4515020"/>
                        <a:ext cx="595074" cy="219075"/>
                      </a:xfrm>
                      <a:prstGeom prst="rect">
                        <a:avLst/>
                      </a:prstGeom>
                      <a:noFill/>
                    </p:spPr>
                  </p:pic>
                </p:oleObj>
              </mc:Fallback>
            </mc:AlternateContent>
          </a:graphicData>
        </a:graphic>
      </p:graphicFrame>
      <p:graphicFrame>
        <p:nvGraphicFramePr>
          <p:cNvPr id="13" name="Объект 12">
            <a:extLst>
              <a:ext uri="{FF2B5EF4-FFF2-40B4-BE49-F238E27FC236}">
                <a16:creationId xmlns:a16="http://schemas.microsoft.com/office/drawing/2014/main" xmlns="" id="{207C3DC5-6245-4AAA-BAF7-534AB8C95C74}"/>
              </a:ext>
            </a:extLst>
          </p:cNvPr>
          <p:cNvGraphicFramePr>
            <a:graphicFrameLocks noChangeAspect="1"/>
          </p:cNvGraphicFramePr>
          <p:nvPr>
            <p:extLst>
              <p:ext uri="{D42A27DB-BD31-4B8C-83A1-F6EECF244321}">
                <p14:modId xmlns:p14="http://schemas.microsoft.com/office/powerpoint/2010/main" val="2266229095"/>
              </p:ext>
            </p:extLst>
          </p:nvPr>
        </p:nvGraphicFramePr>
        <p:xfrm>
          <a:off x="200025" y="4734095"/>
          <a:ext cx="953869" cy="209550"/>
        </p:xfrm>
        <a:graphic>
          <a:graphicData uri="http://schemas.openxmlformats.org/presentationml/2006/ole">
            <mc:AlternateContent xmlns:mc="http://schemas.openxmlformats.org/markup-compatibility/2006">
              <mc:Choice xmlns:v="urn:schemas-microsoft-com:vml" Requires="v">
                <p:oleObj spid="_x0000_s10297" r:id="rId17" imgW="1040948" imgH="203112" progId="Equation.DSMT4">
                  <p:embed/>
                </p:oleObj>
              </mc:Choice>
              <mc:Fallback>
                <p:oleObj r:id="rId17" imgW="1040948" imgH="203112" progId="Equation.DSMT4">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0025" y="4734095"/>
                        <a:ext cx="953869" cy="209550"/>
                      </a:xfrm>
                      <a:prstGeom prst="rect">
                        <a:avLst/>
                      </a:prstGeom>
                      <a:noFill/>
                    </p:spPr>
                  </p:pic>
                </p:oleObj>
              </mc:Fallback>
            </mc:AlternateContent>
          </a:graphicData>
        </a:graphic>
      </p:graphicFrame>
      <p:graphicFrame>
        <p:nvGraphicFramePr>
          <p:cNvPr id="14" name="Объект 13">
            <a:extLst>
              <a:ext uri="{FF2B5EF4-FFF2-40B4-BE49-F238E27FC236}">
                <a16:creationId xmlns:a16="http://schemas.microsoft.com/office/drawing/2014/main" xmlns="" id="{87659280-A4D3-4D5E-ADA4-CE54128A712C}"/>
              </a:ext>
            </a:extLst>
          </p:cNvPr>
          <p:cNvGraphicFramePr>
            <a:graphicFrameLocks noChangeAspect="1"/>
          </p:cNvGraphicFramePr>
          <p:nvPr>
            <p:extLst>
              <p:ext uri="{D42A27DB-BD31-4B8C-83A1-F6EECF244321}">
                <p14:modId xmlns:p14="http://schemas.microsoft.com/office/powerpoint/2010/main" val="3555498287"/>
              </p:ext>
            </p:extLst>
          </p:nvPr>
        </p:nvGraphicFramePr>
        <p:xfrm>
          <a:off x="200025" y="4943645"/>
          <a:ext cx="393799" cy="209550"/>
        </p:xfrm>
        <a:graphic>
          <a:graphicData uri="http://schemas.openxmlformats.org/presentationml/2006/ole">
            <mc:AlternateContent xmlns:mc="http://schemas.openxmlformats.org/markup-compatibility/2006">
              <mc:Choice xmlns:v="urn:schemas-microsoft-com:vml" Requires="v">
                <p:oleObj spid="_x0000_s10298" r:id="rId19" imgW="431613" imgH="203112" progId="Equation.DSMT4">
                  <p:embed/>
                </p:oleObj>
              </mc:Choice>
              <mc:Fallback>
                <p:oleObj r:id="rId19" imgW="431613" imgH="203112" progId="Equation.DSMT4">
                  <p:embed/>
                  <p:pic>
                    <p:nvPicPr>
                      <p:cNvPr id="0"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0025" y="4943645"/>
                        <a:ext cx="393799" cy="209550"/>
                      </a:xfrm>
                      <a:prstGeom prst="rect">
                        <a:avLst/>
                      </a:prstGeom>
                      <a:noFill/>
                    </p:spPr>
                  </p:pic>
                </p:oleObj>
              </mc:Fallback>
            </mc:AlternateContent>
          </a:graphicData>
        </a:graphic>
      </p:graphicFrame>
      <p:sp>
        <p:nvSpPr>
          <p:cNvPr id="15" name="Rectangle 12">
            <a:extLst>
              <a:ext uri="{FF2B5EF4-FFF2-40B4-BE49-F238E27FC236}">
                <a16:creationId xmlns:a16="http://schemas.microsoft.com/office/drawing/2014/main" xmlns="" id="{047420EC-8FCB-4773-84AC-C4674980B1D0}"/>
              </a:ext>
            </a:extLst>
          </p:cNvPr>
          <p:cNvSpPr>
            <a:spLocks noChangeArrowheads="1"/>
          </p:cNvSpPr>
          <p:nvPr/>
        </p:nvSpPr>
        <p:spPr bwMode="auto">
          <a:xfrm>
            <a:off x="200025" y="2654980"/>
            <a:ext cx="1120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Найбільша інтенсивність деформацій, яка спостерігається в зоні контакту валка з заготовкою, сягає значень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xmlns="" id="{7DCB36EC-B760-4406-B462-61BB2FBCEAD1}"/>
              </a:ext>
            </a:extLst>
          </p:cNvPr>
          <p:cNvSpPr>
            <a:spLocks noChangeArrowheads="1"/>
          </p:cNvSpPr>
          <p:nvPr/>
        </p:nvSpPr>
        <p:spPr bwMode="auto">
          <a:xfrm>
            <a:off x="396924" y="3361571"/>
            <a:ext cx="1120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та може їх перевищувати. Наступною, найбільш здеформованою, є зона входу металу в формоутворюючий канал. Тут інтенсивність деформацій сягає значень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xmlns="" id="{20AA18BE-E6B6-4D40-AFCE-65B2F4EB09B9}"/>
              </a:ext>
            </a:extLst>
          </p:cNvPr>
          <p:cNvSpPr>
            <a:spLocks noChangeArrowheads="1"/>
          </p:cNvSpPr>
          <p:nvPr/>
        </p:nvSpPr>
        <p:spPr bwMode="auto">
          <a:xfrm>
            <a:off x="200025" y="2962044"/>
            <a:ext cx="1120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Найменший рівень деформацій спостерігається на вільній вершині витиснутого елемента та в його центральній частині, а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інтенсивність деформацій тут сягає значень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xmlns="" id="{BB23614F-7A93-4E51-99B2-7155E6DD4C29}"/>
              </a:ext>
            </a:extLst>
          </p:cNvPr>
          <p:cNvSpPr>
            <a:spLocks noChangeArrowheads="1"/>
          </p:cNvSpPr>
          <p:nvPr/>
        </p:nvSpPr>
        <p:spPr bwMode="auto">
          <a:xfrm>
            <a:off x="999825" y="3791103"/>
            <a:ext cx="11201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дослідження НДС пластичної зони заготовки при прямому витискуванні методом ШО нами застосовано також метод координатних подільних сіток, побудований на використанні ме</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тодики, основаної на теорії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-функцій. При цьому здійснювалося поетапне витискування елемента  - плоска задача.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Характер розподілу ізоліній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xmlns="" id="{8C6C6002-AC54-4857-A572-688034F7CFC6}"/>
              </a:ext>
            </a:extLst>
          </p:cNvPr>
          <p:cNvSpPr>
            <a:spLocks noChangeArrowheads="1"/>
          </p:cNvSpPr>
          <p:nvPr/>
        </p:nvSpPr>
        <p:spPr bwMode="auto">
          <a:xfrm>
            <a:off x="688119" y="4577880"/>
            <a:ext cx="1120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 зоні витиснутого елементу, отриманий за результатами вимірювання координатної подільної сітки, співпадає з отриманим за результатами вимірювання твердості.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Показник напруженого стану в зоні максимальних деформацій становить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xmlns="" id="{06B209DA-1EFA-4C3F-8ED6-3FA009DB62C2}"/>
              </a:ext>
            </a:extLst>
          </p:cNvPr>
          <p:cNvSpPr>
            <a:spLocks noChangeArrowheads="1"/>
          </p:cNvSpPr>
          <p:nvPr/>
        </p:nvSpPr>
        <p:spPr bwMode="auto">
          <a:xfrm>
            <a:off x="302481" y="5053206"/>
            <a:ext cx="11201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(див. рис. 5.12). Ці умови свідчать про наявність тут значних напружень стиску, що робить відносно безпечною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деформовність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матеріалу заготовки. Проте на ділянках поблизу основи зуба виникає небезпека руйнування інструментального оснащення. Матеріал заготовки у вершини зуба підлягає відносно невеликим деформаціям, проте показник напруженого стану тут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xmlns="" id="{06CD91BA-DDA7-4F0A-B7E0-1C878E56059E}"/>
              </a:ext>
            </a:extLst>
          </p:cNvPr>
          <p:cNvSpPr>
            <a:spLocks noChangeArrowheads="1"/>
          </p:cNvSpPr>
          <p:nvPr/>
        </p:nvSpPr>
        <p:spPr bwMode="auto">
          <a:xfrm>
            <a:off x="200025" y="5628521"/>
            <a:ext cx="117963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що вимагає проведення оцінки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деформовності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матеріалу.</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Важливою особливістю даної технологічної схеми є те, що частки металу з вільної вершини зуба і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жорсткої</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схеми напруженого стану, в процесі витискування переходять на контакт з інструментом, де їх деформації продовжують зростати в умовах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якої</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схеми напруженого стану (</a:t>
            </a:r>
            <a:r>
              <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1,3…-1,5</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Все це слід враховувати при побудові шляхів деформування часток матеріалу заготовки, для оцінки його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деформовності</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kumimoji="0" lang="ru-RU" altLang="ru-RU" sz="1100" b="0" i="1" u="none" strike="noStrike" cap="none" normalizeH="0" baseline="0" dirty="0">
              <a:ln>
                <a:noFill/>
              </a:ln>
              <a:solidFill>
                <a:srgbClr val="000000"/>
              </a:solidFill>
              <a:effectLst/>
              <a:sym typeface="Symbol" panose="05050102010706020507" pitchFamily="18" charset="2"/>
            </a:endParaRPr>
          </a:p>
        </p:txBody>
      </p:sp>
    </p:spTree>
    <p:extLst>
      <p:ext uri="{BB962C8B-B14F-4D97-AF65-F5344CB8AC3E}">
        <p14:creationId xmlns:p14="http://schemas.microsoft.com/office/powerpoint/2010/main" val="212395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E7601737-57DE-4D0B-B14F-4968FED361C1}"/>
              </a:ext>
            </a:extLst>
          </p:cNvPr>
          <p:cNvSpPr>
            <a:spLocks noChangeArrowheads="1"/>
          </p:cNvSpPr>
          <p:nvPr/>
        </p:nvSpPr>
        <p:spPr bwMode="auto">
          <a:xfrm>
            <a:off x="256131" y="269178"/>
            <a:ext cx="1144524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До особливостей деформування відноситься також те, що як видно з рис. 5.11 і 5.12, НДС по відношенню до профілю витиснутого елементу має певну асиметрію. Це пов’язано із асиметричним прикладенням навантаження при обкочуванні заготовки. Такий характер плину є корисним, якщо бічні поверхні елемента мають різні кути нахилу. При необхідності усунення відзначеної асиметрії слід передбачити реверсування заготовки.</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При зміні параметрів профілю елемента, що характеризується величинами, приведеними на рис. 5.13, значення інтенсивності деформацій і показника напруженого стану будуть дещо змінюватися, проте характер їх розподілу зберігатиметься. Зберігатиметься також характер розподілу відзначених величин і при зміні матеріалів, якщо умови тертя залишатимуться незмінними.</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Для оцінки </a:t>
            </a:r>
            <a:r>
              <a:rPr kumimoji="0" lang="uk-UA" altLang="ru-RU"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деформовності</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матеріалу заготовки та визначення граничних, з точки зору запобігання руйнуванню матеріалу або забезпечення необхідних технічних характеристик деталі, необхідно мати шляхи деформування часток небезпечних зон. На рис. 8 приведені ш</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ляхи деформування часток матеріалу заготовки в найбільш деформованих зонах, отримані методом координатних подільних сіток з використанням теорії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-функцій.</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Особливість шляхів деформування полягає у тому, що на початковому етапі витискування матеріал на лінії ОМ підлягає розтягу при показнику напруженого стану </a:t>
            </a:r>
            <a:r>
              <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1,73. При цьому величина інтенсивності деформацій є незначною, досягаючи для вільної поверхні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на заключному етапі формоутворення</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значень </a:t>
            </a:r>
            <a:endPar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graphicFrame>
        <p:nvGraphicFramePr>
          <p:cNvPr id="3" name="Объект 2">
            <a:extLst>
              <a:ext uri="{FF2B5EF4-FFF2-40B4-BE49-F238E27FC236}">
                <a16:creationId xmlns:a16="http://schemas.microsoft.com/office/drawing/2014/main" xmlns="" id="{D018280D-138C-4EAE-B49E-1FBC410334EC}"/>
              </a:ext>
            </a:extLst>
          </p:cNvPr>
          <p:cNvGraphicFramePr>
            <a:graphicFrameLocks noChangeAspect="1"/>
          </p:cNvGraphicFramePr>
          <p:nvPr>
            <p:extLst>
              <p:ext uri="{D42A27DB-BD31-4B8C-83A1-F6EECF244321}">
                <p14:modId xmlns:p14="http://schemas.microsoft.com/office/powerpoint/2010/main" val="3071059268"/>
              </p:ext>
            </p:extLst>
          </p:nvPr>
        </p:nvGraphicFramePr>
        <p:xfrm>
          <a:off x="1789964" y="2254045"/>
          <a:ext cx="867335" cy="228600"/>
        </p:xfrm>
        <a:graphic>
          <a:graphicData uri="http://schemas.openxmlformats.org/presentationml/2006/ole">
            <mc:AlternateContent xmlns:mc="http://schemas.openxmlformats.org/markup-compatibility/2006">
              <mc:Choice xmlns:v="urn:schemas-microsoft-com:vml" Requires="v">
                <p:oleObj spid="_x0000_s11273" r:id="rId3" imgW="914400" imgH="228600" progId="Equation.DSMT4">
                  <p:embed/>
                </p:oleObj>
              </mc:Choice>
              <mc:Fallback>
                <p:oleObj r:id="rId3" imgW="914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964" y="2254045"/>
                        <a:ext cx="867335" cy="228600"/>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xmlns="" id="{AFFDD485-8A96-4769-A493-CA6C1B41F47E}"/>
              </a:ext>
            </a:extLst>
          </p:cNvPr>
          <p:cNvSpPr>
            <a:spLocks noChangeArrowheads="1"/>
          </p:cNvSpPr>
          <p:nvPr/>
        </p:nvSpPr>
        <p:spPr bwMode="auto">
          <a:xfrm>
            <a:off x="373380" y="3162278"/>
            <a:ext cx="114452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подальшому, при контакті з бічною поверхнею каналу матриці, деформування продовжується в умовах </a:t>
            </a:r>
            <a:r>
              <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-1,0 – 1,5. Для найбільш деформованої приконтактної з валком зони заготовки шлях деформування 3 можна представити за середнім в зоні натискання валка значенням показника </a:t>
            </a:r>
            <a:r>
              <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uk-UA" altLang="ru-RU"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-2,5...-2.</a:t>
            </a:r>
            <a:endParaRPr kumimoji="0" lang="uk-UA"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pic>
        <p:nvPicPr>
          <p:cNvPr id="5" name="Рисунок 4">
            <a:extLst>
              <a:ext uri="{FF2B5EF4-FFF2-40B4-BE49-F238E27FC236}">
                <a16:creationId xmlns:a16="http://schemas.microsoft.com/office/drawing/2014/main" xmlns="" id="{EF30C842-E0F9-4567-B911-FD104EA6AF7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02196" y="3967311"/>
            <a:ext cx="1863675" cy="1297864"/>
          </a:xfrm>
          <a:prstGeom prst="rect">
            <a:avLst/>
          </a:prstGeom>
          <a:noFill/>
          <a:ln>
            <a:noFill/>
          </a:ln>
        </p:spPr>
      </p:pic>
      <p:pic>
        <p:nvPicPr>
          <p:cNvPr id="6" name="Рисунок 5" descr="Описание: 1">
            <a:extLst>
              <a:ext uri="{FF2B5EF4-FFF2-40B4-BE49-F238E27FC236}">
                <a16:creationId xmlns:a16="http://schemas.microsoft.com/office/drawing/2014/main" xmlns="" id="{B7DB9E67-AA94-4689-A8FF-2C629A8889A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163011" y="3657145"/>
            <a:ext cx="2809875" cy="1666875"/>
          </a:xfrm>
          <a:prstGeom prst="rect">
            <a:avLst/>
          </a:prstGeom>
          <a:noFill/>
          <a:ln>
            <a:noFill/>
          </a:ln>
        </p:spPr>
      </p:pic>
      <p:sp>
        <p:nvSpPr>
          <p:cNvPr id="7" name="Прямоугольник 6">
            <a:extLst>
              <a:ext uri="{FF2B5EF4-FFF2-40B4-BE49-F238E27FC236}">
                <a16:creationId xmlns:a16="http://schemas.microsoft.com/office/drawing/2014/main" xmlns="" id="{B46C4481-9418-48A6-8CFD-94B56F7E0227}"/>
              </a:ext>
            </a:extLst>
          </p:cNvPr>
          <p:cNvSpPr/>
          <p:nvPr/>
        </p:nvSpPr>
        <p:spPr>
          <a:xfrm>
            <a:off x="471948" y="5732212"/>
            <a:ext cx="4321278" cy="646331"/>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Рис. 5.13. Характерні параметри профілю елемента, що витискується</a:t>
            </a:r>
            <a:endParaRPr lang="ru-RU" dirty="0"/>
          </a:p>
        </p:txBody>
      </p:sp>
      <p:sp>
        <p:nvSpPr>
          <p:cNvPr id="8" name="Прямоугольник 7">
            <a:extLst>
              <a:ext uri="{FF2B5EF4-FFF2-40B4-BE49-F238E27FC236}">
                <a16:creationId xmlns:a16="http://schemas.microsoft.com/office/drawing/2014/main" xmlns="" id="{031B7B39-C447-491D-A302-97CEF09095AE}"/>
              </a:ext>
            </a:extLst>
          </p:cNvPr>
          <p:cNvSpPr/>
          <p:nvPr/>
        </p:nvSpPr>
        <p:spPr>
          <a:xfrm>
            <a:off x="5163011" y="5455212"/>
            <a:ext cx="6096000" cy="1200329"/>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 5.14. Шляхи деформування часток матеріалу заготовки в найбільш деформованих зонах: 1 – посередині бічної поверхні АС; 2 – на </a:t>
            </a:r>
            <a:r>
              <a:rPr lang="uk-UA" dirty="0">
                <a:solidFill>
                  <a:srgbClr val="000000"/>
                </a:solidFill>
                <a:latin typeface="Times New Roman" panose="02020603050405020304" pitchFamily="18" charset="0"/>
                <a:ea typeface="Calibri" panose="020F0502020204030204" pitchFamily="34" charset="0"/>
              </a:rPr>
              <a:t>вході в формоутворюючий канал (поблизу точки А); 3 – в зоні контакту заготовки з валком</a:t>
            </a:r>
            <a:endParaRPr lang="ru-RU" dirty="0"/>
          </a:p>
        </p:txBody>
      </p:sp>
    </p:spTree>
    <p:extLst>
      <p:ext uri="{BB962C8B-B14F-4D97-AF65-F5344CB8AC3E}">
        <p14:creationId xmlns:p14="http://schemas.microsoft.com/office/powerpoint/2010/main" val="149146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Объект 19">
            <a:extLst>
              <a:ext uri="{FF2B5EF4-FFF2-40B4-BE49-F238E27FC236}">
                <a16:creationId xmlns:a16="http://schemas.microsoft.com/office/drawing/2014/main" xmlns="" id="{2299D4A8-78C4-4B2E-AD35-B5799BAADF38}"/>
              </a:ext>
            </a:extLst>
          </p:cNvPr>
          <p:cNvGraphicFramePr>
            <a:graphicFrameLocks noChangeAspect="1"/>
          </p:cNvGraphicFramePr>
          <p:nvPr>
            <p:extLst>
              <p:ext uri="{D42A27DB-BD31-4B8C-83A1-F6EECF244321}">
                <p14:modId xmlns:p14="http://schemas.microsoft.com/office/powerpoint/2010/main" val="3240044252"/>
              </p:ext>
            </p:extLst>
          </p:nvPr>
        </p:nvGraphicFramePr>
        <p:xfrm>
          <a:off x="815371" y="1031833"/>
          <a:ext cx="600167" cy="257175"/>
        </p:xfrm>
        <a:graphic>
          <a:graphicData uri="http://schemas.openxmlformats.org/presentationml/2006/ole">
            <mc:AlternateContent xmlns:mc="http://schemas.openxmlformats.org/markup-compatibility/2006">
              <mc:Choice xmlns:v="urn:schemas-microsoft-com:vml" Requires="v">
                <p:oleObj spid="_x0000_s12359" r:id="rId3" imgW="647419" imgH="253890" progId="Equation.DSMT4">
                  <p:embed/>
                </p:oleObj>
              </mc:Choice>
              <mc:Fallback>
                <p:oleObj r:id="rId3" imgW="647419" imgH="253890" progId="Equation.DSMT4">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71" y="1031833"/>
                        <a:ext cx="600167" cy="257175"/>
                      </a:xfrm>
                      <a:prstGeom prst="rect">
                        <a:avLst/>
                      </a:prstGeom>
                      <a:noFill/>
                    </p:spPr>
                  </p:pic>
                </p:oleObj>
              </mc:Fallback>
            </mc:AlternateContent>
          </a:graphicData>
        </a:graphic>
      </p:graphicFrame>
      <p:graphicFrame>
        <p:nvGraphicFramePr>
          <p:cNvPr id="21" name="Объект 20">
            <a:extLst>
              <a:ext uri="{FF2B5EF4-FFF2-40B4-BE49-F238E27FC236}">
                <a16:creationId xmlns:a16="http://schemas.microsoft.com/office/drawing/2014/main" xmlns="" id="{E2F5250A-5B99-4FE9-A3C6-EC4ED93180F2}"/>
              </a:ext>
            </a:extLst>
          </p:cNvPr>
          <p:cNvGraphicFramePr>
            <a:graphicFrameLocks noChangeAspect="1"/>
          </p:cNvGraphicFramePr>
          <p:nvPr>
            <p:extLst>
              <p:ext uri="{D42A27DB-BD31-4B8C-83A1-F6EECF244321}">
                <p14:modId xmlns:p14="http://schemas.microsoft.com/office/powerpoint/2010/main" val="954958578"/>
              </p:ext>
            </p:extLst>
          </p:nvPr>
        </p:nvGraphicFramePr>
        <p:xfrm>
          <a:off x="779474" y="1352467"/>
          <a:ext cx="608993" cy="234047"/>
        </p:xfrm>
        <a:graphic>
          <a:graphicData uri="http://schemas.openxmlformats.org/presentationml/2006/ole">
            <mc:AlternateContent xmlns:mc="http://schemas.openxmlformats.org/markup-compatibility/2006">
              <mc:Choice xmlns:v="urn:schemas-microsoft-com:vml" Requires="v">
                <p:oleObj spid="_x0000_s12360" r:id="rId5" imgW="660113" imgH="253890" progId="Equation.DSMT4">
                  <p:embed/>
                </p:oleObj>
              </mc:Choice>
              <mc:Fallback>
                <p:oleObj r:id="rId5" imgW="660113" imgH="253890" progId="Equation.DSMT4">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474" y="1352467"/>
                        <a:ext cx="608993" cy="234047"/>
                      </a:xfrm>
                      <a:prstGeom prst="rect">
                        <a:avLst/>
                      </a:prstGeom>
                      <a:noFill/>
                    </p:spPr>
                  </p:pic>
                </p:oleObj>
              </mc:Fallback>
            </mc:AlternateContent>
          </a:graphicData>
        </a:graphic>
      </p:graphicFrame>
      <p:graphicFrame>
        <p:nvGraphicFramePr>
          <p:cNvPr id="22" name="Объект 21">
            <a:extLst>
              <a:ext uri="{FF2B5EF4-FFF2-40B4-BE49-F238E27FC236}">
                <a16:creationId xmlns:a16="http://schemas.microsoft.com/office/drawing/2014/main" xmlns="" id="{8962127E-06E4-460A-97F1-B48DB919C741}"/>
              </a:ext>
            </a:extLst>
          </p:cNvPr>
          <p:cNvGraphicFramePr>
            <a:graphicFrameLocks noChangeAspect="1"/>
          </p:cNvGraphicFramePr>
          <p:nvPr>
            <p:extLst>
              <p:ext uri="{D42A27DB-BD31-4B8C-83A1-F6EECF244321}">
                <p14:modId xmlns:p14="http://schemas.microsoft.com/office/powerpoint/2010/main" val="2940056280"/>
              </p:ext>
            </p:extLst>
          </p:nvPr>
        </p:nvGraphicFramePr>
        <p:xfrm>
          <a:off x="571445" y="1649973"/>
          <a:ext cx="1500418" cy="714375"/>
        </p:xfrm>
        <a:graphic>
          <a:graphicData uri="http://schemas.openxmlformats.org/presentationml/2006/ole">
            <mc:AlternateContent xmlns:mc="http://schemas.openxmlformats.org/markup-compatibility/2006">
              <mc:Choice xmlns:v="urn:schemas-microsoft-com:vml" Requires="v">
                <p:oleObj spid="_x0000_s12361" r:id="rId7" imgW="1625600" imgH="711200" progId="Equation.DSMT4">
                  <p:embed/>
                </p:oleObj>
              </mc:Choice>
              <mc:Fallback>
                <p:oleObj r:id="rId7" imgW="1625600" imgH="711200" progId="Equation.DSMT4">
                  <p:embed/>
                  <p:pic>
                    <p:nvPicPr>
                      <p:cNvPr id="0"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445" y="1649973"/>
                        <a:ext cx="1500418" cy="714375"/>
                      </a:xfrm>
                      <a:prstGeom prst="rect">
                        <a:avLst/>
                      </a:prstGeom>
                      <a:noFill/>
                    </p:spPr>
                  </p:pic>
                </p:oleObj>
              </mc:Fallback>
            </mc:AlternateContent>
          </a:graphicData>
        </a:graphic>
      </p:graphicFrame>
      <p:graphicFrame>
        <p:nvGraphicFramePr>
          <p:cNvPr id="23" name="Объект 22">
            <a:extLst>
              <a:ext uri="{FF2B5EF4-FFF2-40B4-BE49-F238E27FC236}">
                <a16:creationId xmlns:a16="http://schemas.microsoft.com/office/drawing/2014/main" xmlns="" id="{72818618-3D85-4A84-A0E4-378F89F5FAA3}"/>
              </a:ext>
            </a:extLst>
          </p:cNvPr>
          <p:cNvGraphicFramePr>
            <a:graphicFrameLocks noChangeAspect="1"/>
          </p:cNvGraphicFramePr>
          <p:nvPr>
            <p:extLst>
              <p:ext uri="{D42A27DB-BD31-4B8C-83A1-F6EECF244321}">
                <p14:modId xmlns:p14="http://schemas.microsoft.com/office/powerpoint/2010/main" val="2882016239"/>
              </p:ext>
            </p:extLst>
          </p:nvPr>
        </p:nvGraphicFramePr>
        <p:xfrm>
          <a:off x="777493" y="2407639"/>
          <a:ext cx="141216" cy="228600"/>
        </p:xfrm>
        <a:graphic>
          <a:graphicData uri="http://schemas.openxmlformats.org/presentationml/2006/ole">
            <mc:AlternateContent xmlns:mc="http://schemas.openxmlformats.org/markup-compatibility/2006">
              <mc:Choice xmlns:v="urn:schemas-microsoft-com:vml" Requires="v">
                <p:oleObj spid="_x0000_s12362" r:id="rId9" imgW="152334" imgH="228501" progId="Equation.DSMT4">
                  <p:embed/>
                </p:oleObj>
              </mc:Choice>
              <mc:Fallback>
                <p:oleObj r:id="rId9" imgW="152334" imgH="228501" progId="Equation.DSMT4">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493" y="2407639"/>
                        <a:ext cx="141216" cy="228600"/>
                      </a:xfrm>
                      <a:prstGeom prst="rect">
                        <a:avLst/>
                      </a:prstGeom>
                      <a:noFill/>
                    </p:spPr>
                  </p:pic>
                </p:oleObj>
              </mc:Fallback>
            </mc:AlternateContent>
          </a:graphicData>
        </a:graphic>
      </p:graphicFrame>
      <p:graphicFrame>
        <p:nvGraphicFramePr>
          <p:cNvPr id="24" name="Объект 23">
            <a:extLst>
              <a:ext uri="{FF2B5EF4-FFF2-40B4-BE49-F238E27FC236}">
                <a16:creationId xmlns:a16="http://schemas.microsoft.com/office/drawing/2014/main" xmlns="" id="{66531ADA-DA74-4C46-9E9E-DEBB62DE9F06}"/>
              </a:ext>
            </a:extLst>
          </p:cNvPr>
          <p:cNvGraphicFramePr>
            <a:graphicFrameLocks noChangeAspect="1"/>
          </p:cNvGraphicFramePr>
          <p:nvPr>
            <p:extLst>
              <p:ext uri="{D42A27DB-BD31-4B8C-83A1-F6EECF244321}">
                <p14:modId xmlns:p14="http://schemas.microsoft.com/office/powerpoint/2010/main" val="2454067927"/>
              </p:ext>
            </p:extLst>
          </p:nvPr>
        </p:nvGraphicFramePr>
        <p:xfrm>
          <a:off x="777493" y="2636239"/>
          <a:ext cx="564863" cy="228600"/>
        </p:xfrm>
        <a:graphic>
          <a:graphicData uri="http://schemas.openxmlformats.org/presentationml/2006/ole">
            <mc:AlternateContent xmlns:mc="http://schemas.openxmlformats.org/markup-compatibility/2006">
              <mc:Choice xmlns:v="urn:schemas-microsoft-com:vml" Requires="v">
                <p:oleObj spid="_x0000_s12363" r:id="rId11" imgW="609600" imgH="228600" progId="Equation.DSMT4">
                  <p:embed/>
                </p:oleObj>
              </mc:Choice>
              <mc:Fallback>
                <p:oleObj r:id="rId11" imgW="609600" imgH="228600" progId="Equation.DSMT4">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493" y="2636239"/>
                        <a:ext cx="564863" cy="228600"/>
                      </a:xfrm>
                      <a:prstGeom prst="rect">
                        <a:avLst/>
                      </a:prstGeom>
                      <a:noFill/>
                    </p:spPr>
                  </p:pic>
                </p:oleObj>
              </mc:Fallback>
            </mc:AlternateContent>
          </a:graphicData>
        </a:graphic>
      </p:graphicFrame>
      <p:graphicFrame>
        <p:nvGraphicFramePr>
          <p:cNvPr id="25" name="Объект 24">
            <a:extLst>
              <a:ext uri="{FF2B5EF4-FFF2-40B4-BE49-F238E27FC236}">
                <a16:creationId xmlns:a16="http://schemas.microsoft.com/office/drawing/2014/main" xmlns="" id="{BDFCC434-E238-40F5-A16A-0396EB811F59}"/>
              </a:ext>
            </a:extLst>
          </p:cNvPr>
          <p:cNvGraphicFramePr>
            <a:graphicFrameLocks noChangeAspect="1"/>
          </p:cNvGraphicFramePr>
          <p:nvPr>
            <p:extLst>
              <p:ext uri="{D42A27DB-BD31-4B8C-83A1-F6EECF244321}">
                <p14:modId xmlns:p14="http://schemas.microsoft.com/office/powerpoint/2010/main" val="729754917"/>
              </p:ext>
            </p:extLst>
          </p:nvPr>
        </p:nvGraphicFramePr>
        <p:xfrm>
          <a:off x="609799" y="3492504"/>
          <a:ext cx="564863" cy="228600"/>
        </p:xfrm>
        <a:graphic>
          <a:graphicData uri="http://schemas.openxmlformats.org/presentationml/2006/ole">
            <mc:AlternateContent xmlns:mc="http://schemas.openxmlformats.org/markup-compatibility/2006">
              <mc:Choice xmlns:v="urn:schemas-microsoft-com:vml" Requires="v">
                <p:oleObj spid="_x0000_s12364" r:id="rId13" imgW="508000" imgH="228600" progId="Equation.DSMT4">
                  <p:embed/>
                </p:oleObj>
              </mc:Choice>
              <mc:Fallback>
                <p:oleObj r:id="rId13" imgW="508000" imgH="228600"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799" y="3492504"/>
                        <a:ext cx="564863" cy="228600"/>
                      </a:xfrm>
                      <a:prstGeom prst="rect">
                        <a:avLst/>
                      </a:prstGeom>
                      <a:noFill/>
                    </p:spPr>
                  </p:pic>
                </p:oleObj>
              </mc:Fallback>
            </mc:AlternateContent>
          </a:graphicData>
        </a:graphic>
      </p:graphicFrame>
      <p:graphicFrame>
        <p:nvGraphicFramePr>
          <p:cNvPr id="26" name="Объект 25">
            <a:extLst>
              <a:ext uri="{FF2B5EF4-FFF2-40B4-BE49-F238E27FC236}">
                <a16:creationId xmlns:a16="http://schemas.microsoft.com/office/drawing/2014/main" xmlns="" id="{37165F29-6BAA-4407-B917-8D5D36BDEDA7}"/>
              </a:ext>
            </a:extLst>
          </p:cNvPr>
          <p:cNvGraphicFramePr>
            <a:graphicFrameLocks noChangeAspect="1"/>
          </p:cNvGraphicFramePr>
          <p:nvPr>
            <p:extLst>
              <p:ext uri="{D42A27DB-BD31-4B8C-83A1-F6EECF244321}">
                <p14:modId xmlns:p14="http://schemas.microsoft.com/office/powerpoint/2010/main" val="2970584943"/>
              </p:ext>
            </p:extLst>
          </p:nvPr>
        </p:nvGraphicFramePr>
        <p:xfrm>
          <a:off x="380324" y="5478316"/>
          <a:ext cx="3954043" cy="790575"/>
        </p:xfrm>
        <a:graphic>
          <a:graphicData uri="http://schemas.openxmlformats.org/presentationml/2006/ole">
            <mc:AlternateContent xmlns:mc="http://schemas.openxmlformats.org/markup-compatibility/2006">
              <mc:Choice xmlns:v="urn:schemas-microsoft-com:vml" Requires="v">
                <p:oleObj spid="_x0000_s12365" r:id="rId15" imgW="3937000" imgH="723900" progId="Equation.DSMT4">
                  <p:embed/>
                </p:oleObj>
              </mc:Choice>
              <mc:Fallback>
                <p:oleObj r:id="rId15" imgW="3937000" imgH="723900" progId="Equation.DSMT4">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324" y="5478316"/>
                        <a:ext cx="3954043" cy="790575"/>
                      </a:xfrm>
                      <a:prstGeom prst="rect">
                        <a:avLst/>
                      </a:prstGeom>
                      <a:noFill/>
                    </p:spPr>
                  </p:pic>
                </p:oleObj>
              </mc:Fallback>
            </mc:AlternateContent>
          </a:graphicData>
        </a:graphic>
      </p:graphicFrame>
      <p:sp>
        <p:nvSpPr>
          <p:cNvPr id="27" name="Rectangle 35">
            <a:extLst>
              <a:ext uri="{FF2B5EF4-FFF2-40B4-BE49-F238E27FC236}">
                <a16:creationId xmlns:a16="http://schemas.microsoft.com/office/drawing/2014/main" xmlns="" id="{409225D6-88A7-45E4-9B54-11AD6AFE3DE1}"/>
              </a:ext>
            </a:extLst>
          </p:cNvPr>
          <p:cNvSpPr>
            <a:spLocks noChangeArrowheads="1"/>
          </p:cNvSpPr>
          <p:nvPr/>
        </p:nvSpPr>
        <p:spPr bwMode="auto">
          <a:xfrm>
            <a:off x="335471" y="272223"/>
            <a:ext cx="1129726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 метою</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оцінки деформовності заготовки необхідно застосувати один із критеріїв деформовності. Для побудови математичної моделі шляхи деформування слід представити в аналітичному вигляді.</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100" b="0" i="0" u="none" strike="noStrike" cap="none" normalizeH="0" baseline="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Вказані шляхи деформування не є однозначними функціями типу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8" name="Rectangle 36">
            <a:extLst>
              <a:ext uri="{FF2B5EF4-FFF2-40B4-BE49-F238E27FC236}">
                <a16:creationId xmlns:a16="http://schemas.microsoft.com/office/drawing/2014/main" xmlns="" id="{0BC4218B-191F-49DB-9C97-511DE279F2B0}"/>
              </a:ext>
            </a:extLst>
          </p:cNvPr>
          <p:cNvSpPr>
            <a:spLocks noChangeArrowheads="1"/>
          </p:cNvSpPr>
          <p:nvPr/>
        </p:nvSpPr>
        <p:spPr bwMode="auto">
          <a:xfrm>
            <a:off x="1474839" y="925279"/>
            <a:ext cx="112972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проте їх можна представити однозначними функціями виду:</a:t>
            </a:r>
            <a:endParaRPr kumimoji="0" lang="ru-RU" altLang="ru-RU" sz="1100" b="0" i="0" u="none" strike="noStrike" cap="none" normalizeH="0" baseline="0" dirty="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9" name="Rectangle 37">
            <a:extLst>
              <a:ext uri="{FF2B5EF4-FFF2-40B4-BE49-F238E27FC236}">
                <a16:creationId xmlns:a16="http://schemas.microsoft.com/office/drawing/2014/main" xmlns="" id="{AAC3E26D-FACC-468E-9ADB-B71D41A727F9}"/>
              </a:ext>
            </a:extLst>
          </p:cNvPr>
          <p:cNvSpPr>
            <a:spLocks noChangeArrowheads="1"/>
          </p:cNvSpPr>
          <p:nvPr/>
        </p:nvSpPr>
        <p:spPr bwMode="auto">
          <a:xfrm>
            <a:off x="1261494" y="1162457"/>
            <a:ext cx="1129726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(5.2)</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Схематичний графік функції, що апроксимує вказані шляхи деформування, показано на рис. 5.14, а її структура має вигляд:</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1" name="Rectangle 39">
            <a:extLst>
              <a:ext uri="{FF2B5EF4-FFF2-40B4-BE49-F238E27FC236}">
                <a16:creationId xmlns:a16="http://schemas.microsoft.com/office/drawing/2014/main" xmlns="" id="{28BD94C0-8337-413F-80C7-1E6C3835D4B5}"/>
              </a:ext>
            </a:extLst>
          </p:cNvPr>
          <p:cNvSpPr>
            <a:spLocks noChangeArrowheads="1"/>
          </p:cNvSpPr>
          <p:nvPr/>
        </p:nvSpPr>
        <p:spPr bwMode="auto">
          <a:xfrm>
            <a:off x="450932" y="2907178"/>
            <a:ext cx="112972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значення інтенсивності деформацій часток металу вільної зони вершини зуба в момент переходу на контакт з інструментальним оснащенням. Відповідно до рис. 8 можна прийняти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32" name="Rectangle 40">
            <a:extLst>
              <a:ext uri="{FF2B5EF4-FFF2-40B4-BE49-F238E27FC236}">
                <a16:creationId xmlns:a16="http://schemas.microsoft.com/office/drawing/2014/main" xmlns="" id="{9F0167A9-ED5F-4F17-8E18-69C1D0D7F3F3}"/>
              </a:ext>
            </a:extLst>
          </p:cNvPr>
          <p:cNvSpPr>
            <a:spLocks noChangeArrowheads="1"/>
          </p:cNvSpPr>
          <p:nvPr/>
        </p:nvSpPr>
        <p:spPr bwMode="auto">
          <a:xfrm>
            <a:off x="309716" y="2402192"/>
            <a:ext cx="112972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33" name="Rectangle 41">
            <a:extLst>
              <a:ext uri="{FF2B5EF4-FFF2-40B4-BE49-F238E27FC236}">
                <a16:creationId xmlns:a16="http://schemas.microsoft.com/office/drawing/2014/main" xmlns="" id="{46B50D65-D298-46E9-A37A-11D2E2E4ACE2}"/>
              </a:ext>
            </a:extLst>
          </p:cNvPr>
          <p:cNvSpPr>
            <a:spLocks noChangeArrowheads="1"/>
          </p:cNvSpPr>
          <p:nvPr/>
        </p:nvSpPr>
        <p:spPr bwMode="auto">
          <a:xfrm>
            <a:off x="450932" y="3949704"/>
            <a:ext cx="1129726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координати точки переходу від другої до третьої стадії деформування. </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Третя стадія деформування є калібрувальною операцією, яка відрізняється незначним зростанням деформацій, а отже на вичерпання ресурсу пластичності практично не впливає.</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Для оцінки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деформованості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матеріалу заготовки використаємо критерій В.</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Огороднікова</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954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36198B58-5ABA-40BC-86BA-0474E12FF249}"/>
              </a:ext>
            </a:extLst>
          </p:cNvPr>
          <p:cNvGraphicFramePr>
            <a:graphicFrameLocks noChangeAspect="1"/>
          </p:cNvGraphicFramePr>
          <p:nvPr>
            <p:extLst>
              <p:ext uri="{D42A27DB-BD31-4B8C-83A1-F6EECF244321}">
                <p14:modId xmlns:p14="http://schemas.microsoft.com/office/powerpoint/2010/main" val="1296643972"/>
              </p:ext>
            </p:extLst>
          </p:nvPr>
        </p:nvGraphicFramePr>
        <p:xfrm>
          <a:off x="1147609" y="-14442"/>
          <a:ext cx="3838575" cy="790575"/>
        </p:xfrm>
        <a:graphic>
          <a:graphicData uri="http://schemas.openxmlformats.org/presentationml/2006/ole">
            <mc:AlternateContent xmlns:mc="http://schemas.openxmlformats.org/markup-compatibility/2006">
              <mc:Choice xmlns:v="urn:schemas-microsoft-com:vml" Requires="v">
                <p:oleObj spid="_x0000_s13347" r:id="rId4" imgW="3543300" imgH="723900" progId="Equation.DSMT4">
                  <p:embed/>
                </p:oleObj>
              </mc:Choice>
              <mc:Fallback>
                <p:oleObj r:id="rId4" imgW="3543300" imgH="7239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609" y="-14442"/>
                        <a:ext cx="38385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a:extLst>
              <a:ext uri="{FF2B5EF4-FFF2-40B4-BE49-F238E27FC236}">
                <a16:creationId xmlns:a16="http://schemas.microsoft.com/office/drawing/2014/main" xmlns="" id="{8F094F57-BAB6-4E20-852E-5A134BBC23C0}"/>
              </a:ext>
            </a:extLst>
          </p:cNvPr>
          <p:cNvGraphicFramePr>
            <a:graphicFrameLocks noChangeAspect="1"/>
          </p:cNvGraphicFramePr>
          <p:nvPr>
            <p:extLst>
              <p:ext uri="{D42A27DB-BD31-4B8C-83A1-F6EECF244321}">
                <p14:modId xmlns:p14="http://schemas.microsoft.com/office/powerpoint/2010/main" val="1517689230"/>
              </p:ext>
            </p:extLst>
          </p:nvPr>
        </p:nvGraphicFramePr>
        <p:xfrm>
          <a:off x="2433484" y="790575"/>
          <a:ext cx="171450" cy="228600"/>
        </p:xfrm>
        <a:graphic>
          <a:graphicData uri="http://schemas.openxmlformats.org/presentationml/2006/ole">
            <mc:AlternateContent xmlns:mc="http://schemas.openxmlformats.org/markup-compatibility/2006">
              <mc:Choice xmlns:v="urn:schemas-microsoft-com:vml" Requires="v">
                <p:oleObj spid="_x0000_s13348" r:id="rId6" imgW="165028" imgH="228501" progId="Equation.DSMT4">
                  <p:embed/>
                </p:oleObj>
              </mc:Choice>
              <mc:Fallback>
                <p:oleObj r:id="rId6" imgW="165028" imgH="228501"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3484" y="790575"/>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a:extLst>
              <a:ext uri="{FF2B5EF4-FFF2-40B4-BE49-F238E27FC236}">
                <a16:creationId xmlns:a16="http://schemas.microsoft.com/office/drawing/2014/main" xmlns="" id="{621BBD87-0027-4985-8B8A-735A4956639E}"/>
              </a:ext>
            </a:extLst>
          </p:cNvPr>
          <p:cNvGraphicFramePr>
            <a:graphicFrameLocks noChangeAspect="1"/>
          </p:cNvGraphicFramePr>
          <p:nvPr>
            <p:extLst>
              <p:ext uri="{D42A27DB-BD31-4B8C-83A1-F6EECF244321}">
                <p14:modId xmlns:p14="http://schemas.microsoft.com/office/powerpoint/2010/main" val="3490276289"/>
              </p:ext>
            </p:extLst>
          </p:nvPr>
        </p:nvGraphicFramePr>
        <p:xfrm>
          <a:off x="2433484" y="1019175"/>
          <a:ext cx="276225" cy="438150"/>
        </p:xfrm>
        <a:graphic>
          <a:graphicData uri="http://schemas.openxmlformats.org/presentationml/2006/ole">
            <mc:AlternateContent xmlns:mc="http://schemas.openxmlformats.org/markup-compatibility/2006">
              <mc:Choice xmlns:v="urn:schemas-microsoft-com:vml" Requires="v">
                <p:oleObj spid="_x0000_s13349" r:id="rId8" imgW="279279" imgH="431613" progId="Equation.DSMT4">
                  <p:embed/>
                </p:oleObj>
              </mc:Choice>
              <mc:Fallback>
                <p:oleObj r:id="rId8" imgW="279279" imgH="431613"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3484" y="1019175"/>
                        <a:ext cx="2762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1" name="Рисунок 1058" descr="Описание: https://lh3.googleusercontent.com/zhzbQpoe6rudtmdQN1HUv06XDcHHMfB0mFsbbkCau1GGR-i4uuktRYFadNlO2_i9qlfl1tbnD_iDbpXUDz4SwREGVWc3oUBq97BNgpfAsJeypMQVNBRorjkd2VFCmI8QnD3H0lNQC9ikI59uIA">
            <a:extLst>
              <a:ext uri="{FF2B5EF4-FFF2-40B4-BE49-F238E27FC236}">
                <a16:creationId xmlns:a16="http://schemas.microsoft.com/office/drawing/2014/main" xmlns="" id="{98A75E7F-61A9-486A-8D5E-B4A8DC57B7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3484" y="1457325"/>
            <a:ext cx="3276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Рисунок 1057" descr="Описание: https://lh3.googleusercontent.com/xkdpZtxqz_mOy8Su-8l0Av9D2NjnAGf4EH5PnbiVxkyYMBp_jnxBVlrOO2RESpiAlq-ZbDDp_J5ur1QPj01P1d1gYtcK-Q3ito1MqBRCLF0hnRQZ8DI8EUy7R4ayHsK1Co8NCdKD8deukwfjYQ">
            <a:extLst>
              <a:ext uri="{FF2B5EF4-FFF2-40B4-BE49-F238E27FC236}">
                <a16:creationId xmlns:a16="http://schemas.microsoft.com/office/drawing/2014/main" xmlns="" id="{FF85845F-B81F-4091-A2E9-3F50AFA739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3484" y="2371725"/>
            <a:ext cx="4667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Рисунок 1056" descr="Описание: https://lh5.googleusercontent.com/VHyGAO0hVqACke0T6QcRFIspkKFZfZyHdIkxzIU91IK3h7rzp6p5wff87p4ITsb69kpaOgqwoaRR_zLi_ThiA2eoNQetbZIlQ37IkDoD1SYDvxFzarKnfhdYbEjaoFXipbE3zgWJYvav8kW2Ig">
            <a:extLst>
              <a:ext uri="{FF2B5EF4-FFF2-40B4-BE49-F238E27FC236}">
                <a16:creationId xmlns:a16="http://schemas.microsoft.com/office/drawing/2014/main" xmlns="" id="{057CBC20-AA49-4B66-BCCC-1186E37FFD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3484" y="2638425"/>
            <a:ext cx="5105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Рисунок 415" descr="Описание: https://lh5.googleusercontent.com/BCBz5WjlQHaD5JIBqvv1r-TyJ5jM_ZeTI2rd9zhFBvWIf9kytKYaIHJE73LZ3J4yEI25SmuijrOQnlNZwCq7JShCyZVS_HvWQFULUKH9YHXggwd_ChwYPRRZy1S6ejUOC30d5J-iZiUMMo-KEg">
            <a:extLst>
              <a:ext uri="{FF2B5EF4-FFF2-40B4-BE49-F238E27FC236}">
                <a16:creationId xmlns:a16="http://schemas.microsoft.com/office/drawing/2014/main" xmlns="" id="{2A34A683-E747-4B03-BD65-8876964860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3484" y="3629025"/>
            <a:ext cx="4667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Рисунок 414" descr="Описание: https://lh4.googleusercontent.com/AH5rQGyICXNPrx81EpU-KBCulBhBb-Dy1TvT8lI1Xve8-RDsqos6HRfS0VkfjYlaG1x9twvfvLEhPIm1eQKtYbAXh4dxD2wasqrd8v-QArHJxWcoa-iqx-utZkLYpq4RbdIA7r3d9DJA02hPGA">
            <a:extLst>
              <a:ext uri="{FF2B5EF4-FFF2-40B4-BE49-F238E27FC236}">
                <a16:creationId xmlns:a16="http://schemas.microsoft.com/office/drawing/2014/main" xmlns="" id="{9A9EB18B-FBCB-40A9-B9EF-7F37B9CDC96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1346" y="3967621"/>
            <a:ext cx="49911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Рисунок 413" descr="Описание: https://lh6.googleusercontent.com/RUBzaISo_YgCH19HqGDpDs_RXL975aISkXZtj67QUjjhF63tmaVrYu3hQcsE9lk689DrSzwSJp6rAvoZvoKX-BQPX5CWgmeEiNp-FhIOh9_dajII3lOoPU9J6bjCbr28wUKBYu9-HYr7HlRnOQ">
            <a:extLst>
              <a:ext uri="{FF2B5EF4-FFF2-40B4-BE49-F238E27FC236}">
                <a16:creationId xmlns:a16="http://schemas.microsoft.com/office/drawing/2014/main" xmlns="" id="{A5A87385-DE31-4FA0-B570-0AC66DF16E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6269" y="3768213"/>
            <a:ext cx="52863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Рисунок 412" descr="Описание: https://lh3.googleusercontent.com/Wo95dvAH0Rh-Q375Jkqi7RY4vdrYJaislJ_Zk7awskqILWkd3KZWJTzeOV9EeXSSrUQDpNRspBy7T-5QZQpBoQheEpocvSh3Agyy-koEZI2inTHQAtutHgT8vzyjXiRUAypEDVjfraxMGfWv_Q">
            <a:extLst>
              <a:ext uri="{FF2B5EF4-FFF2-40B4-BE49-F238E27FC236}">
                <a16:creationId xmlns:a16="http://schemas.microsoft.com/office/drawing/2014/main" xmlns="" id="{5C419154-15CE-4D70-AFFD-2D3C5FCEDA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8447" y="4411768"/>
            <a:ext cx="39338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Рисунок 411" descr="Описание: https://lh4.googleusercontent.com/DxPqBh_bUmEW5ZS-JFKi_UZxKFru-V8q0Pp6VemDTfFa17jX7y8kffQzAwWfxU0jDLCS2PykvCZnZnvo1h4BV8lhhVG1wUiwkQMoOK8_F4PNgVxvExs_dxyTZaIznHsYk-tv1O_7g9P_XOuNjg">
            <a:extLst>
              <a:ext uri="{FF2B5EF4-FFF2-40B4-BE49-F238E27FC236}">
                <a16:creationId xmlns:a16="http://schemas.microsoft.com/office/drawing/2014/main" xmlns="" id="{5780E456-1703-4EAD-9C59-4A60D88B1E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0084" y="5140725"/>
            <a:ext cx="44577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3313" name="Рисунок 410" descr="Описание: https://lh6.googleusercontent.com/TJfM_U2G8un-TP0tITZrAn-LbNurPtncbpO6XarOLC_r81MmRusXj9H1oTVcap3xx561eClyfW5GmOyJyg-VpfGhfejEtwU48wO0_wdt3zWtsSt3e49xM79qI9-m5B1x-KnZIwlS6piQVdMD4g">
            <a:extLst>
              <a:ext uri="{FF2B5EF4-FFF2-40B4-BE49-F238E27FC236}">
                <a16:creationId xmlns:a16="http://schemas.microsoft.com/office/drawing/2014/main" xmlns="" id="{ADBD9882-F69C-4E9F-AC79-B86780B215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95796" y="5628810"/>
            <a:ext cx="2390775" cy="266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a:extLst>
              <a:ext uri="{FF2B5EF4-FFF2-40B4-BE49-F238E27FC236}">
                <a16:creationId xmlns:a16="http://schemas.microsoft.com/office/drawing/2014/main" xmlns="" id="{BDFA57A1-9930-413D-AC4A-DD0A5CB573F0}"/>
              </a:ext>
            </a:extLst>
          </p:cNvPr>
          <p:cNvSpPr>
            <a:spLocks noChangeArrowheads="1"/>
          </p:cNvSpPr>
          <p:nvPr/>
        </p:nvSpPr>
        <p:spPr bwMode="auto">
          <a:xfrm>
            <a:off x="2433484"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14">
            <a:extLst>
              <a:ext uri="{FF2B5EF4-FFF2-40B4-BE49-F238E27FC236}">
                <a16:creationId xmlns:a16="http://schemas.microsoft.com/office/drawing/2014/main" xmlns="" id="{4EF53DA8-A99C-4E1E-AC4F-15F4EAFBC344}"/>
              </a:ext>
            </a:extLst>
          </p:cNvPr>
          <p:cNvSpPr>
            <a:spLocks noChangeArrowheads="1"/>
          </p:cNvSpPr>
          <p:nvPr/>
        </p:nvSpPr>
        <p:spPr bwMode="auto">
          <a:xfrm>
            <a:off x="795184" y="8142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(5.5)</a:t>
            </a:r>
            <a:r>
              <a:rPr kumimoji="0" lang="uk-UA"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15">
            <a:extLst>
              <a:ext uri="{FF2B5EF4-FFF2-40B4-BE49-F238E27FC236}">
                <a16:creationId xmlns:a16="http://schemas.microsoft.com/office/drawing/2014/main" xmlns="" id="{C7856181-DDAD-4F4E-899E-0506C0F5FCB5}"/>
              </a:ext>
            </a:extLst>
          </p:cNvPr>
          <p:cNvSpPr>
            <a:spLocks noChangeArrowheads="1"/>
          </p:cNvSpPr>
          <p:nvPr/>
        </p:nvSpPr>
        <p:spPr bwMode="auto">
          <a:xfrm>
            <a:off x="2433484" y="101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гранична пластична деформація для шляху деформування (5.2); похідна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Rectangle 16">
            <a:extLst>
              <a:ext uri="{FF2B5EF4-FFF2-40B4-BE49-F238E27FC236}">
                <a16:creationId xmlns:a16="http://schemas.microsoft.com/office/drawing/2014/main" xmlns="" id="{BA313745-DF14-4C26-AF33-3118DBBD8F36}"/>
              </a:ext>
            </a:extLst>
          </p:cNvPr>
          <p:cNvSpPr>
            <a:spLocks noChangeArrowheads="1"/>
          </p:cNvSpPr>
          <p:nvPr/>
        </p:nvSpPr>
        <p:spPr bwMode="auto">
          <a:xfrm>
            <a:off x="2433484" y="145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знаходиться диференціюванням (5.2).</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Для (5.4) матимемо:</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17">
            <a:extLst>
              <a:ext uri="{FF2B5EF4-FFF2-40B4-BE49-F238E27FC236}">
                <a16:creationId xmlns:a16="http://schemas.microsoft.com/office/drawing/2014/main" xmlns="" id="{72453BA8-61CC-4FA3-B3F8-E7CF15FF9F30}"/>
              </a:ext>
            </a:extLst>
          </p:cNvPr>
          <p:cNvSpPr>
            <a:spLocks noChangeArrowheads="1"/>
          </p:cNvSpPr>
          <p:nvPr/>
        </p:nvSpPr>
        <p:spPr bwMode="auto">
          <a:xfrm>
            <a:off x="2433484"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(5.6)</a:t>
            </a:r>
            <a:endParaRPr kumimoji="0" lang="ru-RU" altLang="ru-RU"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Отже, з урахуванням (5.5), критерій (5.6) набуває вигляду:</a:t>
            </a:r>
            <a:endParaRPr kumimoji="0" lang="ru-RU" altLang="ru-RU"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18">
            <a:extLst>
              <a:ext uri="{FF2B5EF4-FFF2-40B4-BE49-F238E27FC236}">
                <a16:creationId xmlns:a16="http://schemas.microsoft.com/office/drawing/2014/main" xmlns="" id="{D1FCA56F-DED8-428B-AD66-7C38AFAD1866}"/>
              </a:ext>
            </a:extLst>
          </p:cNvPr>
          <p:cNvSpPr>
            <a:spLocks noChangeArrowheads="1"/>
          </p:cNvSpPr>
          <p:nvPr/>
        </p:nvSpPr>
        <p:spPr bwMode="auto">
          <a:xfrm>
            <a:off x="2433484" y="2638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1" name="Rectangle 19">
            <a:extLst>
              <a:ext uri="{FF2B5EF4-FFF2-40B4-BE49-F238E27FC236}">
                <a16:creationId xmlns:a16="http://schemas.microsoft.com/office/drawing/2014/main" xmlns="" id="{F736DBD1-5643-4CCA-A734-64D3573DA395}"/>
              </a:ext>
            </a:extLst>
          </p:cNvPr>
          <p:cNvSpPr>
            <a:spLocks noChangeArrowheads="1"/>
          </p:cNvSpPr>
          <p:nvPr/>
        </p:nvSpPr>
        <p:spPr bwMode="auto">
          <a:xfrm>
            <a:off x="2433484" y="3629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(5.7)</a:t>
            </a:r>
            <a:endParaRPr kumimoji="0" lang="ru-RU" altLang="ru-RU"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2" name="Rectangle 20">
            <a:extLst>
              <a:ext uri="{FF2B5EF4-FFF2-40B4-BE49-F238E27FC236}">
                <a16:creationId xmlns:a16="http://schemas.microsoft.com/office/drawing/2014/main" xmlns="" id="{8E945002-6F65-493C-BC20-563E9F81E327}"/>
              </a:ext>
            </a:extLst>
          </p:cNvPr>
          <p:cNvSpPr>
            <a:spLocks noChangeArrowheads="1"/>
          </p:cNvSpPr>
          <p:nvPr/>
        </p:nvSpPr>
        <p:spPr bwMode="auto">
          <a:xfrm>
            <a:off x="2433484" y="3895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21">
            <a:extLst>
              <a:ext uri="{FF2B5EF4-FFF2-40B4-BE49-F238E27FC236}">
                <a16:creationId xmlns:a16="http://schemas.microsoft.com/office/drawing/2014/main" xmlns="" id="{1AAB5AB5-1F88-4A7C-A83E-3D3D0AF97119}"/>
              </a:ext>
            </a:extLst>
          </p:cNvPr>
          <p:cNvSpPr>
            <a:spLocks noChangeArrowheads="1"/>
          </p:cNvSpPr>
          <p:nvPr/>
        </p:nvSpPr>
        <p:spPr bwMode="auto">
          <a:xfrm>
            <a:off x="2433484" y="5876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(5.8)</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7" name="Rectangle 25">
            <a:extLst>
              <a:ext uri="{FF2B5EF4-FFF2-40B4-BE49-F238E27FC236}">
                <a16:creationId xmlns:a16="http://schemas.microsoft.com/office/drawing/2014/main" xmlns="" id="{2E765BE3-5849-4BAD-BA58-0FD3110B43D2}"/>
              </a:ext>
            </a:extLst>
          </p:cNvPr>
          <p:cNvSpPr>
            <a:spLocks noChangeArrowheads="1"/>
          </p:cNvSpPr>
          <p:nvPr/>
        </p:nvSpPr>
        <p:spPr bwMode="auto">
          <a:xfrm>
            <a:off x="3066896" y="62846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гранична пластична деформація за умов рівномірного стиску, зсуву та розтягу відповідно.</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19" name="Рисунок 18">
            <a:extLst>
              <a:ext uri="{FF2B5EF4-FFF2-40B4-BE49-F238E27FC236}">
                <a16:creationId xmlns:a16="http://schemas.microsoft.com/office/drawing/2014/main" xmlns="" id="{52D1A2E3-24A9-45C0-B218-07E5B5D768A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62896" y="1142836"/>
            <a:ext cx="2257425" cy="2028825"/>
          </a:xfrm>
          <a:prstGeom prst="rect">
            <a:avLst/>
          </a:prstGeom>
        </p:spPr>
      </p:pic>
    </p:spTree>
    <p:extLst>
      <p:ext uri="{BB962C8B-B14F-4D97-AF65-F5344CB8AC3E}">
        <p14:creationId xmlns:p14="http://schemas.microsoft.com/office/powerpoint/2010/main" val="242113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C1DA3C99-24A8-447A-B5CE-123A0A9DCC27}"/>
              </a:ext>
            </a:extLst>
          </p:cNvPr>
          <p:cNvGraphicFramePr>
            <a:graphicFrameLocks noChangeAspect="1"/>
          </p:cNvGraphicFramePr>
          <p:nvPr>
            <p:extLst>
              <p:ext uri="{D42A27DB-BD31-4B8C-83A1-F6EECF244321}">
                <p14:modId xmlns:p14="http://schemas.microsoft.com/office/powerpoint/2010/main" val="3002592437"/>
              </p:ext>
            </p:extLst>
          </p:nvPr>
        </p:nvGraphicFramePr>
        <p:xfrm>
          <a:off x="453513" y="512751"/>
          <a:ext cx="1199983" cy="439705"/>
        </p:xfrm>
        <a:graphic>
          <a:graphicData uri="http://schemas.openxmlformats.org/presentationml/2006/ole">
            <mc:AlternateContent xmlns:mc="http://schemas.openxmlformats.org/markup-compatibility/2006">
              <mc:Choice xmlns:v="urn:schemas-microsoft-com:vml" Requires="v">
                <p:oleObj spid="_x0000_s14372" r:id="rId3" imgW="672808" imgH="228501" progId="Equation.DSMT4">
                  <p:embed/>
                </p:oleObj>
              </mc:Choice>
              <mc:Fallback>
                <p:oleObj r:id="rId3" imgW="672808" imgH="228501"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13" y="512751"/>
                        <a:ext cx="1199983" cy="439705"/>
                      </a:xfrm>
                      <a:prstGeom prst="rect">
                        <a:avLst/>
                      </a:prstGeom>
                      <a:noFill/>
                    </p:spPr>
                  </p:pic>
                </p:oleObj>
              </mc:Fallback>
            </mc:AlternateContent>
          </a:graphicData>
        </a:graphic>
      </p:graphicFrame>
      <p:graphicFrame>
        <p:nvGraphicFramePr>
          <p:cNvPr id="3" name="Объект 2">
            <a:extLst>
              <a:ext uri="{FF2B5EF4-FFF2-40B4-BE49-F238E27FC236}">
                <a16:creationId xmlns:a16="http://schemas.microsoft.com/office/drawing/2014/main" xmlns="" id="{3C346C9F-4198-4A83-8E4C-F355FCA549E4}"/>
              </a:ext>
            </a:extLst>
          </p:cNvPr>
          <p:cNvGraphicFramePr>
            <a:graphicFrameLocks noChangeAspect="1"/>
          </p:cNvGraphicFramePr>
          <p:nvPr>
            <p:extLst>
              <p:ext uri="{D42A27DB-BD31-4B8C-83A1-F6EECF244321}">
                <p14:modId xmlns:p14="http://schemas.microsoft.com/office/powerpoint/2010/main" val="422788614"/>
              </p:ext>
            </p:extLst>
          </p:nvPr>
        </p:nvGraphicFramePr>
        <p:xfrm>
          <a:off x="453513" y="741351"/>
          <a:ext cx="1149278" cy="439705"/>
        </p:xfrm>
        <a:graphic>
          <a:graphicData uri="http://schemas.openxmlformats.org/presentationml/2006/ole">
            <mc:AlternateContent xmlns:mc="http://schemas.openxmlformats.org/markup-compatibility/2006">
              <mc:Choice xmlns:v="urn:schemas-microsoft-com:vml" Requires="v">
                <p:oleObj spid="_x0000_s14373" r:id="rId5" imgW="647700" imgH="228600" progId="Equation.DSMT4">
                  <p:embed/>
                </p:oleObj>
              </mc:Choice>
              <mc:Fallback>
                <p:oleObj r:id="rId5" imgW="6477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13" y="741351"/>
                        <a:ext cx="1149278" cy="439705"/>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xmlns="" id="{1DBD1F38-4978-4C05-A312-241934D6E483}"/>
              </a:ext>
            </a:extLst>
          </p:cNvPr>
          <p:cNvGraphicFramePr>
            <a:graphicFrameLocks noChangeAspect="1"/>
          </p:cNvGraphicFramePr>
          <p:nvPr>
            <p:extLst>
              <p:ext uri="{D42A27DB-BD31-4B8C-83A1-F6EECF244321}">
                <p14:modId xmlns:p14="http://schemas.microsoft.com/office/powerpoint/2010/main" val="1497339703"/>
              </p:ext>
            </p:extLst>
          </p:nvPr>
        </p:nvGraphicFramePr>
        <p:xfrm>
          <a:off x="453513" y="1141402"/>
          <a:ext cx="845059" cy="348100"/>
        </p:xfrm>
        <a:graphic>
          <a:graphicData uri="http://schemas.openxmlformats.org/presentationml/2006/ole">
            <mc:AlternateContent xmlns:mc="http://schemas.openxmlformats.org/markup-compatibility/2006">
              <mc:Choice xmlns:v="urn:schemas-microsoft-com:vml" Requires="v">
                <p:oleObj spid="_x0000_s14374" r:id="rId7" imgW="609600" imgH="228600" progId="Equation.3">
                  <p:embed/>
                </p:oleObj>
              </mc:Choice>
              <mc:Fallback>
                <p:oleObj r:id="rId7" imgW="6096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13" y="1141402"/>
                        <a:ext cx="845059" cy="348100"/>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xmlns="" id="{6820CDC7-DEF4-49E3-840A-A9F8AAA573BB}"/>
              </a:ext>
            </a:extLst>
          </p:cNvPr>
          <p:cNvSpPr>
            <a:spLocks noChangeArrowheads="1"/>
          </p:cNvSpPr>
          <p:nvPr/>
        </p:nvSpPr>
        <p:spPr bwMode="auto">
          <a:xfrm>
            <a:off x="453513" y="264131"/>
            <a:ext cx="11284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Проведемо оцінку деформовності матеріалу заготовок при операціях висаджування і зворотного витискування методом ШО </a:t>
            </a:r>
            <a:endParaRPr kumimoji="0" lang="ru-RU" altLang="ru-RU" sz="1100" b="0" i="0" u="none" strike="noStrike" cap="none" normalizeH="0" baseline="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 5.15 представлені ізолінії розподілу інтенсивності напружень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xmlns="" id="{41C2E123-68D9-4843-9C32-582FEAAB52C1}"/>
              </a:ext>
            </a:extLst>
          </p:cNvPr>
          <p:cNvSpPr>
            <a:spLocks noChangeArrowheads="1"/>
          </p:cNvSpPr>
          <p:nvPr/>
        </p:nvSpPr>
        <p:spPr bwMode="auto">
          <a:xfrm>
            <a:off x="453513" y="729575"/>
            <a:ext cx="112849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деформацій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xmlns="" id="{59AD7CF4-9ABE-4F58-8994-F0320E9397E7}"/>
              </a:ext>
            </a:extLst>
          </p:cNvPr>
          <p:cNvSpPr>
            <a:spLocks noChangeArrowheads="1"/>
          </p:cNvSpPr>
          <p:nvPr/>
        </p:nvSpPr>
        <p:spPr bwMode="auto">
          <a:xfrm>
            <a:off x="639426" y="2043370"/>
            <a:ext cx="11284974"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що отримані за результатами вимірювання твердості  в перерізах заготовок  на різних стадіях обкочування.</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Таким чином, в сформованому на першій стадії обкочування перерізі заготовки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5.15,</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можна виділити наступні характерні зони розподілу НДС: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найбільш деформованою є зона тонкостінного елемента 1, яка формується у результаті плину металу із зони 2. Незначне подальше деформування зони 1, при збільшенні висоти тонкостінного елемента, (рис. 10, залежність 1) відбувається за рахунок послідовних циклічних зсувів в осьовому напрямі, обумовлених особливостями локального навантаження при обкочуванні, та посиленні опору плину металу в зазор між валком і оправкою;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зона 2, де найбільша степінь деформації спостерігається на контакті з валком (поверхня А), яка поступово зменшується в міру віддалення від контактної поверхні. Метал при цьому із зони 2 (рис. 5.15,в) поступає в зони 1 и 3, а інтенсивність його плину у тому чи іншому напряму залежить від взаємного розташування валка і заготовки;</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зона 3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фланцева частина заготовки, є зоною відносно рівномірної деформації. Зростання інтенсивності деформацій на периферії фланця, у залежності від відносного збільшення його довжини, приведена на рис. 5.16 лінією 2.</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Розподіл показника напруженого стану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xmlns="" id="{703C94BC-8797-4A8B-BB4A-696B50FE9114}"/>
              </a:ext>
            </a:extLst>
          </p:cNvPr>
          <p:cNvSpPr>
            <a:spLocks noChangeArrowheads="1"/>
          </p:cNvSpPr>
          <p:nvPr/>
        </p:nvSpPr>
        <p:spPr bwMode="auto">
          <a:xfrm>
            <a:off x="825339" y="1101951"/>
            <a:ext cx="11284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 довжині дуги контакту в середній частині фланця і вздовж контуру заготовки, що формується валком, представлено на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5.17. Таким чином, в зоні з найбільшою інтенсивністю деформацій спостерігається схема напруженого стану, що приблизно відповідає двовісному стиску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xmlns="" id="{F4652211-15D5-4BF7-B7D9-4C53A5FBA3EF}"/>
              </a:ext>
            </a:extLst>
          </p:cNvPr>
          <p:cNvSpPr>
            <a:spLocks noChangeArrowheads="1"/>
          </p:cNvSpPr>
          <p:nvPr/>
        </p:nvSpPr>
        <p:spPr bwMode="auto">
          <a:xfrm>
            <a:off x="453513" y="1596965"/>
            <a:ext cx="11284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Використання металів з більш високим опором пластичному деформуванню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xmlns="" id="{F723D403-D7BB-4EB3-A87F-B95BC77F01CA}"/>
              </a:ext>
            </a:extLst>
          </p:cNvPr>
          <p:cNvSpPr>
            <a:spLocks noChangeArrowheads="1"/>
          </p:cNvSpPr>
          <p:nvPr/>
        </p:nvSpPr>
        <p:spPr bwMode="auto">
          <a:xfrm>
            <a:off x="453513" y="1520150"/>
            <a:ext cx="112849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 також збільшення одиничного обтискування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xmlns="" id="{9A9D8E1F-DCF5-4995-ABC3-8C6C2A8BD1D7}"/>
              </a:ext>
            </a:extLst>
          </p:cNvPr>
          <p:cNvSpPr>
            <a:spLocks noChangeArrowheads="1"/>
          </p:cNvSpPr>
          <p:nvPr/>
        </p:nvSpPr>
        <p:spPr bwMode="auto">
          <a:xfrm>
            <a:off x="1602791" y="738297"/>
            <a:ext cx="112849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приводить до зростання рівня напружень, проте не чинить помітного впливу на показник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xmlns="" id="{40A54B92-45BD-4F86-BEEE-12D29928047A}"/>
              </a:ext>
            </a:extLst>
          </p:cNvPr>
          <p:cNvSpPr>
            <a:spLocks noChangeArrowheads="1"/>
          </p:cNvSpPr>
          <p:nvPr/>
        </p:nvSpPr>
        <p:spPr bwMode="auto">
          <a:xfrm>
            <a:off x="453513" y="1815425"/>
            <a:ext cx="112849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a:ln>
                <a:noFill/>
              </a:ln>
              <a:solidFill>
                <a:schemeClr val="tx1"/>
              </a:solidFill>
              <a:effectLst/>
              <a:latin typeface="Arial" panose="020B0604020202020204" pitchFamily="34" charset="0"/>
            </a:endParaRPr>
          </a:p>
        </p:txBody>
      </p:sp>
      <p:pic>
        <p:nvPicPr>
          <p:cNvPr id="17" name="Рисунок 16" descr="Описание: F:\2.1.jpg">
            <a:extLst>
              <a:ext uri="{FF2B5EF4-FFF2-40B4-BE49-F238E27FC236}">
                <a16:creationId xmlns:a16="http://schemas.microsoft.com/office/drawing/2014/main" xmlns="" id="{5557C0E3-83B7-4089-AC77-15B1BE60733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7784" y="4891347"/>
            <a:ext cx="4042594" cy="1797166"/>
          </a:xfrm>
          <a:prstGeom prst="rect">
            <a:avLst/>
          </a:prstGeom>
          <a:noFill/>
          <a:ln>
            <a:noFill/>
          </a:ln>
        </p:spPr>
      </p:pic>
      <p:graphicFrame>
        <p:nvGraphicFramePr>
          <p:cNvPr id="18" name="Объект 17">
            <a:extLst>
              <a:ext uri="{FF2B5EF4-FFF2-40B4-BE49-F238E27FC236}">
                <a16:creationId xmlns:a16="http://schemas.microsoft.com/office/drawing/2014/main" xmlns="" id="{B20D6383-E84F-43CA-A6DB-CF0ADF0B91CE}"/>
              </a:ext>
            </a:extLst>
          </p:cNvPr>
          <p:cNvGraphicFramePr>
            <a:graphicFrameLocks noChangeAspect="1"/>
          </p:cNvGraphicFramePr>
          <p:nvPr>
            <p:extLst>
              <p:ext uri="{D42A27DB-BD31-4B8C-83A1-F6EECF244321}">
                <p14:modId xmlns:p14="http://schemas.microsoft.com/office/powerpoint/2010/main" val="2016265884"/>
              </p:ext>
            </p:extLst>
          </p:nvPr>
        </p:nvGraphicFramePr>
        <p:xfrm>
          <a:off x="1871509" y="6119703"/>
          <a:ext cx="647700" cy="228600"/>
        </p:xfrm>
        <a:graphic>
          <a:graphicData uri="http://schemas.openxmlformats.org/presentationml/2006/ole">
            <mc:AlternateContent xmlns:mc="http://schemas.openxmlformats.org/markup-compatibility/2006">
              <mc:Choice xmlns:v="urn:schemas-microsoft-com:vml" Requires="v">
                <p:oleObj spid="_x0000_s14375" r:id="rId10" imgW="647700" imgH="228600" progId="Equation.DSMT4">
                  <p:embed/>
                </p:oleObj>
              </mc:Choice>
              <mc:Fallback>
                <p:oleObj r:id="rId10" imgW="647700" imgH="22860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509" y="6119703"/>
                        <a:ext cx="6477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a:extLst>
              <a:ext uri="{FF2B5EF4-FFF2-40B4-BE49-F238E27FC236}">
                <a16:creationId xmlns:a16="http://schemas.microsoft.com/office/drawing/2014/main" xmlns="" id="{6CD381A1-C1F3-4930-99AE-F5E40F8944B2}"/>
              </a:ext>
            </a:extLst>
          </p:cNvPr>
          <p:cNvGraphicFramePr>
            <a:graphicFrameLocks noChangeAspect="1"/>
          </p:cNvGraphicFramePr>
          <p:nvPr>
            <p:extLst>
              <p:ext uri="{D42A27DB-BD31-4B8C-83A1-F6EECF244321}">
                <p14:modId xmlns:p14="http://schemas.microsoft.com/office/powerpoint/2010/main" val="2218313592"/>
              </p:ext>
            </p:extLst>
          </p:nvPr>
        </p:nvGraphicFramePr>
        <p:xfrm>
          <a:off x="1871509" y="6348303"/>
          <a:ext cx="676275" cy="228600"/>
        </p:xfrm>
        <a:graphic>
          <a:graphicData uri="http://schemas.openxmlformats.org/presentationml/2006/ole">
            <mc:AlternateContent xmlns:mc="http://schemas.openxmlformats.org/markup-compatibility/2006">
              <mc:Choice xmlns:v="urn:schemas-microsoft-com:vml" Requires="v">
                <p:oleObj spid="_x0000_s14376" r:id="rId11" imgW="672808" imgH="228501" progId="Equation.DSMT4">
                  <p:embed/>
                </p:oleObj>
              </mc:Choice>
              <mc:Fallback>
                <p:oleObj r:id="rId11" imgW="672808" imgH="228501"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509" y="6348303"/>
                        <a:ext cx="676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8">
            <a:extLst>
              <a:ext uri="{FF2B5EF4-FFF2-40B4-BE49-F238E27FC236}">
                <a16:creationId xmlns:a16="http://schemas.microsoft.com/office/drawing/2014/main" xmlns="" id="{649B4B41-B932-4DF0-8111-653486D3DD63}"/>
              </a:ext>
            </a:extLst>
          </p:cNvPr>
          <p:cNvSpPr>
            <a:spLocks noChangeArrowheads="1"/>
          </p:cNvSpPr>
          <p:nvPr/>
        </p:nvSpPr>
        <p:spPr bwMode="auto">
          <a:xfrm>
            <a:off x="1871509" y="56625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5.15. Розподіл ізоліній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xmlns="" id="{07664633-E418-48ED-9C8D-12EA1F5FFE5C}"/>
              </a:ext>
            </a:extLst>
          </p:cNvPr>
          <p:cNvSpPr>
            <a:spLocks noChangeArrowheads="1"/>
          </p:cNvSpPr>
          <p:nvPr/>
        </p:nvSpPr>
        <p:spPr bwMode="auto">
          <a:xfrm>
            <a:off x="1871509" y="6348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a:t>
            </a:r>
            <a:endPar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sp>
        <p:nvSpPr>
          <p:cNvPr id="22" name="Rectangle 20">
            <a:extLst>
              <a:ext uri="{FF2B5EF4-FFF2-40B4-BE49-F238E27FC236}">
                <a16:creationId xmlns:a16="http://schemas.microsoft.com/office/drawing/2014/main" xmlns="" id="{0AE9CF98-4173-40AE-882F-AF4B3DD1318A}"/>
              </a:ext>
            </a:extLst>
          </p:cNvPr>
          <p:cNvSpPr>
            <a:spLocks noChangeArrowheads="1"/>
          </p:cNvSpPr>
          <p:nvPr/>
        </p:nvSpPr>
        <p:spPr bwMode="auto">
          <a:xfrm>
            <a:off x="1871509" y="65769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перерізах сформованих ШО кільцевих заготовок з міді М0б</a:t>
            </a:r>
            <a:endPar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127878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5597E188-6030-41EC-8926-0773F2FAAA0C}"/>
              </a:ext>
            </a:extLst>
          </p:cNvPr>
          <p:cNvSpPr/>
          <p:nvPr/>
        </p:nvSpPr>
        <p:spPr>
          <a:xfrm>
            <a:off x="1951630" y="-106593"/>
            <a:ext cx="10085694" cy="6598730"/>
          </a:xfrm>
          <a:prstGeom prst="rect">
            <a:avLst/>
          </a:prstGeom>
        </p:spPr>
        <p:txBody>
          <a:bodyPr wrap="square">
            <a:spAutoFit/>
          </a:bodyPr>
          <a:lstStyle/>
          <a:p>
            <a:pPr indent="450215" algn="ctr">
              <a:lnSpc>
                <a:spcPct val="115000"/>
              </a:lnSpc>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uk-UA" sz="1600" b="1" i="1" dirty="0">
                <a:latin typeface="Times New Roman" panose="02020603050405020304" pitchFamily="18" charset="0"/>
                <a:ea typeface="Calibri" panose="020F0502020204030204" pitchFamily="34" charset="0"/>
                <a:cs typeface="Times New Roman" panose="02020603050405020304" pitchFamily="18" charset="0"/>
              </a:rPr>
              <a:t>5.1.1. Штампування обкочуванням – сферо рухоме пресування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1600" dirty="0">
                <a:latin typeface="Times New Roman" panose="02020603050405020304" pitchFamily="18" charset="0"/>
              </a:rPr>
              <a:t>Перші відомості про конструкції обладнання з рухом кругового обкочування інструменту з'явилися в 20-х роках минулого століття. Основна ідея патенту фірми ВС </a:t>
            </a:r>
            <a:r>
              <a:rPr lang="uk-UA" sz="1600" dirty="0" err="1">
                <a:latin typeface="Times New Roman" panose="02020603050405020304" pitchFamily="18" charset="0"/>
              </a:rPr>
              <a:t>Маssеу</a:t>
            </a:r>
            <a:r>
              <a:rPr lang="uk-UA" sz="1600" dirty="0">
                <a:latin typeface="Times New Roman" panose="02020603050405020304" pitchFamily="18" charset="0"/>
              </a:rPr>
              <a:t> </a:t>
            </a:r>
            <a:r>
              <a:rPr lang="uk-UA" sz="1600" dirty="0" err="1">
                <a:latin typeface="Times New Roman" panose="02020603050405020304" pitchFamily="18" charset="0"/>
              </a:rPr>
              <a:t>Ltd</a:t>
            </a:r>
            <a:r>
              <a:rPr lang="uk-UA" sz="1600" dirty="0">
                <a:latin typeface="Times New Roman" panose="02020603050405020304" pitchFamily="18" charset="0"/>
              </a:rPr>
              <a:t> (Англія) (застосування сферичної опори </a:t>
            </a:r>
            <a:r>
              <a:rPr lang="uk-UA" sz="1600" dirty="0" err="1">
                <a:latin typeface="Times New Roman" panose="02020603050405020304" pitchFamily="18" charset="0"/>
              </a:rPr>
              <a:t>інструментотримача</a:t>
            </a:r>
            <a:r>
              <a:rPr lang="uk-UA" sz="1600" dirty="0">
                <a:latin typeface="Times New Roman" panose="02020603050405020304" pitchFamily="18" charset="0"/>
              </a:rPr>
              <a:t> з хвостом) була успішно використана згодом у багатьох машинах для штампування обкочуванням.</a:t>
            </a:r>
            <a:endParaRPr lang="ru-RU" sz="1600" dirty="0"/>
          </a:p>
          <a:p>
            <a:pPr algn="just">
              <a:spcAft>
                <a:spcPts val="0"/>
              </a:spcAft>
            </a:pPr>
            <a:r>
              <a:rPr lang="uk-UA" sz="1600" dirty="0">
                <a:latin typeface="Times New Roman" panose="02020603050405020304" pitchFamily="18" charset="0"/>
              </a:rPr>
              <a:t>Радянським винахідником А. Н. </a:t>
            </a:r>
            <a:r>
              <a:rPr lang="uk-UA" sz="1600" dirty="0" err="1">
                <a:latin typeface="Times New Roman" panose="02020603050405020304" pitchFamily="18" charset="0"/>
              </a:rPr>
              <a:t>Силичевим</a:t>
            </a:r>
            <a:r>
              <a:rPr lang="uk-UA" sz="1600" dirty="0">
                <a:latin typeface="Times New Roman" panose="02020603050405020304" pitchFamily="18" charset="0"/>
              </a:rPr>
              <a:t> в 1962 році була запропонована досить проста і надійна конструкція машини для об'ємного штампування обкочуванням, що отримала назву </a:t>
            </a:r>
            <a:r>
              <a:rPr lang="uk-UA" sz="1600" dirty="0" err="1">
                <a:latin typeface="Times New Roman" panose="02020603050405020304" pitchFamily="18" charset="0"/>
              </a:rPr>
              <a:t>сферорухомого</a:t>
            </a:r>
            <a:r>
              <a:rPr lang="uk-UA" sz="1600" dirty="0">
                <a:latin typeface="Times New Roman" panose="02020603050405020304" pitchFamily="18" charset="0"/>
              </a:rPr>
              <a:t> пресування.</a:t>
            </a:r>
            <a:endParaRPr lang="ru-RU" sz="1600" dirty="0"/>
          </a:p>
          <a:p>
            <a:pPr algn="just">
              <a:spcAft>
                <a:spcPts val="0"/>
              </a:spcAft>
            </a:pPr>
            <a:r>
              <a:rPr lang="uk-UA" sz="1600" dirty="0">
                <a:latin typeface="Times New Roman" panose="02020603050405020304" pitchFamily="18" charset="0"/>
              </a:rPr>
              <a:t>Практично одночасно польський вчений З. </a:t>
            </a:r>
            <a:r>
              <a:rPr lang="uk-UA" sz="1600" dirty="0" err="1">
                <a:latin typeface="Times New Roman" panose="02020603050405020304" pitchFamily="18" charset="0"/>
              </a:rPr>
              <a:t>Марціняк</a:t>
            </a:r>
            <a:r>
              <a:rPr lang="uk-UA" sz="1600" dirty="0">
                <a:latin typeface="Times New Roman" panose="02020603050405020304" pitchFamily="18" charset="0"/>
              </a:rPr>
              <a:t> запатентував пристрій для виготовлення виробів хитним інструментом.</a:t>
            </a:r>
            <a:endParaRPr lang="ru-RU" sz="1600" dirty="0"/>
          </a:p>
          <a:p>
            <a:pPr algn="just">
              <a:spcAft>
                <a:spcPts val="0"/>
              </a:spcAft>
            </a:pPr>
            <a:r>
              <a:rPr lang="uk-UA" sz="1600" dirty="0">
                <a:latin typeface="Times New Roman" panose="02020603050405020304" pitchFamily="18" charset="0"/>
              </a:rPr>
              <a:t>У нашій країні перші зразки лабораторного і серійного обладнання були створені у 60-70 р. р. в ЛМІ, ЛПІ, ВПТИ </a:t>
            </a:r>
            <a:r>
              <a:rPr lang="uk-UA" sz="1600" dirty="0" err="1">
                <a:latin typeface="Times New Roman" panose="02020603050405020304" pitchFamily="18" charset="0"/>
              </a:rPr>
              <a:t>Електро</a:t>
            </a:r>
            <a:r>
              <a:rPr lang="uk-UA" sz="1600" dirty="0">
                <a:latin typeface="Times New Roman" panose="02020603050405020304" pitchFamily="18" charset="0"/>
              </a:rPr>
              <a:t>. Вивченням даного процесу займалися та продовжують працювати в Вінницькому національному аграрному університеті,  Донбаській державній машинобудівній академії   і Київському національному технічному університеті.</a:t>
            </a:r>
            <a:endParaRPr lang="ru-RU" sz="1600" dirty="0"/>
          </a:p>
          <a:p>
            <a:pPr algn="just">
              <a:spcAft>
                <a:spcPts val="0"/>
              </a:spcAft>
            </a:pPr>
            <a:r>
              <a:rPr lang="uk-UA" sz="1600" dirty="0">
                <a:latin typeface="Times New Roman" panose="02020603050405020304" pitchFamily="18" charset="0"/>
              </a:rPr>
              <a:t>Дослідження фізичних і технологічних основ </a:t>
            </a:r>
            <a:r>
              <a:rPr lang="uk-UA" sz="1600" dirty="0" err="1">
                <a:latin typeface="Times New Roman" panose="02020603050405020304" pitchFamily="18" charset="0"/>
              </a:rPr>
              <a:t>сферорухомого</a:t>
            </a:r>
            <a:r>
              <a:rPr lang="uk-UA" sz="1600" dirty="0">
                <a:latin typeface="Times New Roman" panose="02020603050405020304" pitchFamily="18" charset="0"/>
              </a:rPr>
              <a:t> штампування пов'язані з іменами багатьох вітчизняних і зарубіжних вчених. Завдяки їх роботам з'явилися перші установки для </a:t>
            </a:r>
            <a:r>
              <a:rPr lang="uk-UA" sz="1600" dirty="0" err="1">
                <a:latin typeface="Times New Roman" panose="02020603050405020304" pitchFamily="18" charset="0"/>
              </a:rPr>
              <a:t>сферорухомого</a:t>
            </a:r>
            <a:r>
              <a:rPr lang="uk-UA" sz="1600" dirty="0">
                <a:latin typeface="Times New Roman" panose="02020603050405020304" pitchFamily="18" charset="0"/>
              </a:rPr>
              <a:t> штампування, а отримані результати зацікавили багато промислових підприємства.</a:t>
            </a:r>
            <a:endParaRPr lang="ru-RU" sz="1600" dirty="0"/>
          </a:p>
          <a:p>
            <a:pPr algn="just">
              <a:spcAft>
                <a:spcPts val="0"/>
              </a:spcAft>
            </a:pPr>
            <a:r>
              <a:rPr lang="uk-UA" sz="1600" dirty="0">
                <a:latin typeface="Times New Roman" panose="02020603050405020304" pitchFamily="18" charset="0"/>
              </a:rPr>
              <a:t>Сутність розглянутого процесу представлена на рис. 5.1 та полягає в тому, що загальна деформація відбувається внаслідок локального, послідовного і багаторазового впливу пуансона 2 і матриці 9 на заготовку 1, у результаті чого деформовані ділянки піддаються послідовному пульсуючому навантаженні.</a:t>
            </a:r>
            <a:endParaRPr lang="ru-RU" sz="1600" dirty="0"/>
          </a:p>
          <a:p>
            <a:pPr algn="just">
              <a:spcAft>
                <a:spcPts val="0"/>
              </a:spcAft>
            </a:pPr>
            <a:r>
              <a:rPr lang="uk-UA" sz="1600" dirty="0">
                <a:latin typeface="Times New Roman" panose="02020603050405020304" pitchFamily="18" charset="0"/>
              </a:rPr>
              <a:t>Це досягається за рахунок надання робочому рухомому інструменту (пуансону або матриці) складного механічного руху - кругового коливального від </a:t>
            </a:r>
            <a:r>
              <a:rPr lang="uk-UA" sz="1600" dirty="0" err="1">
                <a:latin typeface="Times New Roman" panose="02020603050405020304" pitchFamily="18" charset="0"/>
              </a:rPr>
              <a:t>сферорухомого</a:t>
            </a:r>
            <a:r>
              <a:rPr lang="uk-UA" sz="1600" dirty="0">
                <a:latin typeface="Times New Roman" panose="02020603050405020304" pitchFamily="18" charset="0"/>
              </a:rPr>
              <a:t> механізму і вертикального поступального від столу або повзуна гідравлічного процесу.</a:t>
            </a:r>
            <a:endParaRPr lang="ru-RU" sz="1600" dirty="0"/>
          </a:p>
          <a:p>
            <a:pPr algn="just">
              <a:spcAft>
                <a:spcPts val="0"/>
              </a:spcAft>
            </a:pPr>
            <a:r>
              <a:rPr lang="uk-UA" sz="1600" dirty="0">
                <a:latin typeface="Times New Roman" panose="02020603050405020304" pitchFamily="18" charset="0"/>
              </a:rPr>
              <a:t>Зона пластичної деформації, яка обумовлена втискуванням інструменту при його вертикальному переміщенні, поступово переміщається в окружному напрямку і поширюється по всьому об'єму заготовки.</a:t>
            </a:r>
            <a:endParaRPr lang="ru-RU" sz="1600" dirty="0"/>
          </a:p>
          <a:p>
            <a:pPr algn="just">
              <a:spcAft>
                <a:spcPts val="0"/>
              </a:spcAft>
            </a:pPr>
            <a:r>
              <a:rPr lang="uk-UA" dirty="0">
                <a:latin typeface="Times New Roman" panose="02020603050405020304" pitchFamily="18" charset="0"/>
              </a:rPr>
              <a:t> </a:t>
            </a:r>
            <a:endParaRPr lang="ru-RU" dirty="0">
              <a:effectLst/>
            </a:endParaRPr>
          </a:p>
        </p:txBody>
      </p:sp>
    </p:spTree>
    <p:extLst>
      <p:ext uri="{BB962C8B-B14F-4D97-AF65-F5344CB8AC3E}">
        <p14:creationId xmlns:p14="http://schemas.microsoft.com/office/powerpoint/2010/main" val="7615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писание: E:\Аспіранти\креслення малюнки\1.1.jpg">
            <a:extLst>
              <a:ext uri="{FF2B5EF4-FFF2-40B4-BE49-F238E27FC236}">
                <a16:creationId xmlns:a16="http://schemas.microsoft.com/office/drawing/2014/main" xmlns="" id="{A51F1FE4-C74D-4400-860B-7699A74206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6632" y="179591"/>
            <a:ext cx="5479641" cy="2752725"/>
          </a:xfrm>
          <a:prstGeom prst="rect">
            <a:avLst/>
          </a:prstGeom>
          <a:noFill/>
          <a:ln>
            <a:noFill/>
          </a:ln>
        </p:spPr>
      </p:pic>
      <p:sp>
        <p:nvSpPr>
          <p:cNvPr id="3" name="Прямоугольник 2">
            <a:extLst>
              <a:ext uri="{FF2B5EF4-FFF2-40B4-BE49-F238E27FC236}">
                <a16:creationId xmlns:a16="http://schemas.microsoft.com/office/drawing/2014/main" xmlns="" id="{76378C60-3EFA-45E1-B8C7-2F6BCD49F848}"/>
              </a:ext>
            </a:extLst>
          </p:cNvPr>
          <p:cNvSpPr/>
          <p:nvPr/>
        </p:nvSpPr>
        <p:spPr>
          <a:xfrm>
            <a:off x="6430297" y="723513"/>
            <a:ext cx="5338916" cy="1664879"/>
          </a:xfrm>
          <a:prstGeom prst="rect">
            <a:avLst/>
          </a:prstGeom>
        </p:spPr>
        <p:txBody>
          <a:bodyPr wrap="square">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5.16. Залежність відносної зміни висоти тонкостінного елементу h/</a:t>
            </a:r>
            <a:r>
              <a:rPr lang="uk-UA" dirty="0" err="1">
                <a:latin typeface="Times New Roman" panose="02020603050405020304" pitchFamily="18" charset="0"/>
                <a:ea typeface="Calibri" panose="020F0502020204030204" pitchFamily="34" charset="0"/>
                <a:cs typeface="Times New Roman" panose="02020603050405020304" pitchFamily="18" charset="0"/>
              </a:rPr>
              <a:t>h</a:t>
            </a:r>
            <a:r>
              <a:rPr lang="uk-UA" baseline="-25000" dirty="0" err="1">
                <a:latin typeface="Times New Roman" panose="02020603050405020304" pitchFamily="18" charset="0"/>
                <a:ea typeface="Calibri" panose="020F0502020204030204" pitchFamily="34" charset="0"/>
                <a:cs typeface="Times New Roman" panose="02020603050405020304" pitchFamily="18" charset="0"/>
              </a:rPr>
              <a:t>i</a:t>
            </a:r>
            <a:r>
              <a:rPr lang="uk-UA" dirty="0">
                <a:latin typeface="Times New Roman" panose="02020603050405020304" pitchFamily="18" charset="0"/>
                <a:ea typeface="Calibri" panose="020F0502020204030204" pitchFamily="34" charset="0"/>
                <a:cs typeface="Times New Roman" panose="02020603050405020304" pitchFamily="18" charset="0"/>
              </a:rPr>
              <a:t> від максимальної інтенсивності деформацій (1) та відносного розміру фланця  l/l</a:t>
            </a:r>
            <a:r>
              <a:rPr lang="uk-UA" baseline="-25000" dirty="0">
                <a:latin typeface="Times New Roman" panose="02020603050405020304" pitchFamily="18" charset="0"/>
                <a:ea typeface="Calibri" panose="020F0502020204030204" pitchFamily="34" charset="0"/>
                <a:cs typeface="Times New Roman" panose="02020603050405020304" pitchFamily="18" charset="0"/>
              </a:rPr>
              <a:t>0</a:t>
            </a:r>
            <a:r>
              <a:rPr lang="uk-UA" dirty="0">
                <a:latin typeface="Times New Roman" panose="02020603050405020304" pitchFamily="18" charset="0"/>
                <a:ea typeface="Calibri" panose="020F0502020204030204" pitchFamily="34" charset="0"/>
                <a:cs typeface="Times New Roman" panose="02020603050405020304" pitchFamily="18" charset="0"/>
              </a:rPr>
              <a:t> від інтенсивності деформацій на його периферійній ділянці (2) відповідно до рис. 5.15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xmlns="" id="{B60AD2C6-1F2C-429E-BB53-FE460D89676E}"/>
              </a:ext>
            </a:extLst>
          </p:cNvPr>
          <p:cNvGraphicFramePr>
            <a:graphicFrameLocks noChangeAspect="1"/>
          </p:cNvGraphicFramePr>
          <p:nvPr>
            <p:extLst>
              <p:ext uri="{D42A27DB-BD31-4B8C-83A1-F6EECF244321}">
                <p14:modId xmlns:p14="http://schemas.microsoft.com/office/powerpoint/2010/main" val="2529928839"/>
              </p:ext>
            </p:extLst>
          </p:nvPr>
        </p:nvGraphicFramePr>
        <p:xfrm>
          <a:off x="460273" y="3429000"/>
          <a:ext cx="599907" cy="209550"/>
        </p:xfrm>
        <a:graphic>
          <a:graphicData uri="http://schemas.openxmlformats.org/presentationml/2006/ole">
            <mc:AlternateContent xmlns:mc="http://schemas.openxmlformats.org/markup-compatibility/2006">
              <mc:Choice xmlns:v="urn:schemas-microsoft-com:vml" Requires="v">
                <p:oleObj spid="_x0000_s15382" r:id="rId4" imgW="660113" imgH="203112" progId="Equation.DSMT4">
                  <p:embed/>
                </p:oleObj>
              </mc:Choice>
              <mc:Fallback>
                <p:oleObj r:id="rId4" imgW="660113" imgH="203112"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73" y="3429000"/>
                        <a:ext cx="599907" cy="209550"/>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xmlns="" id="{B5D6E6FD-74CE-4735-8A61-910A73475694}"/>
              </a:ext>
            </a:extLst>
          </p:cNvPr>
          <p:cNvGraphicFramePr>
            <a:graphicFrameLocks noChangeAspect="1"/>
          </p:cNvGraphicFramePr>
          <p:nvPr>
            <p:extLst>
              <p:ext uri="{D42A27DB-BD31-4B8C-83A1-F6EECF244321}">
                <p14:modId xmlns:p14="http://schemas.microsoft.com/office/powerpoint/2010/main" val="321281224"/>
              </p:ext>
            </p:extLst>
          </p:nvPr>
        </p:nvGraphicFramePr>
        <p:xfrm>
          <a:off x="460273" y="3638550"/>
          <a:ext cx="154262" cy="228600"/>
        </p:xfrm>
        <a:graphic>
          <a:graphicData uri="http://schemas.openxmlformats.org/presentationml/2006/ole">
            <mc:AlternateContent xmlns:mc="http://schemas.openxmlformats.org/markup-compatibility/2006">
              <mc:Choice xmlns:v="urn:schemas-microsoft-com:vml" Requires="v">
                <p:oleObj spid="_x0000_s15383" r:id="rId6" imgW="165028" imgH="228501" progId="Equation.DSMT4">
                  <p:embed/>
                </p:oleObj>
              </mc:Choice>
              <mc:Fallback>
                <p:oleObj r:id="rId6" imgW="165028" imgH="228501"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273" y="3638550"/>
                        <a:ext cx="154262" cy="228600"/>
                      </a:xfrm>
                      <a:prstGeom prst="rect">
                        <a:avLst/>
                      </a:prstGeom>
                      <a:noFill/>
                    </p:spPr>
                  </p:pic>
                </p:oleObj>
              </mc:Fallback>
            </mc:AlternateContent>
          </a:graphicData>
        </a:graphic>
      </p:graphicFrame>
      <p:graphicFrame>
        <p:nvGraphicFramePr>
          <p:cNvPr id="6" name="Объект 5">
            <a:extLst>
              <a:ext uri="{FF2B5EF4-FFF2-40B4-BE49-F238E27FC236}">
                <a16:creationId xmlns:a16="http://schemas.microsoft.com/office/drawing/2014/main" xmlns="" id="{26C32DCD-C676-411E-8E8E-71E1DA4A7EA0}"/>
              </a:ext>
            </a:extLst>
          </p:cNvPr>
          <p:cNvGraphicFramePr>
            <a:graphicFrameLocks noChangeAspect="1"/>
          </p:cNvGraphicFramePr>
          <p:nvPr>
            <p:extLst>
              <p:ext uri="{D42A27DB-BD31-4B8C-83A1-F6EECF244321}">
                <p14:modId xmlns:p14="http://schemas.microsoft.com/office/powerpoint/2010/main" val="3150123318"/>
              </p:ext>
            </p:extLst>
          </p:nvPr>
        </p:nvGraphicFramePr>
        <p:xfrm>
          <a:off x="460274" y="3867150"/>
          <a:ext cx="197112" cy="228600"/>
        </p:xfrm>
        <a:graphic>
          <a:graphicData uri="http://schemas.openxmlformats.org/presentationml/2006/ole">
            <mc:AlternateContent xmlns:mc="http://schemas.openxmlformats.org/markup-compatibility/2006">
              <mc:Choice xmlns:v="urn:schemas-microsoft-com:vml" Requires="v">
                <p:oleObj spid="_x0000_s15384" r:id="rId8" imgW="215806" imgH="228501" progId="Equation.DSMT4">
                  <p:embed/>
                </p:oleObj>
              </mc:Choice>
              <mc:Fallback>
                <p:oleObj r:id="rId8" imgW="215806" imgH="228501"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274" y="3867150"/>
                        <a:ext cx="197112" cy="228600"/>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xmlns="" id="{D92E4C0A-9042-4134-96E7-7137317E8872}"/>
              </a:ext>
            </a:extLst>
          </p:cNvPr>
          <p:cNvGraphicFramePr>
            <a:graphicFrameLocks noChangeAspect="1"/>
          </p:cNvGraphicFramePr>
          <p:nvPr>
            <p:extLst>
              <p:ext uri="{D42A27DB-BD31-4B8C-83A1-F6EECF244321}">
                <p14:modId xmlns:p14="http://schemas.microsoft.com/office/powerpoint/2010/main" val="3725442204"/>
              </p:ext>
            </p:extLst>
          </p:nvPr>
        </p:nvGraphicFramePr>
        <p:xfrm>
          <a:off x="460273" y="4095750"/>
          <a:ext cx="342804" cy="228600"/>
        </p:xfrm>
        <a:graphic>
          <a:graphicData uri="http://schemas.openxmlformats.org/presentationml/2006/ole">
            <mc:AlternateContent xmlns:mc="http://schemas.openxmlformats.org/markup-compatibility/2006">
              <mc:Choice xmlns:v="urn:schemas-microsoft-com:vml" Requires="v">
                <p:oleObj spid="_x0000_s15385" r:id="rId10" imgW="381000" imgH="228600" progId="Equation.DSMT4">
                  <p:embed/>
                </p:oleObj>
              </mc:Choice>
              <mc:Fallback>
                <p:oleObj r:id="rId10" imgW="381000" imgH="2286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273" y="4095750"/>
                        <a:ext cx="342804" cy="228600"/>
                      </a:xfrm>
                      <a:prstGeom prst="rect">
                        <a:avLst/>
                      </a:prstGeom>
                      <a:noFill/>
                    </p:spPr>
                  </p:pic>
                </p:oleObj>
              </mc:Fallback>
            </mc:AlternateContent>
          </a:graphicData>
        </a:graphic>
      </p:graphicFrame>
      <p:sp>
        <p:nvSpPr>
          <p:cNvPr id="8" name="Rectangle 5">
            <a:extLst>
              <a:ext uri="{FF2B5EF4-FFF2-40B4-BE49-F238E27FC236}">
                <a16:creationId xmlns:a16="http://schemas.microsoft.com/office/drawing/2014/main" xmlns="" id="{76DD286A-047E-483B-9020-8E4691022193}"/>
              </a:ext>
            </a:extLst>
          </p:cNvPr>
          <p:cNvSpPr>
            <a:spLocks noChangeArrowheads="1"/>
          </p:cNvSpPr>
          <p:nvPr/>
        </p:nvSpPr>
        <p:spPr bwMode="auto">
          <a:xfrm>
            <a:off x="883779" y="2984161"/>
            <a:ext cx="109697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Слід відзначити, що в зоні формування максимальних деформацій в тонкостінному елементі має місце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яка</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схема напруженого стану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xmlns="" id="{7ECD7144-95E5-46D5-8A0B-E39D63A8B929}"/>
              </a:ext>
            </a:extLst>
          </p:cNvPr>
          <p:cNvSpPr>
            <a:spLocks noChangeArrowheads="1"/>
          </p:cNvSpPr>
          <p:nvPr/>
        </p:nvSpPr>
        <p:spPr bwMode="auto">
          <a:xfrm>
            <a:off x="760226" y="3343929"/>
            <a:ext cx="1096972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Більш жорстка схема напруженого стану має місце у фланцевій частині заготовки, а саме на периферійній, вільній від контакту з інструментом поверхні (рис. 5.17). Тому оцінку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деформовності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матеріалу заготовки, для визначення гранично досяжної інтенсивності деформацій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F5F103D1-0589-4B71-AEF7-9E6AD236488F}"/>
              </a:ext>
            </a:extLst>
          </p:cNvPr>
          <p:cNvSpPr>
            <a:spLocks noChangeArrowheads="1"/>
          </p:cNvSpPr>
          <p:nvPr/>
        </p:nvSpPr>
        <p:spPr bwMode="auto">
          <a:xfrm>
            <a:off x="657386" y="4043005"/>
            <a:ext cx="109697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або величини використаного ресурсу пластичності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xmlns="" id="{A83164AC-D293-46CE-AAF6-0D2ACF404293}"/>
              </a:ext>
            </a:extLst>
          </p:cNvPr>
          <p:cNvSpPr>
            <a:spLocks noChangeArrowheads="1"/>
          </p:cNvSpPr>
          <p:nvPr/>
        </p:nvSpPr>
        <p:spPr bwMode="auto">
          <a:xfrm>
            <a:off x="263160" y="4448145"/>
            <a:ext cx="1096972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слід проводити саме для цієї зони.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Оцінку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доформовності</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проводили на основі феноменологічної теорії, для чого були побудовані криві граничних деформацій і шляхи деформування часток металу небезпечної зони заготовки в координатах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xmlns="" id="{A55FC768-7859-4248-855F-F14D69DDB908}"/>
              </a:ext>
            </a:extLst>
          </p:cNvPr>
          <p:cNvSpPr>
            <a:spLocks noChangeArrowheads="1"/>
          </p:cNvSpPr>
          <p:nvPr/>
        </p:nvSpPr>
        <p:spPr bwMode="auto">
          <a:xfrm>
            <a:off x="460273" y="4170462"/>
            <a:ext cx="109697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a:ln>
                <a:noFill/>
              </a:ln>
              <a:solidFill>
                <a:schemeClr val="tx1"/>
              </a:solidFill>
              <a:effectLst/>
              <a:latin typeface="Arial" panose="020B0604020202020204" pitchFamily="34" charset="0"/>
            </a:endParaRPr>
          </a:p>
        </p:txBody>
      </p:sp>
      <p:pic>
        <p:nvPicPr>
          <p:cNvPr id="14" name="Рисунок 13">
            <a:extLst>
              <a:ext uri="{FF2B5EF4-FFF2-40B4-BE49-F238E27FC236}">
                <a16:creationId xmlns:a16="http://schemas.microsoft.com/office/drawing/2014/main" xmlns="" id="{95881FE8-3CCF-4A3B-BBAD-A942F36407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53079" y="5136835"/>
            <a:ext cx="1607812" cy="1607812"/>
          </a:xfrm>
          <a:prstGeom prst="rect">
            <a:avLst/>
          </a:prstGeom>
        </p:spPr>
      </p:pic>
    </p:spTree>
    <p:extLst>
      <p:ext uri="{BB962C8B-B14F-4D97-AF65-F5344CB8AC3E}">
        <p14:creationId xmlns:p14="http://schemas.microsoft.com/office/powerpoint/2010/main" val="334317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писание: E:\Аспіранти\креслення малюнки\малюнок.jpg">
            <a:extLst>
              <a:ext uri="{FF2B5EF4-FFF2-40B4-BE49-F238E27FC236}">
                <a16:creationId xmlns:a16="http://schemas.microsoft.com/office/drawing/2014/main" xmlns="" id="{28104CFF-85CD-4BC2-AFCF-914F8B2CE1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9806" y="402814"/>
            <a:ext cx="6699763" cy="4183933"/>
          </a:xfrm>
          <a:prstGeom prst="rect">
            <a:avLst/>
          </a:prstGeom>
          <a:noFill/>
          <a:ln>
            <a:noFill/>
          </a:ln>
        </p:spPr>
      </p:pic>
      <p:sp>
        <p:nvSpPr>
          <p:cNvPr id="3" name="Прямоугольник 2">
            <a:extLst>
              <a:ext uri="{FF2B5EF4-FFF2-40B4-BE49-F238E27FC236}">
                <a16:creationId xmlns:a16="http://schemas.microsoft.com/office/drawing/2014/main" xmlns="" id="{F4E3FBD9-FBF7-40F9-B1FE-21A1A6F6C9D7}"/>
              </a:ext>
            </a:extLst>
          </p:cNvPr>
          <p:cNvSpPr/>
          <p:nvPr/>
        </p:nvSpPr>
        <p:spPr>
          <a:xfrm>
            <a:off x="580103" y="4772640"/>
            <a:ext cx="11031793" cy="1346331"/>
          </a:xfrm>
          <a:prstGeom prst="rect">
            <a:avLst/>
          </a:prstGeom>
        </p:spPr>
        <p:txBody>
          <a:bodyPr wrap="square">
            <a:spAutoFit/>
          </a:bodyPr>
          <a:lstStyle/>
          <a:p>
            <a:pPr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5.17. Розподіл показника напруженого стану по висоті тонкостінного елементу і по ширині фланця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рис. 5.18 представлені криві граничних деформацій трьох сталей і шляхи деформування часток металу вільної поверхні фланця при його висаджуванні, у залежності від параметрів процесу ШО.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97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
            <a:extLst>
              <a:ext uri="{FF2B5EF4-FFF2-40B4-BE49-F238E27FC236}">
                <a16:creationId xmlns:a16="http://schemas.microsoft.com/office/drawing/2014/main" xmlns="" id="{61B145C6-6374-4DF6-BC5E-7F45E8D112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80968" y="169452"/>
            <a:ext cx="6474235" cy="4181322"/>
          </a:xfrm>
          <a:prstGeom prst="rect">
            <a:avLst/>
          </a:prstGeom>
          <a:noFill/>
          <a:ln>
            <a:noFill/>
          </a:ln>
        </p:spPr>
      </p:pic>
      <p:pic>
        <p:nvPicPr>
          <p:cNvPr id="16388" name="Рисунок 403" descr="Безымянный">
            <a:extLst>
              <a:ext uri="{FF2B5EF4-FFF2-40B4-BE49-F238E27FC236}">
                <a16:creationId xmlns:a16="http://schemas.microsoft.com/office/drawing/2014/main" xmlns="" id="{18183428-EFD2-45C3-ACF0-A20BE0973F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645" y="5029200"/>
            <a:ext cx="431183" cy="9525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Рисунок 402" descr="Безымянный1">
            <a:extLst>
              <a:ext uri="{FF2B5EF4-FFF2-40B4-BE49-F238E27FC236}">
                <a16:creationId xmlns:a16="http://schemas.microsoft.com/office/drawing/2014/main" xmlns="" id="{4D0F6449-F0D5-4526-B6D8-5A591AFACB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646" y="5124450"/>
            <a:ext cx="423198" cy="114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2">
            <a:extLst>
              <a:ext uri="{FF2B5EF4-FFF2-40B4-BE49-F238E27FC236}">
                <a16:creationId xmlns:a16="http://schemas.microsoft.com/office/drawing/2014/main" xmlns="" id="{1387D7BD-1F82-4B1A-8B96-9327210FE606}"/>
              </a:ext>
            </a:extLst>
          </p:cNvPr>
          <p:cNvGraphicFramePr>
            <a:graphicFrameLocks noChangeAspect="1"/>
          </p:cNvGraphicFramePr>
          <p:nvPr>
            <p:extLst>
              <p:ext uri="{D42A27DB-BD31-4B8C-83A1-F6EECF244321}">
                <p14:modId xmlns:p14="http://schemas.microsoft.com/office/powerpoint/2010/main" val="908672565"/>
              </p:ext>
            </p:extLst>
          </p:nvPr>
        </p:nvGraphicFramePr>
        <p:xfrm>
          <a:off x="958645" y="5238750"/>
          <a:ext cx="375289" cy="238125"/>
        </p:xfrm>
        <a:graphic>
          <a:graphicData uri="http://schemas.openxmlformats.org/presentationml/2006/ole">
            <mc:AlternateContent xmlns:mc="http://schemas.openxmlformats.org/markup-compatibility/2006">
              <mc:Choice xmlns:v="urn:schemas-microsoft-com:vml" Requires="v">
                <p:oleObj spid="_x0000_s16400" r:id="rId6" imgW="444307" imgH="241195" progId="Equation.3">
                  <p:embed/>
                </p:oleObj>
              </mc:Choice>
              <mc:Fallback>
                <p:oleObj r:id="rId6" imgW="444307" imgH="241195"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645" y="5238750"/>
                        <a:ext cx="375289" cy="238125"/>
                      </a:xfrm>
                      <a:prstGeom prst="rect">
                        <a:avLst/>
                      </a:prstGeom>
                      <a:noFill/>
                    </p:spPr>
                  </p:pic>
                </p:oleObj>
              </mc:Fallback>
            </mc:AlternateContent>
          </a:graphicData>
        </a:graphic>
      </p:graphicFrame>
      <p:graphicFrame>
        <p:nvGraphicFramePr>
          <p:cNvPr id="4" name="Объект 3">
            <a:extLst>
              <a:ext uri="{FF2B5EF4-FFF2-40B4-BE49-F238E27FC236}">
                <a16:creationId xmlns:a16="http://schemas.microsoft.com/office/drawing/2014/main" xmlns="" id="{6D0E59F7-DFAD-4F69-8DC5-1A6CD01A8D4D}"/>
              </a:ext>
            </a:extLst>
          </p:cNvPr>
          <p:cNvGraphicFramePr>
            <a:graphicFrameLocks noChangeAspect="1"/>
          </p:cNvGraphicFramePr>
          <p:nvPr>
            <p:extLst>
              <p:ext uri="{D42A27DB-BD31-4B8C-83A1-F6EECF244321}">
                <p14:modId xmlns:p14="http://schemas.microsoft.com/office/powerpoint/2010/main" val="1282756134"/>
              </p:ext>
            </p:extLst>
          </p:nvPr>
        </p:nvGraphicFramePr>
        <p:xfrm>
          <a:off x="958645" y="5476875"/>
          <a:ext cx="119773" cy="171450"/>
        </p:xfrm>
        <a:graphic>
          <a:graphicData uri="http://schemas.openxmlformats.org/presentationml/2006/ole">
            <mc:AlternateContent xmlns:mc="http://schemas.openxmlformats.org/markup-compatibility/2006">
              <mc:Choice xmlns:v="urn:schemas-microsoft-com:vml" Requires="v">
                <p:oleObj spid="_x0000_s16401" r:id="rId8" imgW="139579" imgH="177646" progId="Equation.DSMT4">
                  <p:embed/>
                </p:oleObj>
              </mc:Choice>
              <mc:Fallback>
                <p:oleObj r:id="rId8" imgW="139579" imgH="177646"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45" y="5476875"/>
                        <a:ext cx="119773" cy="171450"/>
                      </a:xfrm>
                      <a:prstGeom prst="rect">
                        <a:avLst/>
                      </a:prstGeom>
                      <a:noFill/>
                    </p:spPr>
                  </p:pic>
                </p:oleObj>
              </mc:Fallback>
            </mc:AlternateContent>
          </a:graphicData>
        </a:graphic>
      </p:graphicFrame>
      <p:sp>
        <p:nvSpPr>
          <p:cNvPr id="5" name="Rectangle 5">
            <a:extLst>
              <a:ext uri="{FF2B5EF4-FFF2-40B4-BE49-F238E27FC236}">
                <a16:creationId xmlns:a16="http://schemas.microsoft.com/office/drawing/2014/main" xmlns="" id="{74327062-C245-479F-8D5F-638A1A49AC36}"/>
              </a:ext>
            </a:extLst>
          </p:cNvPr>
          <p:cNvSpPr>
            <a:spLocks noChangeArrowheads="1"/>
          </p:cNvSpPr>
          <p:nvPr/>
        </p:nvSpPr>
        <p:spPr bwMode="auto">
          <a:xfrm>
            <a:off x="958645" y="4646711"/>
            <a:ext cx="102206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Рис.</a:t>
            </a:r>
            <a:r>
              <a:rPr kumimoji="0" lang="uk-UA" altLang="ru-RU" sz="14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Криві граничних деформацій сталей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xmlns="" id="{A2EF3E5E-18D1-4DA5-828E-15373300985B}"/>
              </a:ext>
            </a:extLst>
          </p:cNvPr>
          <p:cNvSpPr>
            <a:spLocks noChangeArrowheads="1"/>
          </p:cNvSpPr>
          <p:nvPr/>
        </p:nvSpPr>
        <p:spPr bwMode="auto">
          <a:xfrm>
            <a:off x="958645" y="4970562"/>
            <a:ext cx="102206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 шляхи деформування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xmlns="" id="{68C0F902-EE08-43D7-B79B-A0A82411A408}"/>
              </a:ext>
            </a:extLst>
          </p:cNvPr>
          <p:cNvSpPr>
            <a:spLocks noChangeArrowheads="1"/>
          </p:cNvSpPr>
          <p:nvPr/>
        </p:nvSpPr>
        <p:spPr bwMode="auto">
          <a:xfrm>
            <a:off x="958645" y="5084862"/>
            <a:ext cx="102206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вільної поверхні периферійної частини фланця при висаджуванні методом ШО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xmlns="" id="{447B9AF1-E657-41F2-A012-62BE13EE66B2}"/>
              </a:ext>
            </a:extLst>
          </p:cNvPr>
          <p:cNvSpPr>
            <a:spLocks noChangeArrowheads="1"/>
          </p:cNvSpPr>
          <p:nvPr/>
        </p:nvSpPr>
        <p:spPr bwMode="auto">
          <a:xfrm>
            <a:off x="958645" y="5322987"/>
            <a:ext cx="102206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вихідна під обкочування висота і товщина стінки трубної заготовки,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xmlns="" id="{F12C4222-CBAF-4D4E-92EF-CE68DA720B55}"/>
              </a:ext>
            </a:extLst>
          </p:cNvPr>
          <p:cNvSpPr>
            <a:spLocks noChangeArrowheads="1"/>
          </p:cNvSpPr>
          <p:nvPr/>
        </p:nvSpPr>
        <p:spPr bwMode="auto">
          <a:xfrm>
            <a:off x="958645" y="5494437"/>
            <a:ext cx="102206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величина зміщення вершини конічного валка від осі заготовки (див. рис.</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5.7,б)</a:t>
            </a: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a:ln>
                <a:noFill/>
              </a:ln>
              <a:solidFill>
                <a:schemeClr val="tx1"/>
              </a:solidFill>
              <a:effectLst/>
              <a:latin typeface="Arial" panose="020B0604020202020204" pitchFamily="34" charset="0"/>
            </a:endParaRPr>
          </a:p>
        </p:txBody>
      </p:sp>
      <p:pic>
        <p:nvPicPr>
          <p:cNvPr id="11" name="Рисунок 10">
            <a:extLst>
              <a:ext uri="{FF2B5EF4-FFF2-40B4-BE49-F238E27FC236}">
                <a16:creationId xmlns:a16="http://schemas.microsoft.com/office/drawing/2014/main" xmlns="" id="{2ED179C3-884E-4700-A8AF-A26089F63D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9521" y="4314860"/>
            <a:ext cx="2543022" cy="2468427"/>
          </a:xfrm>
          <a:prstGeom prst="rect">
            <a:avLst/>
          </a:prstGeom>
        </p:spPr>
      </p:pic>
    </p:spTree>
    <p:extLst>
      <p:ext uri="{BB962C8B-B14F-4D97-AF65-F5344CB8AC3E}">
        <p14:creationId xmlns:p14="http://schemas.microsoft.com/office/powerpoint/2010/main" val="225927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B7599751-B2FF-4FC3-899C-775BC811910D}"/>
              </a:ext>
            </a:extLst>
          </p:cNvPr>
          <p:cNvGraphicFramePr>
            <a:graphicFrameLocks noChangeAspect="1"/>
          </p:cNvGraphicFramePr>
          <p:nvPr>
            <p:extLst>
              <p:ext uri="{D42A27DB-BD31-4B8C-83A1-F6EECF244321}">
                <p14:modId xmlns:p14="http://schemas.microsoft.com/office/powerpoint/2010/main" val="1510750910"/>
              </p:ext>
            </p:extLst>
          </p:nvPr>
        </p:nvGraphicFramePr>
        <p:xfrm>
          <a:off x="368710" y="1002890"/>
          <a:ext cx="194932" cy="238125"/>
        </p:xfrm>
        <a:graphic>
          <a:graphicData uri="http://schemas.openxmlformats.org/presentationml/2006/ole">
            <mc:AlternateContent xmlns:mc="http://schemas.openxmlformats.org/markup-compatibility/2006">
              <mc:Choice xmlns:v="urn:schemas-microsoft-com:vml" Requires="v">
                <p:oleObj spid="_x0000_s17484" r:id="rId3" imgW="203112" imgH="241195" progId="Equation.3">
                  <p:embed/>
                </p:oleObj>
              </mc:Choice>
              <mc:Fallback>
                <p:oleObj r:id="rId3" imgW="203112" imgH="241195"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10" y="1002890"/>
                        <a:ext cx="194932" cy="238125"/>
                      </a:xfrm>
                      <a:prstGeom prst="rect">
                        <a:avLst/>
                      </a:prstGeom>
                      <a:noFill/>
                    </p:spPr>
                  </p:pic>
                </p:oleObj>
              </mc:Fallback>
            </mc:AlternateContent>
          </a:graphicData>
        </a:graphic>
      </p:graphicFrame>
      <p:graphicFrame>
        <p:nvGraphicFramePr>
          <p:cNvPr id="3" name="Объект 2">
            <a:extLst>
              <a:ext uri="{FF2B5EF4-FFF2-40B4-BE49-F238E27FC236}">
                <a16:creationId xmlns:a16="http://schemas.microsoft.com/office/drawing/2014/main" xmlns="" id="{BBC36E0A-52A3-450A-9551-4E518900283A}"/>
              </a:ext>
            </a:extLst>
          </p:cNvPr>
          <p:cNvGraphicFramePr>
            <a:graphicFrameLocks noChangeAspect="1"/>
          </p:cNvGraphicFramePr>
          <p:nvPr>
            <p:extLst>
              <p:ext uri="{D42A27DB-BD31-4B8C-83A1-F6EECF244321}">
                <p14:modId xmlns:p14="http://schemas.microsoft.com/office/powerpoint/2010/main" val="1405593403"/>
              </p:ext>
            </p:extLst>
          </p:nvPr>
        </p:nvGraphicFramePr>
        <p:xfrm>
          <a:off x="2787445" y="1241015"/>
          <a:ext cx="5103679" cy="295275"/>
        </p:xfrm>
        <a:graphic>
          <a:graphicData uri="http://schemas.openxmlformats.org/presentationml/2006/ole">
            <mc:AlternateContent xmlns:mc="http://schemas.openxmlformats.org/markup-compatibility/2006">
              <mc:Choice xmlns:v="urn:schemas-microsoft-com:vml" Requires="v">
                <p:oleObj spid="_x0000_s17485" r:id="rId5" imgW="5486400" imgH="292100" progId="Equation.3">
                  <p:embed/>
                </p:oleObj>
              </mc:Choice>
              <mc:Fallback>
                <p:oleObj r:id="rId5" imgW="5486400" imgH="2921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445" y="1241015"/>
                        <a:ext cx="5103679" cy="295275"/>
                      </a:xfrm>
                      <a:prstGeom prst="rect">
                        <a:avLst/>
                      </a:prstGeom>
                      <a:noFill/>
                    </p:spPr>
                  </p:pic>
                </p:oleObj>
              </mc:Fallback>
            </mc:AlternateContent>
          </a:graphicData>
        </a:graphic>
      </p:graphicFrame>
      <p:graphicFrame>
        <p:nvGraphicFramePr>
          <p:cNvPr id="4" name="Объект 3">
            <a:extLst>
              <a:ext uri="{FF2B5EF4-FFF2-40B4-BE49-F238E27FC236}">
                <a16:creationId xmlns:a16="http://schemas.microsoft.com/office/drawing/2014/main" xmlns="" id="{EB42C6CE-B085-4DF5-AF5F-91D5441B5E15}"/>
              </a:ext>
            </a:extLst>
          </p:cNvPr>
          <p:cNvGraphicFramePr>
            <a:graphicFrameLocks noChangeAspect="1"/>
          </p:cNvGraphicFramePr>
          <p:nvPr>
            <p:extLst>
              <p:ext uri="{D42A27DB-BD31-4B8C-83A1-F6EECF244321}">
                <p14:modId xmlns:p14="http://schemas.microsoft.com/office/powerpoint/2010/main" val="3031058609"/>
              </p:ext>
            </p:extLst>
          </p:nvPr>
        </p:nvGraphicFramePr>
        <p:xfrm>
          <a:off x="368710" y="1536290"/>
          <a:ext cx="203793" cy="238125"/>
        </p:xfrm>
        <a:graphic>
          <a:graphicData uri="http://schemas.openxmlformats.org/presentationml/2006/ole">
            <mc:AlternateContent xmlns:mc="http://schemas.openxmlformats.org/markup-compatibility/2006">
              <mc:Choice xmlns:v="urn:schemas-microsoft-com:vml" Requires="v">
                <p:oleObj spid="_x0000_s17486" r:id="rId7" imgW="215713" imgH="241091" progId="Equation.3">
                  <p:embed/>
                </p:oleObj>
              </mc:Choice>
              <mc:Fallback>
                <p:oleObj r:id="rId7" imgW="215713" imgH="241091"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710" y="1536290"/>
                        <a:ext cx="203793" cy="238125"/>
                      </a:xfrm>
                      <a:prstGeom prst="rect">
                        <a:avLst/>
                      </a:prstGeom>
                      <a:noFill/>
                    </p:spPr>
                  </p:pic>
                </p:oleObj>
              </mc:Fallback>
            </mc:AlternateContent>
          </a:graphicData>
        </a:graphic>
      </p:graphicFrame>
      <p:graphicFrame>
        <p:nvGraphicFramePr>
          <p:cNvPr id="5" name="Объект 4">
            <a:extLst>
              <a:ext uri="{FF2B5EF4-FFF2-40B4-BE49-F238E27FC236}">
                <a16:creationId xmlns:a16="http://schemas.microsoft.com/office/drawing/2014/main" xmlns="" id="{088792C7-3A09-463A-AED0-F94EFF97F018}"/>
              </a:ext>
            </a:extLst>
          </p:cNvPr>
          <p:cNvGraphicFramePr>
            <a:graphicFrameLocks noChangeAspect="1"/>
          </p:cNvGraphicFramePr>
          <p:nvPr>
            <p:extLst>
              <p:ext uri="{D42A27DB-BD31-4B8C-83A1-F6EECF244321}">
                <p14:modId xmlns:p14="http://schemas.microsoft.com/office/powerpoint/2010/main" val="4181509868"/>
              </p:ext>
            </p:extLst>
          </p:nvPr>
        </p:nvGraphicFramePr>
        <p:xfrm>
          <a:off x="368710" y="1774415"/>
          <a:ext cx="531633" cy="200025"/>
        </p:xfrm>
        <a:graphic>
          <a:graphicData uri="http://schemas.openxmlformats.org/presentationml/2006/ole">
            <mc:AlternateContent xmlns:mc="http://schemas.openxmlformats.org/markup-compatibility/2006">
              <mc:Choice xmlns:v="urn:schemas-microsoft-com:vml" Requires="v">
                <p:oleObj spid="_x0000_s17487" r:id="rId9" imgW="685800" imgH="241300" progId="Equation.3">
                  <p:embed/>
                </p:oleObj>
              </mc:Choice>
              <mc:Fallback>
                <p:oleObj r:id="rId9" imgW="685800" imgH="24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10" y="1774415"/>
                        <a:ext cx="531633" cy="200025"/>
                      </a:xfrm>
                      <a:prstGeom prst="rect">
                        <a:avLst/>
                      </a:prstGeom>
                      <a:noFill/>
                    </p:spPr>
                  </p:pic>
                </p:oleObj>
              </mc:Fallback>
            </mc:AlternateContent>
          </a:graphicData>
        </a:graphic>
      </p:graphicFrame>
      <p:graphicFrame>
        <p:nvGraphicFramePr>
          <p:cNvPr id="6" name="Объект 5">
            <a:extLst>
              <a:ext uri="{FF2B5EF4-FFF2-40B4-BE49-F238E27FC236}">
                <a16:creationId xmlns:a16="http://schemas.microsoft.com/office/drawing/2014/main" xmlns="" id="{AEDBF2AB-4E12-4088-A39C-A5A5303B9BFB}"/>
              </a:ext>
            </a:extLst>
          </p:cNvPr>
          <p:cNvGraphicFramePr>
            <a:graphicFrameLocks noChangeAspect="1"/>
          </p:cNvGraphicFramePr>
          <p:nvPr>
            <p:extLst>
              <p:ext uri="{D42A27DB-BD31-4B8C-83A1-F6EECF244321}">
                <p14:modId xmlns:p14="http://schemas.microsoft.com/office/powerpoint/2010/main" val="1186520481"/>
              </p:ext>
            </p:extLst>
          </p:nvPr>
        </p:nvGraphicFramePr>
        <p:xfrm>
          <a:off x="368710" y="1974440"/>
          <a:ext cx="177211" cy="238125"/>
        </p:xfrm>
        <a:graphic>
          <a:graphicData uri="http://schemas.openxmlformats.org/presentationml/2006/ole">
            <mc:AlternateContent xmlns:mc="http://schemas.openxmlformats.org/markup-compatibility/2006">
              <mc:Choice xmlns:v="urn:schemas-microsoft-com:vml" Requires="v">
                <p:oleObj spid="_x0000_s17488" r:id="rId11" imgW="190417" imgH="241195" progId="Equation.DSMT4">
                  <p:embed/>
                </p:oleObj>
              </mc:Choice>
              <mc:Fallback>
                <p:oleObj r:id="rId11" imgW="190417" imgH="241195"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710" y="1974440"/>
                        <a:ext cx="177211" cy="238125"/>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xmlns="" id="{EC1D6BE1-1876-49DE-8675-A25BE0DAD90E}"/>
              </a:ext>
            </a:extLst>
          </p:cNvPr>
          <p:cNvGraphicFramePr>
            <a:graphicFrameLocks noChangeAspect="1"/>
          </p:cNvGraphicFramePr>
          <p:nvPr>
            <p:extLst>
              <p:ext uri="{D42A27DB-BD31-4B8C-83A1-F6EECF244321}">
                <p14:modId xmlns:p14="http://schemas.microsoft.com/office/powerpoint/2010/main" val="2452996301"/>
              </p:ext>
            </p:extLst>
          </p:nvPr>
        </p:nvGraphicFramePr>
        <p:xfrm>
          <a:off x="368711" y="2212565"/>
          <a:ext cx="132908" cy="180975"/>
        </p:xfrm>
        <a:graphic>
          <a:graphicData uri="http://schemas.openxmlformats.org/presentationml/2006/ole">
            <mc:AlternateContent xmlns:mc="http://schemas.openxmlformats.org/markup-compatibility/2006">
              <mc:Choice xmlns:v="urn:schemas-microsoft-com:vml" Requires="v">
                <p:oleObj spid="_x0000_s17489" r:id="rId13" imgW="139579" imgH="177646" progId="Equation.DSMT4">
                  <p:embed/>
                </p:oleObj>
              </mc:Choice>
              <mc:Fallback>
                <p:oleObj r:id="rId13" imgW="139579" imgH="177646"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11" y="2212565"/>
                        <a:ext cx="132908" cy="180975"/>
                      </a:xfrm>
                      <a:prstGeom prst="rect">
                        <a:avLst/>
                      </a:prstGeom>
                      <a:noFill/>
                    </p:spPr>
                  </p:pic>
                </p:oleObj>
              </mc:Fallback>
            </mc:AlternateContent>
          </a:graphicData>
        </a:graphic>
      </p:graphicFrame>
      <p:graphicFrame>
        <p:nvGraphicFramePr>
          <p:cNvPr id="8" name="Объект 7">
            <a:extLst>
              <a:ext uri="{FF2B5EF4-FFF2-40B4-BE49-F238E27FC236}">
                <a16:creationId xmlns:a16="http://schemas.microsoft.com/office/drawing/2014/main" xmlns="" id="{DB8F03A8-DE77-420B-8DF9-A551B9436A8D}"/>
              </a:ext>
            </a:extLst>
          </p:cNvPr>
          <p:cNvGraphicFramePr>
            <a:graphicFrameLocks noChangeAspect="1"/>
          </p:cNvGraphicFramePr>
          <p:nvPr>
            <p:extLst>
              <p:ext uri="{D42A27DB-BD31-4B8C-83A1-F6EECF244321}">
                <p14:modId xmlns:p14="http://schemas.microsoft.com/office/powerpoint/2010/main" val="408590162"/>
              </p:ext>
            </p:extLst>
          </p:nvPr>
        </p:nvGraphicFramePr>
        <p:xfrm>
          <a:off x="368711" y="2393540"/>
          <a:ext cx="1497434" cy="219075"/>
        </p:xfrm>
        <a:graphic>
          <a:graphicData uri="http://schemas.openxmlformats.org/presentationml/2006/ole">
            <mc:AlternateContent xmlns:mc="http://schemas.openxmlformats.org/markup-compatibility/2006">
              <mc:Choice xmlns:v="urn:schemas-microsoft-com:vml" Requires="v">
                <p:oleObj spid="_x0000_s17490" r:id="rId15" imgW="1778000" imgH="241300" progId="Equation.3">
                  <p:embed/>
                </p:oleObj>
              </mc:Choice>
              <mc:Fallback>
                <p:oleObj r:id="rId15" imgW="1778000" imgH="24130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711" y="2393540"/>
                        <a:ext cx="1497434" cy="219075"/>
                      </a:xfrm>
                      <a:prstGeom prst="rect">
                        <a:avLst/>
                      </a:prstGeom>
                      <a:noFill/>
                    </p:spPr>
                  </p:pic>
                </p:oleObj>
              </mc:Fallback>
            </mc:AlternateContent>
          </a:graphicData>
        </a:graphic>
      </p:graphicFrame>
      <p:graphicFrame>
        <p:nvGraphicFramePr>
          <p:cNvPr id="9" name="Объект 8">
            <a:extLst>
              <a:ext uri="{FF2B5EF4-FFF2-40B4-BE49-F238E27FC236}">
                <a16:creationId xmlns:a16="http://schemas.microsoft.com/office/drawing/2014/main" xmlns="" id="{04F6006C-6929-4977-BBD5-7A84E560AA3D}"/>
              </a:ext>
            </a:extLst>
          </p:cNvPr>
          <p:cNvGraphicFramePr>
            <a:graphicFrameLocks noChangeAspect="1"/>
          </p:cNvGraphicFramePr>
          <p:nvPr>
            <p:extLst>
              <p:ext uri="{D42A27DB-BD31-4B8C-83A1-F6EECF244321}">
                <p14:modId xmlns:p14="http://schemas.microsoft.com/office/powerpoint/2010/main" val="443090264"/>
              </p:ext>
            </p:extLst>
          </p:nvPr>
        </p:nvGraphicFramePr>
        <p:xfrm>
          <a:off x="368710" y="2612615"/>
          <a:ext cx="602518" cy="209550"/>
        </p:xfrm>
        <a:graphic>
          <a:graphicData uri="http://schemas.openxmlformats.org/presentationml/2006/ole">
            <mc:AlternateContent xmlns:mc="http://schemas.openxmlformats.org/markup-compatibility/2006">
              <mc:Choice xmlns:v="urn:schemas-microsoft-com:vml" Requires="v">
                <p:oleObj spid="_x0000_s17491" r:id="rId17" imgW="761669" imgH="241195" progId="Equation.3">
                  <p:embed/>
                </p:oleObj>
              </mc:Choice>
              <mc:Fallback>
                <p:oleObj r:id="rId17" imgW="761669" imgH="241195" progId="Equation.3">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8710" y="2612615"/>
                        <a:ext cx="602518" cy="209550"/>
                      </a:xfrm>
                      <a:prstGeom prst="rect">
                        <a:avLst/>
                      </a:prstGeom>
                      <a:noFill/>
                    </p:spPr>
                  </p:pic>
                </p:oleObj>
              </mc:Fallback>
            </mc:AlternateContent>
          </a:graphicData>
        </a:graphic>
      </p:graphicFrame>
      <p:graphicFrame>
        <p:nvGraphicFramePr>
          <p:cNvPr id="10" name="Объект 9">
            <a:extLst>
              <a:ext uri="{FF2B5EF4-FFF2-40B4-BE49-F238E27FC236}">
                <a16:creationId xmlns:a16="http://schemas.microsoft.com/office/drawing/2014/main" xmlns="" id="{3A1A78B8-E311-4AB3-A6DB-B5D0236F747E}"/>
              </a:ext>
            </a:extLst>
          </p:cNvPr>
          <p:cNvGraphicFramePr>
            <a:graphicFrameLocks noChangeAspect="1"/>
          </p:cNvGraphicFramePr>
          <p:nvPr>
            <p:extLst>
              <p:ext uri="{D42A27DB-BD31-4B8C-83A1-F6EECF244321}">
                <p14:modId xmlns:p14="http://schemas.microsoft.com/office/powerpoint/2010/main" val="3923078376"/>
              </p:ext>
            </p:extLst>
          </p:nvPr>
        </p:nvGraphicFramePr>
        <p:xfrm>
          <a:off x="368710" y="2822165"/>
          <a:ext cx="150629" cy="142875"/>
        </p:xfrm>
        <a:graphic>
          <a:graphicData uri="http://schemas.openxmlformats.org/presentationml/2006/ole">
            <mc:AlternateContent xmlns:mc="http://schemas.openxmlformats.org/markup-compatibility/2006">
              <mc:Choice xmlns:v="urn:schemas-microsoft-com:vml" Requires="v">
                <p:oleObj spid="_x0000_s17492" r:id="rId19" imgW="164957" imgH="139579" progId="Equation.DSMT4">
                  <p:embed/>
                </p:oleObj>
              </mc:Choice>
              <mc:Fallback>
                <p:oleObj r:id="rId19" imgW="164957" imgH="139579" progId="Equation.DSMT4">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710" y="2822165"/>
                        <a:ext cx="150629" cy="142875"/>
                      </a:xfrm>
                      <a:prstGeom prst="rect">
                        <a:avLst/>
                      </a:prstGeom>
                      <a:noFill/>
                    </p:spPr>
                  </p:pic>
                </p:oleObj>
              </mc:Fallback>
            </mc:AlternateContent>
          </a:graphicData>
        </a:graphic>
      </p:graphicFrame>
      <p:graphicFrame>
        <p:nvGraphicFramePr>
          <p:cNvPr id="11" name="Объект 10">
            <a:extLst>
              <a:ext uri="{FF2B5EF4-FFF2-40B4-BE49-F238E27FC236}">
                <a16:creationId xmlns:a16="http://schemas.microsoft.com/office/drawing/2014/main" xmlns="" id="{AF80F304-13A3-4FF8-B2FD-4A61C9F94B7C}"/>
              </a:ext>
            </a:extLst>
          </p:cNvPr>
          <p:cNvGraphicFramePr>
            <a:graphicFrameLocks noChangeAspect="1"/>
          </p:cNvGraphicFramePr>
          <p:nvPr>
            <p:extLst>
              <p:ext uri="{D42A27DB-BD31-4B8C-83A1-F6EECF244321}">
                <p14:modId xmlns:p14="http://schemas.microsoft.com/office/powerpoint/2010/main" val="4089897401"/>
              </p:ext>
            </p:extLst>
          </p:nvPr>
        </p:nvGraphicFramePr>
        <p:xfrm>
          <a:off x="368710" y="2965040"/>
          <a:ext cx="744287" cy="180975"/>
        </p:xfrm>
        <a:graphic>
          <a:graphicData uri="http://schemas.openxmlformats.org/presentationml/2006/ole">
            <mc:AlternateContent xmlns:mc="http://schemas.openxmlformats.org/markup-compatibility/2006">
              <mc:Choice xmlns:v="urn:schemas-microsoft-com:vml" Requires="v">
                <p:oleObj spid="_x0000_s17493" r:id="rId21" imgW="1002865" imgH="215806" progId="Equation.DSMT4">
                  <p:embed/>
                </p:oleObj>
              </mc:Choice>
              <mc:Fallback>
                <p:oleObj r:id="rId21" imgW="1002865" imgH="215806" progId="Equation.DSMT4">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8710" y="2965040"/>
                        <a:ext cx="744287" cy="180975"/>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xmlns="" id="{D723BD1D-62DC-445F-A3EE-C53F08B3145B}"/>
              </a:ext>
            </a:extLst>
          </p:cNvPr>
          <p:cNvSpPr>
            <a:spLocks noChangeArrowheads="1"/>
          </p:cNvSpPr>
          <p:nvPr/>
        </p:nvSpPr>
        <p:spPr bwMode="auto">
          <a:xfrm>
            <a:off x="368710" y="404958"/>
            <a:ext cx="113415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Використовуючи отриманий критерій  можна розрахувати величину використаного ресурсу пластичності матеріалу заготовки, що підлягала висаджуванню методом ШО.</a:t>
            </a:r>
            <a:endParaRPr kumimoji="0" lang="ru-RU" altLang="ru-RU" sz="1100" b="0" i="0" u="none" strike="noStrike" cap="none" normalizeH="0" baseline="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основі критерію  нами отримано співвідношення для визначення граничного діаметра фланця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xmlns="" id="{0A509441-6582-4C29-AEE9-894F6CED7F7E}"/>
              </a:ext>
            </a:extLst>
          </p:cNvPr>
          <p:cNvSpPr>
            <a:spLocks noChangeArrowheads="1"/>
          </p:cNvSpPr>
          <p:nvPr/>
        </p:nvSpPr>
        <p:spPr bwMode="auto">
          <a:xfrm>
            <a:off x="368710" y="948628"/>
            <a:ext cx="113415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xmlns="" id="{CE3EE0DF-42E9-4AEA-BA27-A72F5FA4AFBE}"/>
              </a:ext>
            </a:extLst>
          </p:cNvPr>
          <p:cNvSpPr>
            <a:spLocks noChangeArrowheads="1"/>
          </p:cNvSpPr>
          <p:nvPr/>
        </p:nvSpPr>
        <p:spPr bwMode="auto">
          <a:xfrm>
            <a:off x="7891124" y="1248841"/>
            <a:ext cx="113415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(5.12)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xmlns="" id="{4C8A19FD-2918-441C-8E1E-24FD624ACB88}"/>
              </a:ext>
            </a:extLst>
          </p:cNvPr>
          <p:cNvSpPr>
            <a:spLocks noChangeArrowheads="1"/>
          </p:cNvSpPr>
          <p:nvPr/>
        </p:nvSpPr>
        <p:spPr bwMode="auto">
          <a:xfrm>
            <a:off x="368710" y="1620527"/>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вихідний діаметр заготовки;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xmlns="" id="{23B5DF36-F8DA-41E4-85DF-05E2CC253418}"/>
              </a:ext>
            </a:extLst>
          </p:cNvPr>
          <p:cNvSpPr>
            <a:spLocks noChangeArrowheads="1"/>
          </p:cNvSpPr>
          <p:nvPr/>
        </p:nvSpPr>
        <p:spPr bwMode="auto">
          <a:xfrm>
            <a:off x="368710" y="1820552"/>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гранична деформація при крученні;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83048E80-E7D8-43C4-8DD0-EC459C456D20}"/>
              </a:ext>
            </a:extLst>
          </p:cNvPr>
          <p:cNvSpPr>
            <a:spLocks noChangeArrowheads="1"/>
          </p:cNvSpPr>
          <p:nvPr/>
        </p:nvSpPr>
        <p:spPr bwMode="auto">
          <a:xfrm>
            <a:off x="368710" y="2058677"/>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значення показника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78331C63-3389-48E7-8FF1-B0EA05822A76}"/>
              </a:ext>
            </a:extLst>
          </p:cNvPr>
          <p:cNvSpPr>
            <a:spLocks noChangeArrowheads="1"/>
          </p:cNvSpPr>
          <p:nvPr/>
        </p:nvSpPr>
        <p:spPr bwMode="auto">
          <a:xfrm>
            <a:off x="1445342" y="2239651"/>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точці перетину шляху деформування часток матеріалу вільної поверхні фланця з кривою граничних деформацій;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xmlns="" id="{D1D031CC-C567-4AB7-973E-03AE91A57E84}"/>
              </a:ext>
            </a:extLst>
          </p:cNvPr>
          <p:cNvSpPr>
            <a:spLocks noChangeArrowheads="1"/>
          </p:cNvSpPr>
          <p:nvPr/>
        </p:nvSpPr>
        <p:spPr bwMode="auto">
          <a:xfrm>
            <a:off x="368710" y="2458727"/>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показник чутливості пластичності матеріалу до схеми напруженого стану;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xmlns="" id="{66BE2D85-CAA7-4677-A7E0-0245E8479320}"/>
              </a:ext>
            </a:extLst>
          </p:cNvPr>
          <p:cNvSpPr>
            <a:spLocks noChangeArrowheads="1"/>
          </p:cNvSpPr>
          <p:nvPr/>
        </p:nvSpPr>
        <p:spPr bwMode="auto">
          <a:xfrm>
            <a:off x="368710" y="2668277"/>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гранична деформація при одновісному стиску;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xmlns="" id="{328D4E8F-13B7-4C10-9E24-C71D39503F96}"/>
              </a:ext>
            </a:extLst>
          </p:cNvPr>
          <p:cNvSpPr>
            <a:spLocks noChangeArrowheads="1"/>
          </p:cNvSpPr>
          <p:nvPr/>
        </p:nvSpPr>
        <p:spPr bwMode="auto">
          <a:xfrm>
            <a:off x="368710" y="2811152"/>
            <a:ext cx="11341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коефіцієнт впливу історії деформування на пластичність, при висаджуванні фланців методом ШО,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xmlns="" id="{43FBC888-0380-4C65-B2DE-20F789A9BB81}"/>
              </a:ext>
            </a:extLst>
          </p:cNvPr>
          <p:cNvSpPr>
            <a:spLocks noChangeArrowheads="1"/>
          </p:cNvSpPr>
          <p:nvPr/>
        </p:nvSpPr>
        <p:spPr bwMode="auto">
          <a:xfrm>
            <a:off x="368710" y="2776683"/>
            <a:ext cx="113415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6080125" algn="r"/>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6080125" algn="r"/>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tab pos="6080125" algn="r"/>
              </a:tabLst>
            </a:pPr>
            <a:r>
              <a:rPr kumimoji="0" lang="uk-UA" altLang="ru-RU"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В таблиці 5.2 приведені значення граничних деформацій і відносних граничних діаметрів фланців, сформованих при різних параметрах технологічного процесу ШО.</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23" name="Таблица 22">
            <a:extLst>
              <a:ext uri="{FF2B5EF4-FFF2-40B4-BE49-F238E27FC236}">
                <a16:creationId xmlns:a16="http://schemas.microsoft.com/office/drawing/2014/main" xmlns="" id="{E5BE9D25-42FA-48B3-827E-185804FAC390}"/>
              </a:ext>
            </a:extLst>
          </p:cNvPr>
          <p:cNvGraphicFramePr>
            <a:graphicFrameLocks noGrp="1"/>
          </p:cNvGraphicFramePr>
          <p:nvPr>
            <p:extLst>
              <p:ext uri="{D42A27DB-BD31-4B8C-83A1-F6EECF244321}">
                <p14:modId xmlns:p14="http://schemas.microsoft.com/office/powerpoint/2010/main" val="2907653692"/>
              </p:ext>
            </p:extLst>
          </p:nvPr>
        </p:nvGraphicFramePr>
        <p:xfrm>
          <a:off x="368710" y="3473895"/>
          <a:ext cx="9166273" cy="3394267"/>
        </p:xfrm>
        <a:graphic>
          <a:graphicData uri="http://schemas.openxmlformats.org/drawingml/2006/table">
            <a:tbl>
              <a:tblPr firstRow="1" firstCol="1" lastRow="1" lastCol="1" bandRow="1" bandCol="1">
                <a:tableStyleId>{5C22544A-7EE6-4342-B048-85BDC9FD1C3A}</a:tableStyleId>
              </a:tblPr>
              <a:tblGrid>
                <a:gridCol w="741908">
                  <a:extLst>
                    <a:ext uri="{9D8B030D-6E8A-4147-A177-3AD203B41FA5}">
                      <a16:colId xmlns:a16="http://schemas.microsoft.com/office/drawing/2014/main" xmlns="" val="1235700152"/>
                    </a:ext>
                  </a:extLst>
                </a:gridCol>
                <a:gridCol w="1554047">
                  <a:extLst>
                    <a:ext uri="{9D8B030D-6E8A-4147-A177-3AD203B41FA5}">
                      <a16:colId xmlns:a16="http://schemas.microsoft.com/office/drawing/2014/main" xmlns="" val="718235939"/>
                    </a:ext>
                  </a:extLst>
                </a:gridCol>
                <a:gridCol w="1388378">
                  <a:extLst>
                    <a:ext uri="{9D8B030D-6E8A-4147-A177-3AD203B41FA5}">
                      <a16:colId xmlns:a16="http://schemas.microsoft.com/office/drawing/2014/main" xmlns="" val="2725087711"/>
                    </a:ext>
                  </a:extLst>
                </a:gridCol>
                <a:gridCol w="1388378">
                  <a:extLst>
                    <a:ext uri="{9D8B030D-6E8A-4147-A177-3AD203B41FA5}">
                      <a16:colId xmlns:a16="http://schemas.microsoft.com/office/drawing/2014/main" xmlns="" val="4106391981"/>
                    </a:ext>
                  </a:extLst>
                </a:gridCol>
                <a:gridCol w="797732">
                  <a:extLst>
                    <a:ext uri="{9D8B030D-6E8A-4147-A177-3AD203B41FA5}">
                      <a16:colId xmlns:a16="http://schemas.microsoft.com/office/drawing/2014/main" xmlns="" val="1967203520"/>
                    </a:ext>
                  </a:extLst>
                </a:gridCol>
                <a:gridCol w="976007">
                  <a:extLst>
                    <a:ext uri="{9D8B030D-6E8A-4147-A177-3AD203B41FA5}">
                      <a16:colId xmlns:a16="http://schemas.microsoft.com/office/drawing/2014/main" xmlns="" val="3725929688"/>
                    </a:ext>
                  </a:extLst>
                </a:gridCol>
                <a:gridCol w="976007">
                  <a:extLst>
                    <a:ext uri="{9D8B030D-6E8A-4147-A177-3AD203B41FA5}">
                      <a16:colId xmlns:a16="http://schemas.microsoft.com/office/drawing/2014/main" xmlns="" val="1633616982"/>
                    </a:ext>
                  </a:extLst>
                </a:gridCol>
                <a:gridCol w="794131">
                  <a:extLst>
                    <a:ext uri="{9D8B030D-6E8A-4147-A177-3AD203B41FA5}">
                      <a16:colId xmlns:a16="http://schemas.microsoft.com/office/drawing/2014/main" xmlns="" val="3008007173"/>
                    </a:ext>
                  </a:extLst>
                </a:gridCol>
                <a:gridCol w="387161">
                  <a:extLst>
                    <a:ext uri="{9D8B030D-6E8A-4147-A177-3AD203B41FA5}">
                      <a16:colId xmlns:a16="http://schemas.microsoft.com/office/drawing/2014/main" xmlns="" val="4223229240"/>
                    </a:ext>
                  </a:extLst>
                </a:gridCol>
                <a:gridCol w="162524">
                  <a:extLst>
                    <a:ext uri="{9D8B030D-6E8A-4147-A177-3AD203B41FA5}">
                      <a16:colId xmlns:a16="http://schemas.microsoft.com/office/drawing/2014/main" xmlns="" val="472723093"/>
                    </a:ext>
                  </a:extLst>
                </a:gridCol>
              </a:tblGrid>
              <a:tr h="190175">
                <a:tc rowSpan="3">
                  <a:txBody>
                    <a:bodyPr/>
                    <a:lstStyle/>
                    <a:p>
                      <a:pPr algn="ctr">
                        <a:lnSpc>
                          <a:spcPct val="115000"/>
                        </a:lnSpc>
                        <a:spcAft>
                          <a:spcPts val="0"/>
                        </a:spcAft>
                      </a:pPr>
                      <a:r>
                        <a:rPr lang="uk-UA" sz="1400">
                          <a:effectLst/>
                        </a:rPr>
                        <a:t>№</a:t>
                      </a:r>
                      <a:endParaRPr lang="ru-RU" sz="1100">
                        <a:effectLst/>
                      </a:endParaRPr>
                    </a:p>
                    <a:p>
                      <a:pPr algn="ctr">
                        <a:lnSpc>
                          <a:spcPct val="115000"/>
                        </a:lnSpc>
                        <a:spcAft>
                          <a:spcPts val="0"/>
                        </a:spcAft>
                      </a:pPr>
                      <a:r>
                        <a:rPr lang="uk-UA" sz="1400">
                          <a:effectLst/>
                        </a:rPr>
                        <a:t>пор.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rowSpan="3">
                  <a:txBody>
                    <a:bodyPr/>
                    <a:lstStyle/>
                    <a:p>
                      <a:pPr algn="ctr">
                        <a:lnSpc>
                          <a:spcPct val="115000"/>
                        </a:lnSpc>
                        <a:spcAft>
                          <a:spcPts val="0"/>
                        </a:spcAft>
                      </a:pPr>
                      <a:r>
                        <a:rPr lang="uk-UA" sz="1400">
                          <a:effectLst/>
                        </a:rPr>
                        <a:t>Марка сталі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gridSpan="8">
                  <a:txBody>
                    <a:bodyPr/>
                    <a:lstStyle/>
                    <a:p>
                      <a:pPr algn="ctr">
                        <a:lnSpc>
                          <a:spcPct val="115000"/>
                        </a:lnSpc>
                        <a:spcAft>
                          <a:spcPts val="0"/>
                        </a:spcAft>
                      </a:pPr>
                      <a:r>
                        <a:rPr lang="uk-UA" sz="1400">
                          <a:effectLst/>
                        </a:rPr>
                        <a:t>Рівняння шляху деформування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146543034"/>
                  </a:ext>
                </a:extLst>
              </a:tr>
              <a:tr h="460329">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tabLst>
                          <a:tab pos="2993390" algn="l"/>
                          <a:tab pos="3107690" algn="l"/>
                        </a:tabLs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hMerge="1">
                  <a:txBody>
                    <a:bodyPr/>
                    <a:lstStyle/>
                    <a:p>
                      <a:endParaRPr lang="ru-RU"/>
                    </a:p>
                  </a:txBody>
                  <a:tcPr/>
                </a:tc>
                <a:tc gridSpan="3">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42619298"/>
                  </a:ext>
                </a:extLst>
              </a:tr>
              <a:tr h="48029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indent="-8255"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indent="-76200"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nchor="ctr"/>
                </a:tc>
                <a:extLst>
                  <a:ext uri="{0D108BD9-81ED-4DB2-BD59-A6C34878D82A}">
                    <a16:rowId xmlns:a16="http://schemas.microsoft.com/office/drawing/2014/main" xmlns="" val="1024228706"/>
                  </a:ext>
                </a:extLst>
              </a:tr>
              <a:tr h="596274">
                <a:tc>
                  <a:txBody>
                    <a:bodyPr/>
                    <a:lstStyle/>
                    <a:p>
                      <a:pPr algn="ctr">
                        <a:lnSpc>
                          <a:spcPct val="115000"/>
                        </a:lnSpc>
                        <a:spcAft>
                          <a:spcPts val="0"/>
                        </a:spcAft>
                      </a:pPr>
                      <a:r>
                        <a:rPr lang="uk-UA" sz="14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9ХС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1,90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1,37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3,7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148283961"/>
                  </a:ext>
                </a:extLst>
              </a:tr>
              <a:tr h="596274">
                <a:tc>
                  <a:txBody>
                    <a:bodyPr/>
                    <a:lstStyle/>
                    <a:p>
                      <a:pPr algn="ctr">
                        <a:lnSpc>
                          <a:spcPct val="115000"/>
                        </a:lnSpc>
                        <a:spcAft>
                          <a:spcPts val="0"/>
                        </a:spcAft>
                      </a:pPr>
                      <a:r>
                        <a:rPr lang="uk-UA" sz="14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ШХ-15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2,06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1,74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32,8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9,0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7723463"/>
                  </a:ext>
                </a:extLst>
              </a:tr>
              <a:tr h="596274">
                <a:tc>
                  <a:txBody>
                    <a:bodyPr/>
                    <a:lstStyle/>
                    <a:p>
                      <a:pPr algn="ctr">
                        <a:lnSpc>
                          <a:spcPct val="115000"/>
                        </a:lnSpc>
                        <a:spcAft>
                          <a:spcPts val="0"/>
                        </a:spcAft>
                      </a:pPr>
                      <a:r>
                        <a:rPr lang="uk-UA" sz="14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40ХН2МА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1,03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2,10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1,83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0,56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a:effectLst/>
                        </a:rPr>
                        <a:t>1,55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gn="ctr">
                        <a:lnSpc>
                          <a:spcPct val="115000"/>
                        </a:lnSpc>
                        <a:spcAft>
                          <a:spcPts val="0"/>
                        </a:spcAft>
                      </a:pPr>
                      <a:r>
                        <a:rPr lang="uk-UA" sz="1400" dirty="0">
                          <a:effectLst/>
                        </a:rPr>
                        <a:t>5,1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137925821"/>
                  </a:ext>
                </a:extLst>
              </a:tr>
            </a:tbl>
          </a:graphicData>
        </a:graphic>
      </p:graphicFrame>
      <p:graphicFrame>
        <p:nvGraphicFramePr>
          <p:cNvPr id="24" name="Объект 23">
            <a:extLst>
              <a:ext uri="{FF2B5EF4-FFF2-40B4-BE49-F238E27FC236}">
                <a16:creationId xmlns:a16="http://schemas.microsoft.com/office/drawing/2014/main" xmlns="" id="{1A55620F-92BA-4F4D-92B7-39F387D832EF}"/>
              </a:ext>
            </a:extLst>
          </p:cNvPr>
          <p:cNvGraphicFramePr>
            <a:graphicFrameLocks noChangeAspect="1"/>
          </p:cNvGraphicFramePr>
          <p:nvPr>
            <p:extLst>
              <p:ext uri="{D42A27DB-BD31-4B8C-83A1-F6EECF244321}">
                <p14:modId xmlns:p14="http://schemas.microsoft.com/office/powerpoint/2010/main" val="4147871125"/>
              </p:ext>
            </p:extLst>
          </p:nvPr>
        </p:nvGraphicFramePr>
        <p:xfrm>
          <a:off x="5550226" y="3701165"/>
          <a:ext cx="974518" cy="530988"/>
        </p:xfrm>
        <a:graphic>
          <a:graphicData uri="http://schemas.openxmlformats.org/presentationml/2006/ole">
            <mc:AlternateContent xmlns:mc="http://schemas.openxmlformats.org/markup-compatibility/2006">
              <mc:Choice xmlns:v="urn:schemas-microsoft-com:vml" Requires="v">
                <p:oleObj spid="_x0000_s17494" r:id="rId23" imgW="1689100" imgH="914400" progId="Equation.DSMT4">
                  <p:embed/>
                </p:oleObj>
              </mc:Choice>
              <mc:Fallback>
                <p:oleObj r:id="rId23" imgW="1689100" imgH="914400" progId="Equation.DSMT4">
                  <p:embed/>
                  <p:pic>
                    <p:nvPicPr>
                      <p:cNvPr id="0" name="Object 3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50226" y="3701165"/>
                        <a:ext cx="974518" cy="530988"/>
                      </a:xfrm>
                      <a:prstGeom prst="rect">
                        <a:avLst/>
                      </a:prstGeom>
                      <a:noFill/>
                    </p:spPr>
                  </p:pic>
                </p:oleObj>
              </mc:Fallback>
            </mc:AlternateContent>
          </a:graphicData>
        </a:graphic>
      </p:graphicFrame>
      <p:graphicFrame>
        <p:nvGraphicFramePr>
          <p:cNvPr id="25" name="Объект 24">
            <a:extLst>
              <a:ext uri="{FF2B5EF4-FFF2-40B4-BE49-F238E27FC236}">
                <a16:creationId xmlns:a16="http://schemas.microsoft.com/office/drawing/2014/main" xmlns="" id="{F405933F-3817-4ACF-AA6F-D4AA7210F615}"/>
              </a:ext>
            </a:extLst>
          </p:cNvPr>
          <p:cNvGraphicFramePr>
            <a:graphicFrameLocks noChangeAspect="1"/>
          </p:cNvGraphicFramePr>
          <p:nvPr>
            <p:extLst>
              <p:ext uri="{D42A27DB-BD31-4B8C-83A1-F6EECF244321}">
                <p14:modId xmlns:p14="http://schemas.microsoft.com/office/powerpoint/2010/main" val="1693529732"/>
              </p:ext>
            </p:extLst>
          </p:nvPr>
        </p:nvGraphicFramePr>
        <p:xfrm>
          <a:off x="6898720" y="3674669"/>
          <a:ext cx="1238537" cy="513540"/>
        </p:xfrm>
        <a:graphic>
          <a:graphicData uri="http://schemas.openxmlformats.org/presentationml/2006/ole">
            <mc:AlternateContent xmlns:mc="http://schemas.openxmlformats.org/markup-compatibility/2006">
              <mc:Choice xmlns:v="urn:schemas-microsoft-com:vml" Requires="v">
                <p:oleObj spid="_x0000_s17495" r:id="rId25" imgW="1651000" imgH="685800" progId="Equation.DSMT4">
                  <p:embed/>
                </p:oleObj>
              </mc:Choice>
              <mc:Fallback>
                <p:oleObj r:id="rId25" imgW="1651000" imgH="685800" progId="Equation.DSMT4">
                  <p:embed/>
                  <p:pic>
                    <p:nvPicPr>
                      <p:cNvPr id="0" name="Object 3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98720" y="3674669"/>
                        <a:ext cx="1238537" cy="513540"/>
                      </a:xfrm>
                      <a:prstGeom prst="rect">
                        <a:avLst/>
                      </a:prstGeom>
                      <a:noFill/>
                    </p:spPr>
                  </p:pic>
                </p:oleObj>
              </mc:Fallback>
            </mc:AlternateContent>
          </a:graphicData>
        </a:graphic>
      </p:graphicFrame>
      <p:graphicFrame>
        <p:nvGraphicFramePr>
          <p:cNvPr id="26" name="Объект 25">
            <a:extLst>
              <a:ext uri="{FF2B5EF4-FFF2-40B4-BE49-F238E27FC236}">
                <a16:creationId xmlns:a16="http://schemas.microsoft.com/office/drawing/2014/main" xmlns="" id="{29BB0292-209A-4D81-B346-48CC9C108A92}"/>
              </a:ext>
            </a:extLst>
          </p:cNvPr>
          <p:cNvGraphicFramePr>
            <a:graphicFrameLocks noChangeAspect="1"/>
          </p:cNvGraphicFramePr>
          <p:nvPr>
            <p:extLst>
              <p:ext uri="{D42A27DB-BD31-4B8C-83A1-F6EECF244321}">
                <p14:modId xmlns:p14="http://schemas.microsoft.com/office/powerpoint/2010/main" val="2123464138"/>
              </p:ext>
            </p:extLst>
          </p:nvPr>
        </p:nvGraphicFramePr>
        <p:xfrm>
          <a:off x="3556925" y="3731009"/>
          <a:ext cx="772849" cy="501144"/>
        </p:xfrm>
        <a:graphic>
          <a:graphicData uri="http://schemas.openxmlformats.org/presentationml/2006/ole">
            <mc:AlternateContent xmlns:mc="http://schemas.openxmlformats.org/markup-compatibility/2006">
              <mc:Choice xmlns:v="urn:schemas-microsoft-com:vml" Requires="v">
                <p:oleObj spid="_x0000_s17496" r:id="rId27" imgW="1447800" imgH="914400" progId="Equation.DSMT4">
                  <p:embed/>
                </p:oleObj>
              </mc:Choice>
              <mc:Fallback>
                <p:oleObj r:id="rId27" imgW="1447800" imgH="914400" progId="Equation.DSMT4">
                  <p:embed/>
                  <p:pic>
                    <p:nvPicPr>
                      <p:cNvPr id="0" name="Object 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56925" y="3731009"/>
                        <a:ext cx="772849" cy="501144"/>
                      </a:xfrm>
                      <a:prstGeom prst="rect">
                        <a:avLst/>
                      </a:prstGeom>
                      <a:noFill/>
                    </p:spPr>
                  </p:pic>
                </p:oleObj>
              </mc:Fallback>
            </mc:AlternateContent>
          </a:graphicData>
        </a:graphic>
      </p:graphicFrame>
      <p:graphicFrame>
        <p:nvGraphicFramePr>
          <p:cNvPr id="27" name="Объект 26">
            <a:extLst>
              <a:ext uri="{FF2B5EF4-FFF2-40B4-BE49-F238E27FC236}">
                <a16:creationId xmlns:a16="http://schemas.microsoft.com/office/drawing/2014/main" xmlns="" id="{F61C2584-5F90-4BD7-AC59-2485500FDA68}"/>
              </a:ext>
            </a:extLst>
          </p:cNvPr>
          <p:cNvGraphicFramePr>
            <a:graphicFrameLocks noChangeAspect="1"/>
          </p:cNvGraphicFramePr>
          <p:nvPr>
            <p:extLst>
              <p:ext uri="{D42A27DB-BD31-4B8C-83A1-F6EECF244321}">
                <p14:modId xmlns:p14="http://schemas.microsoft.com/office/powerpoint/2010/main" val="4226559297"/>
              </p:ext>
            </p:extLst>
          </p:nvPr>
        </p:nvGraphicFramePr>
        <p:xfrm>
          <a:off x="368713" y="3882120"/>
          <a:ext cx="171450" cy="209550"/>
        </p:xfrm>
        <a:graphic>
          <a:graphicData uri="http://schemas.openxmlformats.org/presentationml/2006/ole">
            <mc:AlternateContent xmlns:mc="http://schemas.openxmlformats.org/markup-compatibility/2006">
              <mc:Choice xmlns:v="urn:schemas-microsoft-com:vml" Requires="v">
                <p:oleObj spid="_x0000_s17497" r:id="rId29" imgW="177569" imgH="215619" progId="Equation.3">
                  <p:embed/>
                </p:oleObj>
              </mc:Choice>
              <mc:Fallback>
                <p:oleObj r:id="rId29" imgW="177569" imgH="215619" progId="Equation.3">
                  <p:embed/>
                  <p:pic>
                    <p:nvPicPr>
                      <p:cNvPr id="0" name="Object 2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8713" y="3882120"/>
                        <a:ext cx="17145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Объект 27">
            <a:extLst>
              <a:ext uri="{FF2B5EF4-FFF2-40B4-BE49-F238E27FC236}">
                <a16:creationId xmlns:a16="http://schemas.microsoft.com/office/drawing/2014/main" xmlns="" id="{2E4F6D72-E62D-4835-B99D-50ECAA866BB6}"/>
              </a:ext>
            </a:extLst>
          </p:cNvPr>
          <p:cNvGraphicFramePr>
            <a:graphicFrameLocks noChangeAspect="1"/>
          </p:cNvGraphicFramePr>
          <p:nvPr>
            <p:extLst>
              <p:ext uri="{D42A27DB-BD31-4B8C-83A1-F6EECF244321}">
                <p14:modId xmlns:p14="http://schemas.microsoft.com/office/powerpoint/2010/main" val="3629529736"/>
              </p:ext>
            </p:extLst>
          </p:nvPr>
        </p:nvGraphicFramePr>
        <p:xfrm>
          <a:off x="4663592" y="4282702"/>
          <a:ext cx="561975" cy="257175"/>
        </p:xfrm>
        <a:graphic>
          <a:graphicData uri="http://schemas.openxmlformats.org/presentationml/2006/ole">
            <mc:AlternateContent xmlns:mc="http://schemas.openxmlformats.org/markup-compatibility/2006">
              <mc:Choice xmlns:v="urn:schemas-microsoft-com:vml" Requires="v">
                <p:oleObj spid="_x0000_s17498" r:id="rId31" imgW="444307" imgH="228501" progId="Equation.3">
                  <p:embed/>
                </p:oleObj>
              </mc:Choice>
              <mc:Fallback>
                <p:oleObj r:id="rId31" imgW="444307" imgH="228501" progId="Equation.3">
                  <p:embed/>
                  <p:pic>
                    <p:nvPicPr>
                      <p:cNvPr id="0" name="Object 2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63592" y="4282702"/>
                        <a:ext cx="56197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Объект 28">
            <a:extLst>
              <a:ext uri="{FF2B5EF4-FFF2-40B4-BE49-F238E27FC236}">
                <a16:creationId xmlns:a16="http://schemas.microsoft.com/office/drawing/2014/main" xmlns="" id="{D586944C-2A36-44DE-828E-1C8AB278008D}"/>
              </a:ext>
            </a:extLst>
          </p:cNvPr>
          <p:cNvGraphicFramePr>
            <a:graphicFrameLocks noChangeAspect="1"/>
          </p:cNvGraphicFramePr>
          <p:nvPr>
            <p:extLst>
              <p:ext uri="{D42A27DB-BD31-4B8C-83A1-F6EECF244321}">
                <p14:modId xmlns:p14="http://schemas.microsoft.com/office/powerpoint/2010/main" val="2643763453"/>
              </p:ext>
            </p:extLst>
          </p:nvPr>
        </p:nvGraphicFramePr>
        <p:xfrm>
          <a:off x="368713" y="3882120"/>
          <a:ext cx="171450" cy="209550"/>
        </p:xfrm>
        <a:graphic>
          <a:graphicData uri="http://schemas.openxmlformats.org/presentationml/2006/ole">
            <mc:AlternateContent xmlns:mc="http://schemas.openxmlformats.org/markup-compatibility/2006">
              <mc:Choice xmlns:v="urn:schemas-microsoft-com:vml" Requires="v">
                <p:oleObj spid="_x0000_s17499" r:id="rId33" imgW="177569" imgH="215619" progId="Equation.3">
                  <p:embed/>
                </p:oleObj>
              </mc:Choice>
              <mc:Fallback>
                <p:oleObj r:id="rId33" imgW="177569" imgH="215619" progId="Equation.3">
                  <p:embed/>
                  <p:pic>
                    <p:nvPicPr>
                      <p:cNvPr id="0" name="Object 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8713" y="3882120"/>
                        <a:ext cx="17145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Объект 29">
            <a:extLst>
              <a:ext uri="{FF2B5EF4-FFF2-40B4-BE49-F238E27FC236}">
                <a16:creationId xmlns:a16="http://schemas.microsoft.com/office/drawing/2014/main" xmlns="" id="{8856C797-F4D0-4E2B-88B3-C2147CA89943}"/>
              </a:ext>
            </a:extLst>
          </p:cNvPr>
          <p:cNvGraphicFramePr>
            <a:graphicFrameLocks noChangeAspect="1"/>
          </p:cNvGraphicFramePr>
          <p:nvPr>
            <p:extLst>
              <p:ext uri="{D42A27DB-BD31-4B8C-83A1-F6EECF244321}">
                <p14:modId xmlns:p14="http://schemas.microsoft.com/office/powerpoint/2010/main" val="907364021"/>
              </p:ext>
            </p:extLst>
          </p:nvPr>
        </p:nvGraphicFramePr>
        <p:xfrm>
          <a:off x="6524743" y="4282701"/>
          <a:ext cx="561975" cy="257175"/>
        </p:xfrm>
        <a:graphic>
          <a:graphicData uri="http://schemas.openxmlformats.org/presentationml/2006/ole">
            <mc:AlternateContent xmlns:mc="http://schemas.openxmlformats.org/markup-compatibility/2006">
              <mc:Choice xmlns:v="urn:schemas-microsoft-com:vml" Requires="v">
                <p:oleObj spid="_x0000_s17500" r:id="rId34" imgW="444307" imgH="228501" progId="Equation.3">
                  <p:embed/>
                </p:oleObj>
              </mc:Choice>
              <mc:Fallback>
                <p:oleObj r:id="rId34" imgW="444307" imgH="228501" progId="Equation.3">
                  <p:embed/>
                  <p:pic>
                    <p:nvPicPr>
                      <p:cNvPr id="0" name="Object 2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24743" y="4282701"/>
                        <a:ext cx="56197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Объект 30">
            <a:extLst>
              <a:ext uri="{FF2B5EF4-FFF2-40B4-BE49-F238E27FC236}">
                <a16:creationId xmlns:a16="http://schemas.microsoft.com/office/drawing/2014/main" xmlns="" id="{698247CF-AF96-4B0A-B2E7-27F5550D98B5}"/>
              </a:ext>
            </a:extLst>
          </p:cNvPr>
          <p:cNvGraphicFramePr>
            <a:graphicFrameLocks noChangeAspect="1"/>
          </p:cNvGraphicFramePr>
          <p:nvPr>
            <p:extLst>
              <p:ext uri="{D42A27DB-BD31-4B8C-83A1-F6EECF244321}">
                <p14:modId xmlns:p14="http://schemas.microsoft.com/office/powerpoint/2010/main" val="1034348662"/>
              </p:ext>
            </p:extLst>
          </p:nvPr>
        </p:nvGraphicFramePr>
        <p:xfrm>
          <a:off x="3256887" y="4232153"/>
          <a:ext cx="600075" cy="466725"/>
        </p:xfrm>
        <a:graphic>
          <a:graphicData uri="http://schemas.openxmlformats.org/presentationml/2006/ole">
            <mc:AlternateContent xmlns:mc="http://schemas.openxmlformats.org/markup-compatibility/2006">
              <mc:Choice xmlns:v="urn:schemas-microsoft-com:vml" Requires="v">
                <p:oleObj spid="_x0000_s17501" r:id="rId35" imgW="634725" imgH="507780" progId="Equation.DSMT4">
                  <p:embed/>
                </p:oleObj>
              </mc:Choice>
              <mc:Fallback>
                <p:oleObj r:id="rId35" imgW="634725" imgH="507780" progId="Equation.DSMT4">
                  <p:embed/>
                  <p:pic>
                    <p:nvPicPr>
                      <p:cNvPr id="0" name="Object 2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56887" y="4232153"/>
                        <a:ext cx="6000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Объект 31">
            <a:extLst>
              <a:ext uri="{FF2B5EF4-FFF2-40B4-BE49-F238E27FC236}">
                <a16:creationId xmlns:a16="http://schemas.microsoft.com/office/drawing/2014/main" xmlns="" id="{577735C2-307A-45BA-B49E-8F218FD13794}"/>
              </a:ext>
            </a:extLst>
          </p:cNvPr>
          <p:cNvGraphicFramePr>
            <a:graphicFrameLocks noChangeAspect="1"/>
          </p:cNvGraphicFramePr>
          <p:nvPr>
            <p:extLst>
              <p:ext uri="{D42A27DB-BD31-4B8C-83A1-F6EECF244321}">
                <p14:modId xmlns:p14="http://schemas.microsoft.com/office/powerpoint/2010/main" val="1145883558"/>
              </p:ext>
            </p:extLst>
          </p:nvPr>
        </p:nvGraphicFramePr>
        <p:xfrm>
          <a:off x="6524743" y="2570497"/>
          <a:ext cx="171450" cy="209550"/>
        </p:xfrm>
        <a:graphic>
          <a:graphicData uri="http://schemas.openxmlformats.org/presentationml/2006/ole">
            <mc:AlternateContent xmlns:mc="http://schemas.openxmlformats.org/markup-compatibility/2006">
              <mc:Choice xmlns:v="urn:schemas-microsoft-com:vml" Requires="v">
                <p:oleObj spid="_x0000_s17502" r:id="rId37" imgW="177569" imgH="215619" progId="Equation.3">
                  <p:embed/>
                </p:oleObj>
              </mc:Choice>
              <mc:Fallback>
                <p:oleObj r:id="rId37" imgW="177569" imgH="215619" progId="Equation.3">
                  <p:embed/>
                  <p:pic>
                    <p:nvPicPr>
                      <p:cNvPr id="0" name="Object 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24743" y="2570497"/>
                        <a:ext cx="17145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Объект 32">
            <a:extLst>
              <a:ext uri="{FF2B5EF4-FFF2-40B4-BE49-F238E27FC236}">
                <a16:creationId xmlns:a16="http://schemas.microsoft.com/office/drawing/2014/main" xmlns="" id="{AAF7441A-7667-4199-82BD-DA27A09C8379}"/>
              </a:ext>
            </a:extLst>
          </p:cNvPr>
          <p:cNvGraphicFramePr>
            <a:graphicFrameLocks noChangeAspect="1"/>
          </p:cNvGraphicFramePr>
          <p:nvPr>
            <p:extLst>
              <p:ext uri="{D42A27DB-BD31-4B8C-83A1-F6EECF244321}">
                <p14:modId xmlns:p14="http://schemas.microsoft.com/office/powerpoint/2010/main" val="1461828675"/>
              </p:ext>
            </p:extLst>
          </p:nvPr>
        </p:nvGraphicFramePr>
        <p:xfrm>
          <a:off x="5550226" y="4329944"/>
          <a:ext cx="561975" cy="257175"/>
        </p:xfrm>
        <a:graphic>
          <a:graphicData uri="http://schemas.openxmlformats.org/presentationml/2006/ole">
            <mc:AlternateContent xmlns:mc="http://schemas.openxmlformats.org/markup-compatibility/2006">
              <mc:Choice xmlns:v="urn:schemas-microsoft-com:vml" Requires="v">
                <p:oleObj spid="_x0000_s17503" r:id="rId38" imgW="444307" imgH="228501" progId="Equation.3">
                  <p:embed/>
                </p:oleObj>
              </mc:Choice>
              <mc:Fallback>
                <p:oleObj r:id="rId38" imgW="444307" imgH="228501" progId="Equation.3">
                  <p:embed/>
                  <p:pic>
                    <p:nvPicPr>
                      <p:cNvPr id="0" name="Object 2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50226" y="4329944"/>
                        <a:ext cx="56197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Объект 33">
            <a:extLst>
              <a:ext uri="{FF2B5EF4-FFF2-40B4-BE49-F238E27FC236}">
                <a16:creationId xmlns:a16="http://schemas.microsoft.com/office/drawing/2014/main" xmlns="" id="{D3E1EDFB-8F51-436F-BD98-76801841B1D4}"/>
              </a:ext>
            </a:extLst>
          </p:cNvPr>
          <p:cNvGraphicFramePr>
            <a:graphicFrameLocks noChangeAspect="1"/>
          </p:cNvGraphicFramePr>
          <p:nvPr>
            <p:extLst>
              <p:ext uri="{D42A27DB-BD31-4B8C-83A1-F6EECF244321}">
                <p14:modId xmlns:p14="http://schemas.microsoft.com/office/powerpoint/2010/main" val="531091810"/>
              </p:ext>
            </p:extLst>
          </p:nvPr>
        </p:nvGraphicFramePr>
        <p:xfrm>
          <a:off x="8494809" y="3738059"/>
          <a:ext cx="571500" cy="457200"/>
        </p:xfrm>
        <a:graphic>
          <a:graphicData uri="http://schemas.openxmlformats.org/presentationml/2006/ole">
            <mc:AlternateContent xmlns:mc="http://schemas.openxmlformats.org/markup-compatibility/2006">
              <mc:Choice xmlns:v="urn:schemas-microsoft-com:vml" Requires="v">
                <p:oleObj spid="_x0000_s17504" r:id="rId39" imgW="634725" imgH="507780" progId="Equation.DSMT4">
                  <p:embed/>
                </p:oleObj>
              </mc:Choice>
              <mc:Fallback>
                <p:oleObj r:id="rId39" imgW="634725" imgH="507780" progId="Equation.DSMT4">
                  <p:embed/>
                  <p:pic>
                    <p:nvPicPr>
                      <p:cNvPr id="0" name="Object 2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494809" y="3738059"/>
                        <a:ext cx="571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3">
            <a:extLst>
              <a:ext uri="{FF2B5EF4-FFF2-40B4-BE49-F238E27FC236}">
                <a16:creationId xmlns:a16="http://schemas.microsoft.com/office/drawing/2014/main" xmlns="" id="{0B030CA4-5014-49B0-A8BB-59D8C4DB51C1}"/>
              </a:ext>
            </a:extLst>
          </p:cNvPr>
          <p:cNvSpPr>
            <a:spLocks noChangeArrowheads="1"/>
          </p:cNvSpPr>
          <p:nvPr/>
        </p:nvSpPr>
        <p:spPr bwMode="auto">
          <a:xfrm>
            <a:off x="9732111" y="4122802"/>
            <a:ext cx="256367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Таблиця 5.2</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Значення граничних деформацій і відносних граничних </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розмірів заготовок при висаджуванні фланців методом ШО</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863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F74C6F8-9B32-47B8-93D4-9F17EF2D164E}"/>
              </a:ext>
            </a:extLst>
          </p:cNvPr>
          <p:cNvSpPr/>
          <p:nvPr/>
        </p:nvSpPr>
        <p:spPr>
          <a:xfrm>
            <a:off x="634180" y="207445"/>
            <a:ext cx="11149781" cy="6443110"/>
          </a:xfrm>
          <a:prstGeom prst="rect">
            <a:avLst/>
          </a:prstGeom>
        </p:spPr>
        <p:txBody>
          <a:bodyPr wrap="square">
            <a:spAutoFit/>
          </a:bodyPr>
          <a:lstStyle/>
          <a:p>
            <a:pPr marL="457200" indent="457200" algn="just">
              <a:lnSpc>
                <a:spcPct val="115000"/>
              </a:lnSpc>
              <a:spcAft>
                <a:spcPts val="0"/>
              </a:spcAft>
              <a:tabLst>
                <a:tab pos="6080760" algn="r"/>
              </a:tabLst>
            </a:pPr>
            <a:r>
              <a:rPr lang="uk-UA" kern="1400" dirty="0">
                <a:latin typeface="Times New Roman" panose="02020603050405020304" pitchFamily="18" charset="0"/>
                <a:ea typeface="Times New Roman" panose="02020603050405020304" pitchFamily="18" charset="0"/>
                <a:cs typeface="Times New Roman" panose="02020603050405020304" pitchFamily="18" charset="0"/>
              </a:rPr>
              <a:t>Значення граничного ступеня осаджування для заготовок з досліджуваних сталей приведені в табл. 5.2.</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 визначеними величинами інтенсивності деформацій можна для кожного з матеріалів заготовки встановити значення інтенсивності напружень, що в сукупності із встановленим напруженим станом на контакті заготовки і інструменту дозволяє оцінити міцність і стійкість інструменту.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В роботі проведено розробку і дослідження технологічних схем висаджування, прямого і зворотного витискування методом штампування обкочуванням, в результаті чого доведено, що даний процес дозволяє отримувати </a:t>
            </a:r>
            <a:r>
              <a:rPr lang="uk-UA" dirty="0" err="1">
                <a:latin typeface="Times New Roman" panose="02020603050405020304" pitchFamily="18" charset="0"/>
                <a:ea typeface="Calibri" panose="020F0502020204030204" pitchFamily="34" charset="0"/>
                <a:cs typeface="Times New Roman" panose="02020603050405020304" pitchFamily="18" charset="0"/>
              </a:rPr>
              <a:t>складнопрофільні</a:t>
            </a:r>
            <a:r>
              <a:rPr lang="uk-UA" dirty="0">
                <a:latin typeface="Times New Roman" panose="02020603050405020304" pitchFamily="18" charset="0"/>
                <a:ea typeface="Calibri" panose="020F0502020204030204" pitchFamily="34" charset="0"/>
                <a:cs typeface="Times New Roman" panose="02020603050405020304" pitchFamily="18" charset="0"/>
              </a:rPr>
              <a:t> заготовки високої якості.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Цілеспрямоване взаємне розташування </a:t>
            </a:r>
            <a:r>
              <a:rPr lang="uk-UA" dirty="0" err="1">
                <a:latin typeface="Times New Roman" panose="02020603050405020304" pitchFamily="18" charset="0"/>
                <a:ea typeface="Calibri" panose="020F0502020204030204" pitchFamily="34" charset="0"/>
                <a:cs typeface="Times New Roman" panose="02020603050405020304" pitchFamily="18" charset="0"/>
              </a:rPr>
              <a:t>обкочувального</a:t>
            </a:r>
            <a:r>
              <a:rPr lang="uk-UA" dirty="0">
                <a:latin typeface="Times New Roman" panose="02020603050405020304" pitchFamily="18" charset="0"/>
                <a:ea typeface="Calibri" panose="020F0502020204030204" pitchFamily="34" charset="0"/>
                <a:cs typeface="Times New Roman" panose="02020603050405020304" pitchFamily="18" charset="0"/>
              </a:rPr>
              <a:t> валка і заготовки забезпечує направлений плин і сприятливий напружено-деформований стан матеріалу та надає можливість досягнення значних розмірів різних елементів заготовки.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Операції висаджування, осаджування, зворотне витискування супроводжуються сприятливим напружено-деформованим станом і дозволяють отримати геометрично розвинуті елементи заготовки, в </a:t>
            </a:r>
            <a:r>
              <a:rPr lang="uk-UA" dirty="0" err="1">
                <a:latin typeface="Times New Roman" panose="02020603050405020304" pitchFamily="18" charset="0"/>
                <a:ea typeface="Calibri" panose="020F0502020204030204" pitchFamily="34" charset="0"/>
                <a:cs typeface="Times New Roman" panose="02020603050405020304" pitchFamily="18" charset="0"/>
              </a:rPr>
              <a:t>т.ч</a:t>
            </a:r>
            <a:r>
              <a:rPr lang="uk-UA" dirty="0">
                <a:latin typeface="Times New Roman" panose="02020603050405020304" pitchFamily="18" charset="0"/>
                <a:ea typeface="Calibri" panose="020F0502020204030204" pitchFamily="34" charset="0"/>
                <a:cs typeface="Times New Roman" panose="02020603050405020304" pitchFamily="18" charset="0"/>
              </a:rPr>
              <a:t>. і тонкостінні. Можливості прямого витискування обмежені складністю передачі зусилля від валка на протилежну торцеву частину заготовки, та значними контактними напруженнями. Тому дана операція підходить більш для здійснення калібрування або формування незначних за розміром елементів заготовки.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За результатами дослідження напружено-деформованого стану матеріалу заготовок в процесах ШО, побудови кривих граничних деформацій та з використанням феноменологічних критеріїв проведена оцінка </a:t>
            </a:r>
            <a:r>
              <a:rPr lang="uk-UA" dirty="0" err="1">
                <a:latin typeface="Times New Roman" panose="02020603050405020304" pitchFamily="18" charset="0"/>
                <a:ea typeface="Calibri" panose="020F0502020204030204" pitchFamily="34" charset="0"/>
                <a:cs typeface="Times New Roman" panose="02020603050405020304" pitchFamily="18" charset="0"/>
              </a:rPr>
              <a:t>деформовності</a:t>
            </a:r>
            <a:r>
              <a:rPr lang="uk-UA" dirty="0">
                <a:latin typeface="Times New Roman" panose="02020603050405020304" pitchFamily="18" charset="0"/>
                <a:ea typeface="Calibri" panose="020F0502020204030204" pitchFamily="34" charset="0"/>
                <a:cs typeface="Times New Roman" panose="02020603050405020304" pitchFamily="18" charset="0"/>
              </a:rPr>
              <a:t> матеріалів для небезпечних зон заготовок. Визначена величина використаного ресурсу пластичності для проміжних ступенів деформацій, а також граничних (без руйнування) розмірів заготовок.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95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CCEFF3-2B5D-47AC-97BF-D871DADE7B1A}"/>
              </a:ext>
            </a:extLst>
          </p:cNvPr>
          <p:cNvSpPr>
            <a:spLocks noGrp="1"/>
          </p:cNvSpPr>
          <p:nvPr>
            <p:ph type="ctrTitle"/>
          </p:nvPr>
        </p:nvSpPr>
        <p:spPr>
          <a:xfrm>
            <a:off x="1051560" y="1432223"/>
            <a:ext cx="10480798" cy="3035808"/>
          </a:xfrm>
        </p:spPr>
        <p:txBody>
          <a:bodyPr/>
          <a:lstStyle/>
          <a:p>
            <a:r>
              <a:rPr lang="uk-UA" dirty="0" err="1" smtClean="0"/>
              <a:t>ДякуЮ</a:t>
            </a:r>
            <a:r>
              <a:rPr lang="uk-UA" dirty="0" smtClean="0"/>
              <a:t> </a:t>
            </a:r>
            <a:r>
              <a:rPr lang="uk-UA" dirty="0"/>
              <a:t>за увагу!</a:t>
            </a:r>
            <a:endParaRPr lang="ru-RU" dirty="0"/>
          </a:p>
        </p:txBody>
      </p:sp>
      <p:pic>
        <p:nvPicPr>
          <p:cNvPr id="5" name="Рисунок 4">
            <a:extLst>
              <a:ext uri="{FF2B5EF4-FFF2-40B4-BE49-F238E27FC236}">
                <a16:creationId xmlns:a16="http://schemas.microsoft.com/office/drawing/2014/main" xmlns="" id="{5619BF93-80A4-4F53-99C1-F18FD967F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209" y="4585979"/>
            <a:ext cx="2362200" cy="1933575"/>
          </a:xfrm>
          <a:prstGeom prst="rect">
            <a:avLst/>
          </a:prstGeom>
        </p:spPr>
      </p:pic>
    </p:spTree>
    <p:extLst>
      <p:ext uri="{BB962C8B-B14F-4D97-AF65-F5344CB8AC3E}">
        <p14:creationId xmlns:p14="http://schemas.microsoft.com/office/powerpoint/2010/main" val="147479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xmlns="" id="{0B55A7C1-F2C6-44B9-927D-89FB5F975540}"/>
              </a:ext>
            </a:extLst>
          </p:cNvPr>
          <p:cNvSpPr>
            <a:spLocks noGrp="1"/>
          </p:cNvSpPr>
          <p:nvPr>
            <p:ph type="body" sz="half" idx="2"/>
          </p:nvPr>
        </p:nvSpPr>
        <p:spPr>
          <a:xfrm>
            <a:off x="8625384" y="-1"/>
            <a:ext cx="3124655" cy="6578221"/>
          </a:xfrm>
        </p:spPr>
        <p:txBody>
          <a:bodyPr>
            <a:normAutofit/>
          </a:bodyPr>
          <a:lstStyle/>
          <a:p>
            <a:r>
              <a:rPr lang="uk-UA" dirty="0"/>
              <a:t>Локальний характер прикладання навантаження призводить до цілого ряду позитивних переваг, серед яких головними є:</a:t>
            </a:r>
            <a:endParaRPr lang="ru-RU" dirty="0"/>
          </a:p>
          <a:p>
            <a:r>
              <a:rPr lang="uk-UA" dirty="0"/>
              <a:t>- зменшення потрібного зусилля деформування в 5-10 разів у порівнянні з традиційними методами штампування;</a:t>
            </a:r>
            <a:endParaRPr lang="ru-RU" dirty="0"/>
          </a:p>
          <a:p>
            <a:r>
              <a:rPr lang="uk-UA" dirty="0"/>
              <a:t>- зменшення величини контактного тертя, за рахунок чого зменшується навантаження на інструмент і, як наслідок, підвищується його стійкість;</a:t>
            </a:r>
            <a:endParaRPr lang="ru-RU" dirty="0"/>
          </a:p>
          <a:p>
            <a:r>
              <a:rPr lang="uk-UA" dirty="0"/>
              <a:t>- локалізація осередку деформації сприяє збільшенню пластичності металу, що призводить до збільшення ступенів деформації порівняно із звичайним  штампуванням;</a:t>
            </a:r>
            <a:endParaRPr lang="ru-RU" dirty="0"/>
          </a:p>
          <a:p>
            <a:r>
              <a:rPr lang="uk-UA" dirty="0"/>
              <a:t>- можливість обробки у холодному стані деталей, одержуваних раніше механічною обробкою з високою точністю: по полотну - 0,07-0,1 мм і шорсткість R</a:t>
            </a:r>
            <a:r>
              <a:rPr lang="uk-UA" baseline="-25000" dirty="0"/>
              <a:t>Z</a:t>
            </a:r>
            <a:r>
              <a:rPr lang="uk-UA" dirty="0"/>
              <a:t> 0,63.що дає можливість в 2-3 рази підвищити КВМ і на 15-20%, а в деяких випадках в 2 рази зменшити трудомісткість механічної обробки; </a:t>
            </a:r>
            <a:endParaRPr lang="ru-RU" dirty="0"/>
          </a:p>
          <a:p>
            <a:endParaRPr lang="ru-RU" dirty="0"/>
          </a:p>
        </p:txBody>
      </p:sp>
      <p:pic>
        <p:nvPicPr>
          <p:cNvPr id="5" name="Рисунок 4" descr="C:\Users\АНДРIЙ\Desktop\картінки дисертації\1 без каритнки.frw.bak.jpg">
            <a:extLst>
              <a:ext uri="{FF2B5EF4-FFF2-40B4-BE49-F238E27FC236}">
                <a16:creationId xmlns:a16="http://schemas.microsoft.com/office/drawing/2014/main" xmlns="" id="{2A586BBF-5442-42B5-B46E-9D28861FC288}"/>
              </a:ext>
            </a:extLst>
          </p:cNvPr>
          <p:cNvPicPr>
            <a:picLocks noGrp="1"/>
          </p:cNvPicPr>
          <p:nvPr>
            <p:ph type="pic" idx="1"/>
          </p:nvPr>
        </p:nvPicPr>
        <p:blipFill>
          <a:blip r:embed="rId2" cstate="print"/>
          <a:srcRect t="1260" b="1260"/>
          <a:stretch>
            <a:fillRect/>
          </a:stretch>
        </p:blipFill>
        <p:spPr bwMode="auto">
          <a:xfrm>
            <a:off x="0" y="0"/>
            <a:ext cx="8303740" cy="5868537"/>
          </a:xfrm>
          <a:prstGeom prst="rect">
            <a:avLst/>
          </a:prstGeom>
          <a:noFill/>
          <a:ln w="9525">
            <a:noFill/>
            <a:miter lim="800000"/>
            <a:headEnd/>
            <a:tailEnd/>
          </a:ln>
        </p:spPr>
      </p:pic>
      <p:sp>
        <p:nvSpPr>
          <p:cNvPr id="6" name="Прямоугольник 5">
            <a:extLst>
              <a:ext uri="{FF2B5EF4-FFF2-40B4-BE49-F238E27FC236}">
                <a16:creationId xmlns:a16="http://schemas.microsoft.com/office/drawing/2014/main" xmlns="" id="{7B8B3DAD-10CA-41DE-8C70-BA47C23F6A84}"/>
              </a:ext>
            </a:extLst>
          </p:cNvPr>
          <p:cNvSpPr/>
          <p:nvPr/>
        </p:nvSpPr>
        <p:spPr>
          <a:xfrm>
            <a:off x="973540" y="6211669"/>
            <a:ext cx="6096000" cy="646331"/>
          </a:xfrm>
          <a:prstGeom prst="rect">
            <a:avLst/>
          </a:prstGeom>
        </p:spPr>
        <p:txBody>
          <a:bodyPr>
            <a:spAutoFit/>
          </a:bodyPr>
          <a:lstStyle/>
          <a:p>
            <a:pPr indent="450215" algn="just">
              <a:spcAft>
                <a:spcPts val="0"/>
              </a:spcAft>
            </a:pPr>
            <a:r>
              <a:rPr lang="uk-UA" dirty="0">
                <a:latin typeface="Times New Roman" panose="02020603050405020304" pitchFamily="18" charset="0"/>
              </a:rPr>
              <a:t>Рис. 5.1. Принципова схема штампування обкочуванням</a:t>
            </a:r>
            <a:endParaRPr lang="ru-RU" dirty="0">
              <a:effectLst/>
            </a:endParaRPr>
          </a:p>
        </p:txBody>
      </p:sp>
    </p:spTree>
    <p:extLst>
      <p:ext uri="{BB962C8B-B14F-4D97-AF65-F5344CB8AC3E}">
        <p14:creationId xmlns:p14="http://schemas.microsoft.com/office/powerpoint/2010/main" val="117629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CD6B822A-F960-4B1B-A8FB-8142C92B9CEE}"/>
              </a:ext>
            </a:extLst>
          </p:cNvPr>
          <p:cNvSpPr>
            <a:spLocks noGrp="1"/>
          </p:cNvSpPr>
          <p:nvPr>
            <p:ph type="pic" idx="1"/>
          </p:nvPr>
        </p:nvSpPr>
        <p:spPr>
          <a:xfrm>
            <a:off x="0" y="0"/>
            <a:ext cx="8243248" cy="6114197"/>
          </a:xfrm>
        </p:spPr>
      </p:sp>
      <p:sp>
        <p:nvSpPr>
          <p:cNvPr id="4" name="Текст 3">
            <a:extLst>
              <a:ext uri="{FF2B5EF4-FFF2-40B4-BE49-F238E27FC236}">
                <a16:creationId xmlns:a16="http://schemas.microsoft.com/office/drawing/2014/main" xmlns="" id="{42AABB66-5ED7-4F07-88FF-2831B13CA558}"/>
              </a:ext>
            </a:extLst>
          </p:cNvPr>
          <p:cNvSpPr>
            <a:spLocks noGrp="1"/>
          </p:cNvSpPr>
          <p:nvPr>
            <p:ph type="body" sz="half" idx="2"/>
          </p:nvPr>
        </p:nvSpPr>
        <p:spPr>
          <a:xfrm>
            <a:off x="8475260" y="191069"/>
            <a:ext cx="3384644" cy="6359856"/>
          </a:xfrm>
        </p:spPr>
        <p:txBody>
          <a:bodyPr>
            <a:normAutofit fontScale="40000" lnSpcReduction="20000"/>
          </a:bodyPr>
          <a:lstStyle/>
          <a:p>
            <a:r>
              <a:rPr lang="uk-UA" sz="2500" dirty="0">
                <a:latin typeface="Times New Roman" panose="02020603050405020304" pitchFamily="18" charset="0"/>
                <a:cs typeface="Times New Roman" panose="02020603050405020304" pitchFamily="18" charset="0"/>
              </a:rPr>
              <a:t>- мала металоємність і габарити устаткування, простота та дешевизна інструменту, що дозволяє зменшити капітальні витрати на устаткування в 3-4 рази, а на оснащення - в 2 рази;</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 покращення умов праці і безпеки працюючих, так як обладнання відрізняється безшумністю, не потребує спеціальних фундаментів і є екологічно чистим (відсутні вібрації, загазованість).</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Класифікації основних процесів умовно розділена на три групи процесів (рис. 5.2.). Першу групу складають заготовки і </a:t>
            </a:r>
            <a:r>
              <a:rPr lang="uk-UA" sz="2500" dirty="0" err="1">
                <a:latin typeface="Times New Roman" panose="02020603050405020304" pitchFamily="18" charset="0"/>
                <a:cs typeface="Times New Roman" panose="02020603050405020304" pitchFamily="18" charset="0"/>
              </a:rPr>
              <a:t>одноперехідні</a:t>
            </a:r>
            <a:r>
              <a:rPr lang="uk-UA" sz="2500" dirty="0">
                <a:latin typeface="Times New Roman" panose="02020603050405020304" pitchFamily="18" charset="0"/>
                <a:cs typeface="Times New Roman" panose="02020603050405020304" pitchFamily="18" charset="0"/>
              </a:rPr>
              <a:t> процеси:</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а) вирубка </a:t>
            </a:r>
            <a:r>
              <a:rPr lang="uk-UA" sz="2500" dirty="0" err="1">
                <a:latin typeface="Times New Roman" panose="02020603050405020304" pitchFamily="18" charset="0"/>
                <a:cs typeface="Times New Roman" panose="02020603050405020304" pitchFamily="18" charset="0"/>
              </a:rPr>
              <a:t>обкочувальним</a:t>
            </a:r>
            <a:r>
              <a:rPr lang="uk-UA" sz="2500" dirty="0">
                <a:latin typeface="Times New Roman" panose="02020603050405020304" pitchFamily="18" charset="0"/>
                <a:cs typeface="Times New Roman" panose="02020603050405020304" pitchFamily="18" charset="0"/>
              </a:rPr>
              <a:t> інструментом;</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б) штампування обкочуванням плоских заготовок типу «дисків»;</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в) висадка;</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г) штампування деталей складного профілю.</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Другу групу становлять процеси, пов'язані з отриманням порожнистих циліндричних виробів:</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а), б), в) пряме і зворотне видавлювання циліндричних заготовок хитним інструментом (пуансоном або матрицею);</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г) глибока витяжка з листа, при якій притиску надається коливальний рух.</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Третю групу процесів становлять процеси, пов'язані з отриманням порожнистих і трубних виробів у </a:t>
            </a:r>
            <a:r>
              <a:rPr lang="uk-UA" sz="2500" dirty="0" err="1">
                <a:latin typeface="Times New Roman" panose="02020603050405020304" pitchFamily="18" charset="0"/>
                <a:cs typeface="Times New Roman" panose="02020603050405020304" pitchFamily="18" charset="0"/>
              </a:rPr>
              <a:t>обкатувальній</a:t>
            </a:r>
            <a:r>
              <a:rPr lang="uk-UA" sz="2500" dirty="0">
                <a:latin typeface="Times New Roman" panose="02020603050405020304" pitchFamily="18" charset="0"/>
                <a:cs typeface="Times New Roman" panose="02020603050405020304" pitchFamily="18" charset="0"/>
              </a:rPr>
              <a:t> матриці:</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а), б) витяг з потоншенням порожнистих циліндричних заготовок;</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в) роздача обкочуванням; г) обтиск обкочуванням;</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Третій групі процесів, присвячені роботи, що проводяться в Вінницькому </a:t>
            </a:r>
            <a:r>
              <a:rPr lang="uk-UA" sz="2500" dirty="0" err="1">
                <a:latin typeface="Times New Roman" panose="02020603050405020304" pitchFamily="18" charset="0"/>
                <a:cs typeface="Times New Roman" panose="02020603050405020304" pitchFamily="18" charset="0"/>
              </a:rPr>
              <a:t>націоному</a:t>
            </a:r>
            <a:r>
              <a:rPr lang="uk-UA" sz="2500" dirty="0">
                <a:latin typeface="Times New Roman" panose="02020603050405020304" pitchFamily="18" charset="0"/>
                <a:cs typeface="Times New Roman" panose="02020603050405020304" pitchFamily="18" charset="0"/>
              </a:rPr>
              <a:t> аграрному університет (ВНАУ) під керівництвом В. А. Матвійчука.</a:t>
            </a:r>
            <a:endParaRPr lang="ru-RU" sz="2500" dirty="0">
              <a:latin typeface="Times New Roman" panose="02020603050405020304" pitchFamily="18" charset="0"/>
              <a:cs typeface="Times New Roman" panose="02020603050405020304" pitchFamily="18" charset="0"/>
            </a:endParaRPr>
          </a:p>
          <a:p>
            <a:r>
              <a:rPr lang="uk-UA" sz="2500" dirty="0">
                <a:latin typeface="Times New Roman" panose="02020603050405020304" pitchFamily="18" charset="0"/>
                <a:cs typeface="Times New Roman" panose="02020603050405020304" pitchFamily="18" charset="0"/>
              </a:rPr>
              <a:t> </a:t>
            </a:r>
            <a:endParaRPr lang="ru-RU" sz="2500" dirty="0">
              <a:latin typeface="Times New Roman" panose="02020603050405020304" pitchFamily="18" charset="0"/>
              <a:cs typeface="Times New Roman" panose="02020603050405020304" pitchFamily="18" charset="0"/>
            </a:endParaRPr>
          </a:p>
          <a:p>
            <a:endParaRPr lang="ru-RU" dirty="0"/>
          </a:p>
        </p:txBody>
      </p:sp>
      <p:pic>
        <p:nvPicPr>
          <p:cNvPr id="5" name="Рисунок 4" descr="F:\dxfg.jpg">
            <a:extLst>
              <a:ext uri="{FF2B5EF4-FFF2-40B4-BE49-F238E27FC236}">
                <a16:creationId xmlns:a16="http://schemas.microsoft.com/office/drawing/2014/main" xmlns="" id="{65505589-4F30-4CA3-B964-25EDA86A6D81}"/>
              </a:ext>
            </a:extLst>
          </p:cNvPr>
          <p:cNvPicPr/>
          <p:nvPr/>
        </p:nvPicPr>
        <p:blipFill>
          <a:blip r:embed="rId2" cstate="print"/>
          <a:srcRect/>
          <a:stretch>
            <a:fillRect/>
          </a:stretch>
        </p:blipFill>
        <p:spPr bwMode="auto">
          <a:xfrm>
            <a:off x="39370" y="191069"/>
            <a:ext cx="8203878" cy="5923128"/>
          </a:xfrm>
          <a:prstGeom prst="rect">
            <a:avLst/>
          </a:prstGeom>
          <a:noFill/>
          <a:ln w="9525">
            <a:noFill/>
            <a:miter lim="800000"/>
            <a:headEnd/>
            <a:tailEnd/>
          </a:ln>
        </p:spPr>
      </p:pic>
      <p:sp>
        <p:nvSpPr>
          <p:cNvPr id="6" name="Прямоугольник 5">
            <a:extLst>
              <a:ext uri="{FF2B5EF4-FFF2-40B4-BE49-F238E27FC236}">
                <a16:creationId xmlns:a16="http://schemas.microsoft.com/office/drawing/2014/main" xmlns="" id="{D9A80317-5DE5-4F0B-8BF1-E99080DDBBB4}"/>
              </a:ext>
            </a:extLst>
          </p:cNvPr>
          <p:cNvSpPr/>
          <p:nvPr/>
        </p:nvSpPr>
        <p:spPr>
          <a:xfrm>
            <a:off x="1628633" y="6114197"/>
            <a:ext cx="6096000" cy="646331"/>
          </a:xfrm>
          <a:prstGeom prst="rect">
            <a:avLst/>
          </a:prstGeom>
        </p:spPr>
        <p:txBody>
          <a:bodyPr>
            <a:spAutoFit/>
          </a:bodyPr>
          <a:lstStyle/>
          <a:p>
            <a:pPr indent="450215" algn="just">
              <a:spcAft>
                <a:spcPts val="0"/>
              </a:spcAft>
            </a:pPr>
            <a:r>
              <a:rPr lang="uk-UA" dirty="0">
                <a:latin typeface="Times New Roman" panose="02020603050405020304" pitchFamily="18" charset="0"/>
              </a:rPr>
              <a:t>Рис. 5.2. Класифікатор процесів штампування обкочуванням (сферо рухоме штампування)</a:t>
            </a:r>
            <a:endParaRPr lang="ru-RU" dirty="0">
              <a:effectLst/>
            </a:endParaRPr>
          </a:p>
        </p:txBody>
      </p:sp>
    </p:spTree>
    <p:extLst>
      <p:ext uri="{BB962C8B-B14F-4D97-AF65-F5344CB8AC3E}">
        <p14:creationId xmlns:p14="http://schemas.microsoft.com/office/powerpoint/2010/main" val="346808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BF0DECD2-E760-4838-86D1-2E52C12CDAF6}"/>
              </a:ext>
            </a:extLst>
          </p:cNvPr>
          <p:cNvSpPr>
            <a:spLocks noChangeArrowheads="1"/>
          </p:cNvSpPr>
          <p:nvPr/>
        </p:nvSpPr>
        <p:spPr bwMode="auto">
          <a:xfrm>
            <a:off x="764274" y="218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xmlns="" id="{D54F4DB4-6B4B-49F7-897A-7E995D801949}"/>
              </a:ext>
            </a:extLst>
          </p:cNvPr>
          <p:cNvGraphicFramePr>
            <a:graphicFrameLocks noChangeAspect="1"/>
          </p:cNvGraphicFramePr>
          <p:nvPr>
            <p:extLst>
              <p:ext uri="{D42A27DB-BD31-4B8C-83A1-F6EECF244321}">
                <p14:modId xmlns:p14="http://schemas.microsoft.com/office/powerpoint/2010/main" val="262561951"/>
              </p:ext>
            </p:extLst>
          </p:nvPr>
        </p:nvGraphicFramePr>
        <p:xfrm>
          <a:off x="2568402" y="2291239"/>
          <a:ext cx="7055196" cy="3027517"/>
        </p:xfrm>
        <a:graphic>
          <a:graphicData uri="http://schemas.openxmlformats.org/presentationml/2006/ole">
            <mc:AlternateContent xmlns:mc="http://schemas.openxmlformats.org/markup-compatibility/2006">
              <mc:Choice xmlns:v="urn:schemas-microsoft-com:vml" Requires="v">
                <p:oleObj spid="_x0000_s1031" r:id="rId3" imgW="4646428" imgH="4072270" progId="KompasFRWFile">
                  <p:embed/>
                </p:oleObj>
              </mc:Choice>
              <mc:Fallback>
                <p:oleObj r:id="rId3" imgW="4646428" imgH="4072270" progId="KompasFRWFil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402" y="2291239"/>
                        <a:ext cx="7055196" cy="3027517"/>
                      </a:xfrm>
                      <a:prstGeom prst="rect">
                        <a:avLst/>
                      </a:prstGeom>
                      <a:noFill/>
                    </p:spPr>
                  </p:pic>
                </p:oleObj>
              </mc:Fallback>
            </mc:AlternateContent>
          </a:graphicData>
        </a:graphic>
      </p:graphicFrame>
      <p:sp>
        <p:nvSpPr>
          <p:cNvPr id="4" name="Прямоугольник 3">
            <a:extLst>
              <a:ext uri="{FF2B5EF4-FFF2-40B4-BE49-F238E27FC236}">
                <a16:creationId xmlns:a16="http://schemas.microsoft.com/office/drawing/2014/main" xmlns="" id="{97BA026E-7C15-4DD3-8082-A30EB1FAF4A1}"/>
              </a:ext>
            </a:extLst>
          </p:cNvPr>
          <p:cNvSpPr/>
          <p:nvPr/>
        </p:nvSpPr>
        <p:spPr>
          <a:xfrm>
            <a:off x="413982" y="107776"/>
            <a:ext cx="11568752" cy="2072875"/>
          </a:xfrm>
          <a:prstGeom prst="rect">
            <a:avLst/>
          </a:prstGeom>
        </p:spPr>
        <p:txBody>
          <a:bodyPr wrap="square">
            <a:spAutoFit/>
          </a:bodyPr>
          <a:lstStyle/>
          <a:p>
            <a:pPr indent="450215" algn="ctr">
              <a:lnSpc>
                <a:spcPct val="115000"/>
              </a:lnSpc>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5.1.2. Штампування обкочуванням – торцеве розкочування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Times New Roman" panose="02020603050405020304" pitchFamily="18" charset="0"/>
              </a:rPr>
              <a:t>Особливого розвитку ШО набуло при створенні такого напряму, як холодне торцеве розкочування (ХТР). Процеси ХТР дозволяють отримати холодним деформуванням </a:t>
            </a:r>
            <a:r>
              <a:rPr lang="uk-UA" dirty="0" err="1">
                <a:latin typeface="Times New Roman" panose="02020603050405020304" pitchFamily="18" charset="0"/>
                <a:ea typeface="Times New Roman" panose="02020603050405020304" pitchFamily="18" charset="0"/>
              </a:rPr>
              <a:t>вісесиметричні</a:t>
            </a:r>
            <a:r>
              <a:rPr lang="uk-UA" dirty="0">
                <a:latin typeface="Times New Roman" panose="02020603050405020304" pitchFamily="18" charset="0"/>
                <a:ea typeface="Times New Roman" panose="02020603050405020304" pitchFamily="18" charset="0"/>
              </a:rPr>
              <a:t>, суцільні і порожнинні вироби складного профілю з тонкостінними елементами значних розмірів. Формозміна заготовок може реалізуватись за наступними схемами (рис. 5.3) осаджування, висадка зовнішніх і внутрішніх буртів на трубчастих заготовках; пряме і зворотне витискуванням; роздавання, </a:t>
            </a:r>
            <a:r>
              <a:rPr lang="uk-UA" dirty="0" err="1">
                <a:latin typeface="Times New Roman" panose="02020603050405020304" pitchFamily="18" charset="0"/>
                <a:ea typeface="Times New Roman" panose="02020603050405020304" pitchFamily="18" charset="0"/>
              </a:rPr>
              <a:t>відбуртування</a:t>
            </a:r>
            <a:r>
              <a:rPr lang="uk-UA" dirty="0">
                <a:latin typeface="Times New Roman" panose="02020603050405020304" pitchFamily="18" charset="0"/>
                <a:ea typeface="Times New Roman" panose="02020603050405020304" pitchFamily="18" charset="0"/>
              </a:rPr>
              <a:t>, ротаційна витяжка, карбування тощо.</a:t>
            </a:r>
            <a:endParaRPr lang="ru-RU" dirty="0"/>
          </a:p>
          <a:p>
            <a:pPr indent="450215" algn="just">
              <a:spcAft>
                <a:spcPts val="0"/>
              </a:spcAft>
            </a:pPr>
            <a:r>
              <a:rPr lang="uk-UA" dirty="0">
                <a:latin typeface="Times New Roman" panose="02020603050405020304" pitchFamily="18" charset="0"/>
                <a:ea typeface="Times New Roman" panose="02020603050405020304" pitchFamily="18" charset="0"/>
              </a:rPr>
              <a:t> </a:t>
            </a:r>
            <a:endParaRPr lang="ru-RU" dirty="0">
              <a:effectLst/>
            </a:endParaRPr>
          </a:p>
        </p:txBody>
      </p:sp>
      <p:sp>
        <p:nvSpPr>
          <p:cNvPr id="5" name="Прямоугольник 4">
            <a:extLst>
              <a:ext uri="{FF2B5EF4-FFF2-40B4-BE49-F238E27FC236}">
                <a16:creationId xmlns:a16="http://schemas.microsoft.com/office/drawing/2014/main" xmlns="" id="{B20DF890-8557-40E6-A860-003536B50042}"/>
              </a:ext>
            </a:extLst>
          </p:cNvPr>
          <p:cNvSpPr/>
          <p:nvPr/>
        </p:nvSpPr>
        <p:spPr>
          <a:xfrm>
            <a:off x="509516" y="5604679"/>
            <a:ext cx="11682484" cy="923330"/>
          </a:xfrm>
          <a:prstGeom prst="rect">
            <a:avLst/>
          </a:prstGeom>
        </p:spPr>
        <p:txBody>
          <a:bodyPr wrap="square">
            <a:spAutoFit/>
          </a:bodyPr>
          <a:lstStyle/>
          <a:p>
            <a:pPr algn="just">
              <a:spcAft>
                <a:spcPts val="0"/>
              </a:spcAft>
            </a:pPr>
            <a:r>
              <a:rPr lang="uk-UA" dirty="0">
                <a:latin typeface="Times New Roman" panose="02020603050405020304" pitchFamily="18" charset="0"/>
                <a:ea typeface="Times New Roman" panose="02020603050405020304" pitchFamily="18" charset="0"/>
              </a:rPr>
              <a:t>Рис. 5.3. Схеми ХТР: а, б – висадка зовнішнього бурта; в – карбування;</a:t>
            </a:r>
            <a:r>
              <a:rPr lang="ru-RU" dirty="0"/>
              <a:t> </a:t>
            </a:r>
            <a:r>
              <a:rPr lang="uk-UA" dirty="0">
                <a:latin typeface="Times New Roman" panose="02020603050405020304" pitchFamily="18" charset="0"/>
                <a:ea typeface="Times New Roman" panose="02020603050405020304" pitchFamily="18" charset="0"/>
              </a:rPr>
              <a:t>г – висадка внутрішнього бурта; д – зворотне витискування; е – роздавання</a:t>
            </a:r>
            <a:endParaRPr lang="ru-RU" dirty="0"/>
          </a:p>
          <a:p>
            <a:pPr indent="450215" algn="just">
              <a:spcAft>
                <a:spcPts val="0"/>
              </a:spcAft>
            </a:pPr>
            <a:r>
              <a:rPr lang="uk-UA" dirty="0">
                <a:latin typeface="Times New Roman" panose="02020603050405020304" pitchFamily="18" charset="0"/>
                <a:ea typeface="Times New Roman" panose="02020603050405020304" pitchFamily="18" charset="0"/>
              </a:rPr>
              <a:t>Технологічні характеристики напівавтоматів для ХТР представлені в табл. 5.1.</a:t>
            </a:r>
            <a:endParaRPr lang="ru-RU" dirty="0">
              <a:effectLst/>
            </a:endParaRPr>
          </a:p>
        </p:txBody>
      </p:sp>
    </p:spTree>
    <p:extLst>
      <p:ext uri="{BB962C8B-B14F-4D97-AF65-F5344CB8AC3E}">
        <p14:creationId xmlns:p14="http://schemas.microsoft.com/office/powerpoint/2010/main" val="72112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213DC77B-CE08-4AE4-A76F-50ED56B3F2F9}"/>
              </a:ext>
            </a:extLst>
          </p:cNvPr>
          <p:cNvGraphicFramePr>
            <a:graphicFrameLocks noGrp="1"/>
          </p:cNvGraphicFramePr>
          <p:nvPr>
            <p:extLst>
              <p:ext uri="{D42A27DB-BD31-4B8C-83A1-F6EECF244321}">
                <p14:modId xmlns:p14="http://schemas.microsoft.com/office/powerpoint/2010/main" val="3029897518"/>
              </p:ext>
            </p:extLst>
          </p:nvPr>
        </p:nvGraphicFramePr>
        <p:xfrm>
          <a:off x="458739" y="994749"/>
          <a:ext cx="10241104" cy="5583475"/>
        </p:xfrm>
        <a:graphic>
          <a:graphicData uri="http://schemas.openxmlformats.org/drawingml/2006/table">
            <a:tbl>
              <a:tblPr firstRow="1" firstCol="1" lastRow="1" lastCol="1" bandRow="1" bandCol="1">
                <a:tableStyleId>{5C22544A-7EE6-4342-B048-85BDC9FD1C3A}</a:tableStyleId>
              </a:tblPr>
              <a:tblGrid>
                <a:gridCol w="4348933">
                  <a:extLst>
                    <a:ext uri="{9D8B030D-6E8A-4147-A177-3AD203B41FA5}">
                      <a16:colId xmlns:a16="http://schemas.microsoft.com/office/drawing/2014/main" xmlns="" val="3085040999"/>
                    </a:ext>
                  </a:extLst>
                </a:gridCol>
                <a:gridCol w="1164932">
                  <a:extLst>
                    <a:ext uri="{9D8B030D-6E8A-4147-A177-3AD203B41FA5}">
                      <a16:colId xmlns:a16="http://schemas.microsoft.com/office/drawing/2014/main" xmlns="" val="2379224784"/>
                    </a:ext>
                  </a:extLst>
                </a:gridCol>
                <a:gridCol w="1574317">
                  <a:extLst>
                    <a:ext uri="{9D8B030D-6E8A-4147-A177-3AD203B41FA5}">
                      <a16:colId xmlns:a16="http://schemas.microsoft.com/office/drawing/2014/main" xmlns="" val="2227233903"/>
                    </a:ext>
                  </a:extLst>
                </a:gridCol>
                <a:gridCol w="1576461">
                  <a:extLst>
                    <a:ext uri="{9D8B030D-6E8A-4147-A177-3AD203B41FA5}">
                      <a16:colId xmlns:a16="http://schemas.microsoft.com/office/drawing/2014/main" xmlns="" val="1005911111"/>
                    </a:ext>
                  </a:extLst>
                </a:gridCol>
                <a:gridCol w="1576461">
                  <a:extLst>
                    <a:ext uri="{9D8B030D-6E8A-4147-A177-3AD203B41FA5}">
                      <a16:colId xmlns:a16="http://schemas.microsoft.com/office/drawing/2014/main" xmlns="" val="1962202647"/>
                    </a:ext>
                  </a:extLst>
                </a:gridCol>
              </a:tblGrid>
              <a:tr h="323202">
                <a:tc rowSpan="2">
                  <a:txBody>
                    <a:bodyPr/>
                    <a:lstStyle/>
                    <a:p>
                      <a:pPr algn="just">
                        <a:lnSpc>
                          <a:spcPct val="115000"/>
                        </a:lnSpc>
                        <a:spcAft>
                          <a:spcPts val="0"/>
                        </a:spcAft>
                        <a:tabLst>
                          <a:tab pos="450215" algn="r"/>
                          <a:tab pos="6080760" algn="r"/>
                        </a:tabLst>
                      </a:pPr>
                      <a:r>
                        <a:rPr lang="uk-UA" sz="1400">
                          <a:effectLst/>
                        </a:rPr>
                        <a:t>Параметри</a:t>
                      </a:r>
                      <a:endParaRPr lang="ru-RU" sz="1100">
                        <a:effectLst/>
                        <a:latin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15000"/>
                        </a:lnSpc>
                        <a:spcAft>
                          <a:spcPts val="0"/>
                        </a:spcAft>
                        <a:tabLst>
                          <a:tab pos="450215" algn="r"/>
                          <a:tab pos="6080760" algn="r"/>
                        </a:tabLst>
                      </a:pPr>
                      <a:r>
                        <a:rPr lang="uk-UA" sz="1400">
                          <a:effectLst/>
                        </a:rPr>
                        <a:t>Розмі-рність</a:t>
                      </a:r>
                      <a:endParaRPr lang="ru-RU" sz="1100">
                        <a:effectLst/>
                        <a:latin typeface="Calibri" panose="020F0502020204030204" pitchFamily="34" charset="0"/>
                        <a:cs typeface="Times New Roman" panose="02020603050405020304" pitchFamily="18" charset="0"/>
                      </a:endParaRPr>
                    </a:p>
                  </a:txBody>
                  <a:tcPr marL="68580" marR="68580" marT="0" marB="0" anchor="ctr"/>
                </a:tc>
                <a:tc gridSpan="3">
                  <a:txBody>
                    <a:bodyPr/>
                    <a:lstStyle/>
                    <a:p>
                      <a:pPr algn="just">
                        <a:lnSpc>
                          <a:spcPct val="115000"/>
                        </a:lnSpc>
                        <a:spcAft>
                          <a:spcPts val="0"/>
                        </a:spcAft>
                        <a:tabLst>
                          <a:tab pos="450215" algn="r"/>
                          <a:tab pos="6080760" algn="r"/>
                        </a:tabLst>
                      </a:pPr>
                      <a:r>
                        <a:rPr lang="uk-UA" sz="1400">
                          <a:effectLst/>
                        </a:rPr>
                        <a:t>Модель</a:t>
                      </a:r>
                      <a:endParaRPr lang="ru-RU" sz="1100">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218053795"/>
                  </a:ext>
                </a:extLst>
              </a:tr>
              <a:tr h="345463">
                <a:tc vMerge="1">
                  <a:txBody>
                    <a:bodyPr/>
                    <a:lstStyle/>
                    <a:p>
                      <a:endParaRPr lang="ru-RU"/>
                    </a:p>
                  </a:txBody>
                  <a:tcPr/>
                </a:tc>
                <a:tc vMerge="1">
                  <a:txBody>
                    <a:bodyPr/>
                    <a:lstStyle/>
                    <a:p>
                      <a:endParaRPr lang="ru-RU"/>
                    </a:p>
                  </a:txBody>
                  <a:tcPr/>
                </a:tc>
                <a:tc>
                  <a:txBody>
                    <a:bodyPr/>
                    <a:lstStyle/>
                    <a:p>
                      <a:pPr algn="just">
                        <a:lnSpc>
                          <a:spcPct val="115000"/>
                        </a:lnSpc>
                        <a:spcAft>
                          <a:spcPts val="0"/>
                        </a:spcAft>
                        <a:tabLst>
                          <a:tab pos="450215" algn="r"/>
                          <a:tab pos="6080760" algn="r"/>
                        </a:tabLst>
                      </a:pPr>
                      <a:r>
                        <a:rPr lang="uk-UA" sz="1400">
                          <a:effectLst/>
                        </a:rPr>
                        <a:t>КО9013</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СО424</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САО424</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36456446"/>
                  </a:ext>
                </a:extLst>
              </a:tr>
              <a:tr h="323202">
                <a:tc>
                  <a:txBody>
                    <a:bodyPr/>
                    <a:lstStyle/>
                    <a:p>
                      <a:pPr algn="just">
                        <a:lnSpc>
                          <a:spcPct val="115000"/>
                        </a:lnSpc>
                        <a:spcAft>
                          <a:spcPts val="0"/>
                        </a:spcAft>
                        <a:tabLst>
                          <a:tab pos="450215" algn="r"/>
                          <a:tab pos="6080760" algn="r"/>
                        </a:tabLst>
                      </a:pPr>
                      <a:r>
                        <a:rPr lang="uk-UA" sz="1400">
                          <a:effectLst/>
                        </a:rPr>
                        <a:t>Зусилля деформації</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кН</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125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250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630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48649652"/>
                  </a:ext>
                </a:extLst>
              </a:tr>
              <a:tr h="668664">
                <a:tc>
                  <a:txBody>
                    <a:bodyPr/>
                    <a:lstStyle/>
                    <a:p>
                      <a:pPr algn="just">
                        <a:lnSpc>
                          <a:spcPct val="115000"/>
                        </a:lnSpc>
                        <a:spcAft>
                          <a:spcPts val="0"/>
                        </a:spcAft>
                        <a:tabLst>
                          <a:tab pos="450215" algn="r"/>
                          <a:tab pos="6080760" algn="r"/>
                        </a:tabLst>
                      </a:pPr>
                      <a:r>
                        <a:rPr lang="uk-UA" sz="1400">
                          <a:effectLst/>
                        </a:rPr>
                        <a:t>Швидкість обертання матриці</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об/хв</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125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200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49983310"/>
                  </a:ext>
                </a:extLst>
              </a:tr>
              <a:tr h="668664">
                <a:tc>
                  <a:txBody>
                    <a:bodyPr/>
                    <a:lstStyle/>
                    <a:p>
                      <a:pPr algn="just">
                        <a:lnSpc>
                          <a:spcPct val="115000"/>
                        </a:lnSpc>
                        <a:spcAft>
                          <a:spcPts val="0"/>
                        </a:spcAft>
                        <a:tabLst>
                          <a:tab pos="450215" algn="r"/>
                          <a:tab pos="6080760" algn="r"/>
                        </a:tabLst>
                      </a:pPr>
                      <a:r>
                        <a:rPr lang="uk-UA" sz="1400">
                          <a:effectLst/>
                        </a:rPr>
                        <a:t>Потужність привода обертання</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кВт</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6</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18,5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30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74587402"/>
                  </a:ext>
                </a:extLst>
              </a:tr>
              <a:tr h="323202">
                <a:tc>
                  <a:txBody>
                    <a:bodyPr/>
                    <a:lstStyle/>
                    <a:p>
                      <a:pPr algn="just">
                        <a:lnSpc>
                          <a:spcPct val="115000"/>
                        </a:lnSpc>
                        <a:spcAft>
                          <a:spcPts val="0"/>
                        </a:spcAft>
                        <a:tabLst>
                          <a:tab pos="450215" algn="r"/>
                          <a:tab pos="6080760" algn="r"/>
                        </a:tabLst>
                      </a:pPr>
                      <a:r>
                        <a:rPr lang="uk-UA" sz="1400">
                          <a:effectLst/>
                        </a:rPr>
                        <a:t>Продуктивність</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шт/г</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240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150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100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84912995"/>
                  </a:ext>
                </a:extLst>
              </a:tr>
              <a:tr h="323202">
                <a:tc>
                  <a:txBody>
                    <a:bodyPr/>
                    <a:lstStyle/>
                    <a:p>
                      <a:pPr algn="just">
                        <a:lnSpc>
                          <a:spcPct val="115000"/>
                        </a:lnSpc>
                        <a:spcAft>
                          <a:spcPts val="0"/>
                        </a:spcAft>
                        <a:tabLst>
                          <a:tab pos="450215" algn="r"/>
                          <a:tab pos="6080760" algn="r"/>
                        </a:tabLst>
                      </a:pPr>
                      <a:r>
                        <a:rPr lang="uk-UA" sz="1400">
                          <a:effectLst/>
                        </a:rPr>
                        <a:t>Діаметр вихідної заготовки</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мм</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60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125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250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52153551"/>
                  </a:ext>
                </a:extLst>
              </a:tr>
              <a:tr h="668664">
                <a:tc>
                  <a:txBody>
                    <a:bodyPr/>
                    <a:lstStyle/>
                    <a:p>
                      <a:pPr algn="just">
                        <a:lnSpc>
                          <a:spcPct val="115000"/>
                        </a:lnSpc>
                        <a:spcAft>
                          <a:spcPts val="0"/>
                        </a:spcAft>
                        <a:tabLst>
                          <a:tab pos="450215" algn="r"/>
                          <a:tab pos="6080760" algn="r"/>
                        </a:tabLst>
                      </a:pPr>
                      <a:r>
                        <a:rPr lang="uk-UA" sz="1400">
                          <a:effectLst/>
                        </a:rPr>
                        <a:t>Ширина бурта готової деталі</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мм</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40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06509883"/>
                  </a:ext>
                </a:extLst>
              </a:tr>
              <a:tr h="323202">
                <a:tc>
                  <a:txBody>
                    <a:bodyPr/>
                    <a:lstStyle/>
                    <a:p>
                      <a:pPr algn="just">
                        <a:lnSpc>
                          <a:spcPct val="115000"/>
                        </a:lnSpc>
                        <a:spcAft>
                          <a:spcPts val="0"/>
                        </a:spcAft>
                        <a:tabLst>
                          <a:tab pos="450215" algn="r"/>
                          <a:tab pos="6080760" algn="r"/>
                        </a:tabLst>
                      </a:pPr>
                      <a:r>
                        <a:rPr lang="uk-UA" sz="1400">
                          <a:effectLst/>
                        </a:rPr>
                        <a:t>Висота бурта готової деталі</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мм</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15</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25</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33081145"/>
                  </a:ext>
                </a:extLst>
              </a:tr>
              <a:tr h="323202">
                <a:tc>
                  <a:txBody>
                    <a:bodyPr/>
                    <a:lstStyle/>
                    <a:p>
                      <a:pPr algn="just">
                        <a:lnSpc>
                          <a:spcPct val="115000"/>
                        </a:lnSpc>
                        <a:spcAft>
                          <a:spcPts val="0"/>
                        </a:spcAft>
                        <a:tabLst>
                          <a:tab pos="450215" algn="r"/>
                          <a:tab pos="6080760" algn="r"/>
                        </a:tabLst>
                      </a:pPr>
                      <a:r>
                        <a:rPr lang="uk-UA" sz="1400">
                          <a:effectLst/>
                        </a:rPr>
                        <a:t>Габаритні розміри верстата</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 </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 </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 </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 </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1637876"/>
                  </a:ext>
                </a:extLst>
              </a:tr>
              <a:tr h="323202">
                <a:tc>
                  <a:txBody>
                    <a:bodyPr/>
                    <a:lstStyle/>
                    <a:p>
                      <a:pPr algn="just">
                        <a:lnSpc>
                          <a:spcPct val="115000"/>
                        </a:lnSpc>
                        <a:spcAft>
                          <a:spcPts val="0"/>
                        </a:spcAft>
                        <a:tabLst>
                          <a:tab pos="450215" algn="r"/>
                          <a:tab pos="6080760" algn="r"/>
                        </a:tabLst>
                      </a:pPr>
                      <a:r>
                        <a:rPr lang="uk-UA" sz="1400">
                          <a:effectLst/>
                        </a:rPr>
                        <a:t>Довжина</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мм</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2000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3500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4600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91777456"/>
                  </a:ext>
                </a:extLst>
              </a:tr>
              <a:tr h="323202">
                <a:tc>
                  <a:txBody>
                    <a:bodyPr/>
                    <a:lstStyle/>
                    <a:p>
                      <a:pPr algn="just">
                        <a:lnSpc>
                          <a:spcPct val="115000"/>
                        </a:lnSpc>
                        <a:spcAft>
                          <a:spcPts val="0"/>
                        </a:spcAft>
                        <a:tabLst>
                          <a:tab pos="450215" algn="r"/>
                          <a:tab pos="6080760" algn="r"/>
                        </a:tabLst>
                      </a:pPr>
                      <a:r>
                        <a:rPr lang="uk-UA" sz="1400">
                          <a:effectLst/>
                        </a:rPr>
                        <a:t>Ширина</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мм</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2000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1240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2000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19588258"/>
                  </a:ext>
                </a:extLst>
              </a:tr>
              <a:tr h="323202">
                <a:tc>
                  <a:txBody>
                    <a:bodyPr/>
                    <a:lstStyle/>
                    <a:p>
                      <a:pPr algn="just">
                        <a:lnSpc>
                          <a:spcPct val="115000"/>
                        </a:lnSpc>
                        <a:spcAft>
                          <a:spcPts val="0"/>
                        </a:spcAft>
                        <a:tabLst>
                          <a:tab pos="450215" algn="r"/>
                          <a:tab pos="6080760" algn="r"/>
                        </a:tabLst>
                      </a:pPr>
                      <a:r>
                        <a:rPr lang="uk-UA" sz="1400">
                          <a:effectLst/>
                        </a:rPr>
                        <a:t>Висота</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мм</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1200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1240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1500</a:t>
                      </a:r>
                      <a:endParaRPr lang="ru-RU"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01049847"/>
                  </a:ext>
                </a:extLst>
              </a:tr>
              <a:tr h="323202">
                <a:tc>
                  <a:txBody>
                    <a:bodyPr/>
                    <a:lstStyle/>
                    <a:p>
                      <a:pPr algn="just">
                        <a:lnSpc>
                          <a:spcPct val="115000"/>
                        </a:lnSpc>
                        <a:spcAft>
                          <a:spcPts val="0"/>
                        </a:spcAft>
                        <a:tabLst>
                          <a:tab pos="450215" algn="r"/>
                          <a:tab pos="6080760" algn="r"/>
                        </a:tabLst>
                      </a:pPr>
                      <a:r>
                        <a:rPr lang="uk-UA" sz="1400">
                          <a:effectLst/>
                        </a:rPr>
                        <a:t>Маса верстата</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кг</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3000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a:effectLst/>
                        </a:rPr>
                        <a:t>3600</a:t>
                      </a:r>
                      <a:endParaRPr lang="ru-RU"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tabLst>
                          <a:tab pos="450215" algn="r"/>
                          <a:tab pos="6080760" algn="r"/>
                        </a:tabLst>
                      </a:pPr>
                      <a:r>
                        <a:rPr lang="uk-UA" sz="1400" dirty="0">
                          <a:effectLst/>
                        </a:rPr>
                        <a:t>15000</a:t>
                      </a:r>
                      <a:endParaRPr lang="ru-RU" sz="11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00452575"/>
                  </a:ext>
                </a:extLst>
              </a:tr>
            </a:tbl>
          </a:graphicData>
        </a:graphic>
      </p:graphicFrame>
      <p:sp>
        <p:nvSpPr>
          <p:cNvPr id="3" name="Rectangle 1">
            <a:extLst>
              <a:ext uri="{FF2B5EF4-FFF2-40B4-BE49-F238E27FC236}">
                <a16:creationId xmlns:a16="http://schemas.microsoft.com/office/drawing/2014/main" xmlns="" id="{D9019DD8-25CC-4525-BB4D-B99D15961343}"/>
              </a:ext>
            </a:extLst>
          </p:cNvPr>
          <p:cNvSpPr>
            <a:spLocks noChangeArrowheads="1"/>
          </p:cNvSpPr>
          <p:nvPr/>
        </p:nvSpPr>
        <p:spPr bwMode="auto">
          <a:xfrm>
            <a:off x="-674024" y="4150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r"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Технологічні характеристики напівавтоматів для ХТР</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r"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Таблиця 5.1.</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46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13E20A-61A4-44B9-9D80-D0D8CF34AF9E}"/>
              </a:ext>
            </a:extLst>
          </p:cNvPr>
          <p:cNvSpPr>
            <a:spLocks noChangeArrowheads="1"/>
          </p:cNvSpPr>
          <p:nvPr/>
        </p:nvSpPr>
        <p:spPr bwMode="auto">
          <a:xfrm>
            <a:off x="504967" y="303517"/>
            <a:ext cx="109870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При ХТР у якості основного деформуючого інструменту використовують </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валки циліндричної чи конічної форми. Циліндричний валок формує внутрішні та профільні зовнішні бурти за схемою висадки. </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Значно більші технологічні можливості забезпечує деформуючий інструмент у вигляді конічного валка, що розташований під кутом до осі обертання деталі. Конічний валок дає можливість формування деталі за схемами висадки, прямого та оберненого видавлювання, роздавання, осаджування, карбування. При деформації конічним валком у ряді випадків можна відмовитись від використання оправки, що спрощує конструкцію оснащення. Недоліками конічного інструменту є складність форми валка та залежність розміру інструменту від розміру деталі.</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У якості заготовок для розкочування можна використовувати відрізки труб та прутків, штамповані заготовки та кільця, отримані гнуттям смуг чи прутків із наступним зварюванням. Матеріалом заготовок можуть слугувати сталі: конструкційні – свинець, алюміній, Ст. 3, сталь 20, сталь 40; леговані конструкційні – сталь 20Х, сталь 18ХГТ; шарикопідшипникові – сталь ШХ15; інструментальні – сталь 9ХС, сталь 4Х13 та інші, а також кольорові метали та сплави.</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Величина одиничного обтискування визначається необхідним ступенем деформації, силовими параметрами обладнання, розмірами заготовки і механічними характеристиками її матеріалу і може змінюватись від 1-3 мм на початковій стадії деформування до 0.05-0.1 мм на стадії калібрування. Остаточне деформування деталі відбувається, у більшості випадків, за 10-30 обертів або протягом 0.1-0.25 хв. Форма і розміри виробу задаються схемою розкочування і конструкцією обладнання.</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Основним параметром, за яким оцінюється придатність металів для обробки методом торцевого розкочування, є достатня пластичність. В ряді схем прямого і зворотного видавлювання та комбінованих схем обмежуючим фактором є величина опору металу пластичному деформуванню, яка лімітується міцністю обладнання.</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Основними факторами, що обмежують технологічні можливості процесів ХТР є руйнування матеріалу, викривлення і складкоутворення заготовок.</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4" name="Рисунок 3">
            <a:extLst>
              <a:ext uri="{FF2B5EF4-FFF2-40B4-BE49-F238E27FC236}">
                <a16:creationId xmlns:a16="http://schemas.microsoft.com/office/drawing/2014/main" xmlns="" id="{5D2CFCC2-1232-474D-90AE-585DDB141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034" y="4843397"/>
            <a:ext cx="2362200" cy="1933575"/>
          </a:xfrm>
          <a:prstGeom prst="rect">
            <a:avLst/>
          </a:prstGeom>
        </p:spPr>
      </p:pic>
    </p:spTree>
    <p:extLst>
      <p:ext uri="{BB962C8B-B14F-4D97-AF65-F5344CB8AC3E}">
        <p14:creationId xmlns:p14="http://schemas.microsoft.com/office/powerpoint/2010/main" val="333045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F1072CE-17A0-421C-9A17-D5AC38223DA1}"/>
              </a:ext>
            </a:extLst>
          </p:cNvPr>
          <p:cNvSpPr>
            <a:spLocks noChangeArrowheads="1"/>
          </p:cNvSpPr>
          <p:nvPr/>
        </p:nvSpPr>
        <p:spPr bwMode="auto">
          <a:xfrm>
            <a:off x="682388" y="266582"/>
            <a:ext cx="110299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Деформовність</a:t>
            </a:r>
            <a:r>
              <a:rPr kumimoji="0" lang="uk-UA" altLang="ru-RU"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заготовок в реальному технологічному процесі залежить від схеми формозміни, пластичності матеріалу, параметрів процесу і заготовки. Найбільш небезпечними через руйнування схемами є висадка зовнішнього бурта, роздавання та </a:t>
            </a:r>
            <a:r>
              <a:rPr kumimoji="0" lang="uk-UA" altLang="ru-RU"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відбуртування</a:t>
            </a:r>
            <a:r>
              <a:rPr kumimoji="0" lang="uk-UA" altLang="ru-RU"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трубчастих заготовок.</a:t>
            </a:r>
            <a:endParaRPr kumimoji="0" lang="ru-RU" altLang="ru-RU" sz="1600" b="0" i="0" u="none" strike="noStrike" cap="none" normalizeH="0" baseline="0" dirty="0">
              <a:ln>
                <a:noFill/>
              </a:ln>
              <a:solidFill>
                <a:schemeClr val="tx1"/>
              </a:solidFill>
              <a:effectLst/>
              <a:latin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При висадці зовнішніх буртів гранична до руйнування деформація зменшується із збільшенням відношення висоти виставленої під розкочування частини заготовки до товщини стінки </a:t>
            </a:r>
            <a:endParaRPr kumimoji="0" lang="uk-UA" altLang="ru-RU" sz="1600" b="0" i="0" u="none" strike="noStrike" cap="none" normalizeH="0" baseline="0" dirty="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xmlns="" id="{7A7178A1-0126-4ECA-9992-A897A32ED7D9}"/>
              </a:ext>
            </a:extLst>
          </p:cNvPr>
          <p:cNvGraphicFramePr>
            <a:graphicFrameLocks noChangeAspect="1"/>
          </p:cNvGraphicFramePr>
          <p:nvPr>
            <p:extLst>
              <p:ext uri="{D42A27DB-BD31-4B8C-83A1-F6EECF244321}">
                <p14:modId xmlns:p14="http://schemas.microsoft.com/office/powerpoint/2010/main" val="1877115646"/>
              </p:ext>
            </p:extLst>
          </p:nvPr>
        </p:nvGraphicFramePr>
        <p:xfrm>
          <a:off x="682388" y="1003110"/>
          <a:ext cx="361920" cy="228600"/>
        </p:xfrm>
        <a:graphic>
          <a:graphicData uri="http://schemas.openxmlformats.org/presentationml/2006/ole">
            <mc:AlternateContent xmlns:mc="http://schemas.openxmlformats.org/markup-compatibility/2006">
              <mc:Choice xmlns:v="urn:schemas-microsoft-com:vml" Requires="v">
                <p:oleObj spid="_x0000_s4105" r:id="rId3" imgW="418918" imgH="241195" progId="Equation.DSMT4">
                  <p:embed/>
                </p:oleObj>
              </mc:Choice>
              <mc:Fallback>
                <p:oleObj r:id="rId3" imgW="418918"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88" y="1003110"/>
                        <a:ext cx="361920" cy="228600"/>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xmlns="" id="{4D2BCE9E-26E6-4627-9BA5-6F116B2ABF84}"/>
              </a:ext>
            </a:extLst>
          </p:cNvPr>
          <p:cNvSpPr>
            <a:spLocks noChangeArrowheads="1"/>
          </p:cNvSpPr>
          <p:nvPr/>
        </p:nvSpPr>
        <p:spPr bwMode="auto">
          <a:xfrm>
            <a:off x="607183" y="1590021"/>
            <a:ext cx="110299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2913"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uk-UA" altLang="ru-RU"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До погіршення умов </a:t>
            </a:r>
            <a:r>
              <a:rPr kumimoji="0" lang="uk-UA" altLang="ru-RU"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деформівності</a:t>
            </a:r>
            <a:r>
              <a:rPr kumimoji="0" lang="uk-UA" altLang="ru-RU"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приводить зміщення вершини конічного валка від осі заготовки у напряму плями контакту, внаслідок появи в приконтактних шарах заготовки напружень розтягу від дії сили тертя.</a:t>
            </a:r>
            <a:endParaRPr kumimoji="0" lang="ru-RU" altLang="ru-RU" sz="1600" b="0" i="0" u="none" strike="noStrike" cap="none" normalizeH="0" baseline="0" dirty="0">
              <a:ln>
                <a:noFill/>
              </a:ln>
              <a:solidFill>
                <a:schemeClr val="tx1"/>
              </a:solidFill>
              <a:effectLst/>
              <a:latin typeface="Arial" panose="020B0604020202020204" pitchFamily="34" charset="0"/>
            </a:endParaRPr>
          </a:p>
          <a:p>
            <a:pPr marL="0" marR="0" lvl="0" indent="442913"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 рис. 5.3 показані заготовки з зовнішнім і внутрішнім буртами, отримані за схемою висадки для заготовки з  </a:t>
            </a:r>
            <a:r>
              <a:rPr kumimoji="0" lang="uk-UA" altLang="ru-RU" sz="16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&lt; h</a:t>
            </a:r>
            <a:r>
              <a:rPr kumimoji="0" lang="uk-UA" altLang="ru-RU" sz="1600" b="0" i="1"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0</a:t>
            </a:r>
            <a:r>
              <a:rPr kumimoji="0" lang="uk-UA" altLang="ru-RU" sz="16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b</a:t>
            </a:r>
            <a:r>
              <a:rPr kumimoji="0" lang="uk-UA" altLang="ru-RU" sz="1600" b="0" i="1"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0</a:t>
            </a:r>
            <a:r>
              <a:rPr kumimoji="0" lang="uk-UA" altLang="ru-RU" sz="16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при застосуванні </a:t>
            </a:r>
            <a:r>
              <a:rPr kumimoji="0" lang="uk-UA"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ціленаправленого</a:t>
            </a:r>
            <a:r>
              <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зміщення вершини валка від центра заготовки.</a:t>
            </a:r>
            <a:endParaRPr kumimoji="0" lang="uk-UA" altLang="ru-RU" sz="1600" b="0" i="0" u="none" strike="noStrike" cap="none" normalizeH="0" baseline="0" dirty="0">
              <a:ln>
                <a:noFill/>
              </a:ln>
              <a:solidFill>
                <a:schemeClr val="tx1"/>
              </a:solidFill>
              <a:effectLst/>
              <a:latin typeface="Arial" panose="020B0604020202020204" pitchFamily="34" charset="0"/>
            </a:endParaRPr>
          </a:p>
        </p:txBody>
      </p:sp>
      <p:pic>
        <p:nvPicPr>
          <p:cNvPr id="5" name="Рисунок 4" descr="C:\Documents and Settings\Витюха\Мои документы\Мои рисунки\eee (дор)\DSCF1567.JPG">
            <a:extLst>
              <a:ext uri="{FF2B5EF4-FFF2-40B4-BE49-F238E27FC236}">
                <a16:creationId xmlns:a16="http://schemas.microsoft.com/office/drawing/2014/main" xmlns="" id="{7650E15A-4E90-42EB-8152-F6057A19E065}"/>
              </a:ext>
            </a:extLst>
          </p:cNvPr>
          <p:cNvPicPr/>
          <p:nvPr/>
        </p:nvPicPr>
        <p:blipFill>
          <a:blip r:embed="rId5" cstate="print"/>
          <a:srcRect/>
          <a:stretch>
            <a:fillRect/>
          </a:stretch>
        </p:blipFill>
        <p:spPr bwMode="auto">
          <a:xfrm>
            <a:off x="2074460" y="2794815"/>
            <a:ext cx="2704104" cy="2294804"/>
          </a:xfrm>
          <a:prstGeom prst="rect">
            <a:avLst/>
          </a:prstGeom>
          <a:noFill/>
          <a:ln w="9525">
            <a:noFill/>
            <a:miter lim="800000"/>
            <a:headEnd/>
            <a:tailEnd/>
          </a:ln>
        </p:spPr>
      </p:pic>
      <p:pic>
        <p:nvPicPr>
          <p:cNvPr id="6" name="Рисунок 5" descr="C:\Documents and Settings\Витюха\Мои документы\Мои рисунки\eee (дор)\DSCF1564.JPG">
            <a:extLst>
              <a:ext uri="{FF2B5EF4-FFF2-40B4-BE49-F238E27FC236}">
                <a16:creationId xmlns:a16="http://schemas.microsoft.com/office/drawing/2014/main" xmlns="" id="{ED756965-2175-4FCF-B190-5300B7B49A02}"/>
              </a:ext>
            </a:extLst>
          </p:cNvPr>
          <p:cNvPicPr/>
          <p:nvPr/>
        </p:nvPicPr>
        <p:blipFill>
          <a:blip r:embed="rId6" cstate="print"/>
          <a:srcRect/>
          <a:stretch>
            <a:fillRect/>
          </a:stretch>
        </p:blipFill>
        <p:spPr bwMode="auto">
          <a:xfrm>
            <a:off x="5645909" y="2794815"/>
            <a:ext cx="2704104" cy="2294804"/>
          </a:xfrm>
          <a:prstGeom prst="rect">
            <a:avLst/>
          </a:prstGeom>
          <a:noFill/>
          <a:ln w="9525">
            <a:noFill/>
            <a:miter lim="800000"/>
            <a:headEnd/>
            <a:tailEnd/>
          </a:ln>
        </p:spPr>
      </p:pic>
      <p:sp>
        <p:nvSpPr>
          <p:cNvPr id="7" name="Прямоугольник 6">
            <a:extLst>
              <a:ext uri="{FF2B5EF4-FFF2-40B4-BE49-F238E27FC236}">
                <a16:creationId xmlns:a16="http://schemas.microsoft.com/office/drawing/2014/main" xmlns="" id="{21D2C4E5-9380-4E00-877A-FB9F03C1295E}"/>
              </a:ext>
            </a:extLst>
          </p:cNvPr>
          <p:cNvSpPr/>
          <p:nvPr/>
        </p:nvSpPr>
        <p:spPr>
          <a:xfrm>
            <a:off x="2254013" y="5217194"/>
            <a:ext cx="6096000" cy="1200329"/>
          </a:xfrm>
          <a:prstGeom prst="rect">
            <a:avLst/>
          </a:prstGeom>
        </p:spPr>
        <p:txBody>
          <a:bodyPr>
            <a:spAutoFit/>
          </a:bodyPr>
          <a:lstStyle/>
          <a:p>
            <a:pPr algn="just">
              <a:spcAft>
                <a:spcPts val="0"/>
              </a:spcAft>
            </a:pPr>
            <a:r>
              <a:rPr lang="uk-UA" dirty="0">
                <a:latin typeface="Times New Roman" panose="02020603050405020304" pitchFamily="18" charset="0"/>
              </a:rPr>
              <a:t>Рис. 5.3. Заготовки з зовнішнім і внутрішнім буртом, отримані висадкою з цілеспрямованим зміщенням вершини конічного валка</a:t>
            </a:r>
            <a:endParaRPr lang="ru-RU" dirty="0"/>
          </a:p>
          <a:p>
            <a:pPr algn="just">
              <a:spcAft>
                <a:spcPts val="0"/>
              </a:spcAft>
            </a:pPr>
            <a:r>
              <a:rPr lang="uk-UA" dirty="0">
                <a:latin typeface="Times New Roman" panose="02020603050405020304" pitchFamily="18" charset="0"/>
              </a:rPr>
              <a:t> </a:t>
            </a:r>
            <a:endParaRPr lang="ru-RU" dirty="0">
              <a:effectLst/>
            </a:endParaRPr>
          </a:p>
        </p:txBody>
      </p:sp>
    </p:spTree>
    <p:extLst>
      <p:ext uri="{BB962C8B-B14F-4D97-AF65-F5344CB8AC3E}">
        <p14:creationId xmlns:p14="http://schemas.microsoft.com/office/powerpoint/2010/main" val="7053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C4A5B5A5-03D8-4613-87E9-BBE0D2E0161E}"/>
              </a:ext>
            </a:extLst>
          </p:cNvPr>
          <p:cNvGraphicFramePr>
            <a:graphicFrameLocks noChangeAspect="1"/>
          </p:cNvGraphicFramePr>
          <p:nvPr>
            <p:extLst>
              <p:ext uri="{D42A27DB-BD31-4B8C-83A1-F6EECF244321}">
                <p14:modId xmlns:p14="http://schemas.microsoft.com/office/powerpoint/2010/main" val="4233278717"/>
              </p:ext>
            </p:extLst>
          </p:nvPr>
        </p:nvGraphicFramePr>
        <p:xfrm>
          <a:off x="280987" y="620973"/>
          <a:ext cx="1035799" cy="228600"/>
        </p:xfrm>
        <a:graphic>
          <a:graphicData uri="http://schemas.openxmlformats.org/presentationml/2006/ole">
            <mc:AlternateContent xmlns:mc="http://schemas.openxmlformats.org/markup-compatibility/2006">
              <mc:Choice xmlns:v="urn:schemas-microsoft-com:vml" Requires="v">
                <p:oleObj spid="_x0000_s5147" r:id="rId3" imgW="1091726" imgH="241195" progId="Equation.DSMT4">
                  <p:embed/>
                </p:oleObj>
              </mc:Choice>
              <mc:Fallback>
                <p:oleObj r:id="rId3" imgW="1091726" imgH="241195"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 y="620973"/>
                        <a:ext cx="1035799" cy="228600"/>
                      </a:xfrm>
                      <a:prstGeom prst="rect">
                        <a:avLst/>
                      </a:prstGeom>
                      <a:noFill/>
                    </p:spPr>
                  </p:pic>
                </p:oleObj>
              </mc:Fallback>
            </mc:AlternateContent>
          </a:graphicData>
        </a:graphic>
      </p:graphicFrame>
      <p:graphicFrame>
        <p:nvGraphicFramePr>
          <p:cNvPr id="3" name="Объект 2">
            <a:extLst>
              <a:ext uri="{FF2B5EF4-FFF2-40B4-BE49-F238E27FC236}">
                <a16:creationId xmlns:a16="http://schemas.microsoft.com/office/drawing/2014/main" xmlns="" id="{65F89DF9-03A2-4347-B72A-5C329F2F2802}"/>
              </a:ext>
            </a:extLst>
          </p:cNvPr>
          <p:cNvGraphicFramePr>
            <a:graphicFrameLocks noChangeAspect="1"/>
          </p:cNvGraphicFramePr>
          <p:nvPr>
            <p:extLst>
              <p:ext uri="{D42A27DB-BD31-4B8C-83A1-F6EECF244321}">
                <p14:modId xmlns:p14="http://schemas.microsoft.com/office/powerpoint/2010/main" val="3975331808"/>
              </p:ext>
            </p:extLst>
          </p:nvPr>
        </p:nvGraphicFramePr>
        <p:xfrm>
          <a:off x="280987" y="849573"/>
          <a:ext cx="1272034" cy="228600"/>
        </p:xfrm>
        <a:graphic>
          <a:graphicData uri="http://schemas.openxmlformats.org/presentationml/2006/ole">
            <mc:AlternateContent xmlns:mc="http://schemas.openxmlformats.org/markup-compatibility/2006">
              <mc:Choice xmlns:v="urn:schemas-microsoft-com:vml" Requires="v">
                <p:oleObj spid="_x0000_s5148" r:id="rId5" imgW="1320227" imgH="241195" progId="Equation.DSMT4">
                  <p:embed/>
                </p:oleObj>
              </mc:Choice>
              <mc:Fallback>
                <p:oleObj r:id="rId5" imgW="1320227" imgH="241195"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7" y="849573"/>
                        <a:ext cx="1272034" cy="228600"/>
                      </a:xfrm>
                      <a:prstGeom prst="rect">
                        <a:avLst/>
                      </a:prstGeom>
                      <a:noFill/>
                    </p:spPr>
                  </p:pic>
                </p:oleObj>
              </mc:Fallback>
            </mc:AlternateContent>
          </a:graphicData>
        </a:graphic>
      </p:graphicFrame>
      <p:graphicFrame>
        <p:nvGraphicFramePr>
          <p:cNvPr id="4" name="Объект 3">
            <a:extLst>
              <a:ext uri="{FF2B5EF4-FFF2-40B4-BE49-F238E27FC236}">
                <a16:creationId xmlns:a16="http://schemas.microsoft.com/office/drawing/2014/main" xmlns="" id="{EB8ECC12-3E04-4B0E-959F-1E91B01C54EC}"/>
              </a:ext>
            </a:extLst>
          </p:cNvPr>
          <p:cNvGraphicFramePr>
            <a:graphicFrameLocks noChangeAspect="1"/>
          </p:cNvGraphicFramePr>
          <p:nvPr>
            <p:extLst>
              <p:ext uri="{D42A27DB-BD31-4B8C-83A1-F6EECF244321}">
                <p14:modId xmlns:p14="http://schemas.microsoft.com/office/powerpoint/2010/main" val="1926120711"/>
              </p:ext>
            </p:extLst>
          </p:nvPr>
        </p:nvGraphicFramePr>
        <p:xfrm>
          <a:off x="280987" y="1078173"/>
          <a:ext cx="672361" cy="228600"/>
        </p:xfrm>
        <a:graphic>
          <a:graphicData uri="http://schemas.openxmlformats.org/presentationml/2006/ole">
            <mc:AlternateContent xmlns:mc="http://schemas.openxmlformats.org/markup-compatibility/2006">
              <mc:Choice xmlns:v="urn:schemas-microsoft-com:vml" Requires="v">
                <p:oleObj spid="_x0000_s5149" r:id="rId7" imgW="710891" imgH="241195" progId="Equation.DSMT4">
                  <p:embed/>
                </p:oleObj>
              </mc:Choice>
              <mc:Fallback>
                <p:oleObj r:id="rId7" imgW="710891" imgH="241195"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7" y="1078173"/>
                        <a:ext cx="672361" cy="228600"/>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xmlns="" id="{56D5FDC5-DC41-43D3-A068-6AA25A94E2BC}"/>
              </a:ext>
            </a:extLst>
          </p:cNvPr>
          <p:cNvSpPr>
            <a:spLocks noChangeArrowheads="1"/>
          </p:cNvSpPr>
          <p:nvPr/>
        </p:nvSpPr>
        <p:spPr bwMode="auto">
          <a:xfrm>
            <a:off x="280987" y="238484"/>
            <a:ext cx="116300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При розкочуванні трубчатих заготовок за схемою висадки зовнішніх буртів, у випадку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F1CE3775-6B53-4F08-A7AF-6F3C15D49909}"/>
              </a:ext>
            </a:extLst>
          </p:cNvPr>
          <p:cNvSpPr>
            <a:spLocks noChangeArrowheads="1"/>
          </p:cNvSpPr>
          <p:nvPr/>
        </p:nvSpPr>
        <p:spPr bwMode="auto">
          <a:xfrm>
            <a:off x="280987" y="1192473"/>
            <a:ext cx="11630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відбувається викривлення стінки і утворення складки, що є технологічним обмеженням процесу через втрату стійкості заготовки. Для уникнення складкоутворення при розкочуванні заготовок із відносною товщиною стінки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xmlns="" id="{10707BFF-315F-4FC4-990C-08B06C6D77B3}"/>
              </a:ext>
            </a:extLst>
          </p:cNvPr>
          <p:cNvSpPr>
            <a:spLocks noChangeArrowheads="1"/>
          </p:cNvSpPr>
          <p:nvPr/>
        </p:nvSpPr>
        <p:spPr bwMode="auto">
          <a:xfrm>
            <a:off x="280987" y="924285"/>
            <a:ext cx="116300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і відносною вихідною висотою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DCCF6D05-3221-4115-AC82-4239C9340927}"/>
              </a:ext>
            </a:extLst>
          </p:cNvPr>
          <p:cNvSpPr>
            <a:spLocks noChangeArrowheads="1"/>
          </p:cNvSpPr>
          <p:nvPr/>
        </p:nvSpPr>
        <p:spPr bwMode="auto">
          <a:xfrm>
            <a:off x="280987" y="1687394"/>
            <a:ext cx="11630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формування зовнішніх буртів можна здійснювати за схемою </a:t>
            </a:r>
            <a:r>
              <a:rPr kumimoji="0" lang="uk-UA"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відбуртування</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Відбуртовані</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методом ХТР заготовки показані на рис. 5.4.</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9" name="Рисунок 8" descr="D:\Мои документы\Витюха\Мои документы\Мои рисунки\РаскаткаФ\сканер\12.jpg">
            <a:extLst>
              <a:ext uri="{FF2B5EF4-FFF2-40B4-BE49-F238E27FC236}">
                <a16:creationId xmlns:a16="http://schemas.microsoft.com/office/drawing/2014/main" xmlns="" id="{B5C8AF73-FFF1-4FDF-8FAC-727D62D668FA}"/>
              </a:ext>
            </a:extLst>
          </p:cNvPr>
          <p:cNvPicPr/>
          <p:nvPr/>
        </p:nvPicPr>
        <p:blipFill>
          <a:blip r:embed="rId9" cstate="print"/>
          <a:srcRect/>
          <a:stretch>
            <a:fillRect/>
          </a:stretch>
        </p:blipFill>
        <p:spPr bwMode="auto">
          <a:xfrm>
            <a:off x="2781319" y="2210614"/>
            <a:ext cx="2375232" cy="1597111"/>
          </a:xfrm>
          <a:prstGeom prst="rect">
            <a:avLst/>
          </a:prstGeom>
          <a:noFill/>
          <a:ln w="9525">
            <a:noFill/>
            <a:miter lim="800000"/>
            <a:headEnd/>
            <a:tailEnd/>
          </a:ln>
        </p:spPr>
      </p:pic>
      <p:pic>
        <p:nvPicPr>
          <p:cNvPr id="10" name="Рисунок 9" descr="D:\Мои документы\Витюха\Мои документы\Мои рисунки\РаскаткаФ\сканер\15.jpg">
            <a:extLst>
              <a:ext uri="{FF2B5EF4-FFF2-40B4-BE49-F238E27FC236}">
                <a16:creationId xmlns:a16="http://schemas.microsoft.com/office/drawing/2014/main" xmlns="" id="{C520C4B2-BFC8-4B23-AEC3-A1BC4F7C4160}"/>
              </a:ext>
            </a:extLst>
          </p:cNvPr>
          <p:cNvPicPr/>
          <p:nvPr/>
        </p:nvPicPr>
        <p:blipFill>
          <a:blip r:embed="rId10" cstate="print"/>
          <a:srcRect/>
          <a:stretch>
            <a:fillRect/>
          </a:stretch>
        </p:blipFill>
        <p:spPr bwMode="auto">
          <a:xfrm>
            <a:off x="6663892" y="2219656"/>
            <a:ext cx="2511481" cy="1597111"/>
          </a:xfrm>
          <a:prstGeom prst="rect">
            <a:avLst/>
          </a:prstGeom>
          <a:noFill/>
          <a:ln w="9525">
            <a:noFill/>
            <a:miter lim="800000"/>
            <a:headEnd/>
            <a:tailEnd/>
          </a:ln>
        </p:spPr>
      </p:pic>
      <p:sp>
        <p:nvSpPr>
          <p:cNvPr id="11" name="Прямоугольник 10">
            <a:extLst>
              <a:ext uri="{FF2B5EF4-FFF2-40B4-BE49-F238E27FC236}">
                <a16:creationId xmlns:a16="http://schemas.microsoft.com/office/drawing/2014/main" xmlns="" id="{9FAC4588-D47B-4298-BCC5-E6F93AC840EF}"/>
              </a:ext>
            </a:extLst>
          </p:cNvPr>
          <p:cNvSpPr/>
          <p:nvPr/>
        </p:nvSpPr>
        <p:spPr>
          <a:xfrm>
            <a:off x="449076" y="3973226"/>
            <a:ext cx="11293845" cy="923330"/>
          </a:xfrm>
          <a:prstGeom prst="rect">
            <a:avLst/>
          </a:prstGeom>
        </p:spPr>
        <p:txBody>
          <a:bodyPr wrap="square">
            <a:spAutoFit/>
          </a:bodyPr>
          <a:lstStyle/>
          <a:p>
            <a:pPr algn="just">
              <a:spcAft>
                <a:spcPts val="0"/>
              </a:spcAft>
            </a:pPr>
            <a:r>
              <a:rPr lang="uk-UA" dirty="0">
                <a:latin typeface="Times New Roman" panose="02020603050405020304" pitchFamily="18" charset="0"/>
              </a:rPr>
              <a:t>Рис. 5.4. Заготовка, отримана </a:t>
            </a:r>
            <a:r>
              <a:rPr lang="uk-UA" dirty="0" err="1">
                <a:latin typeface="Times New Roman" panose="02020603050405020304" pitchFamily="18" charset="0"/>
              </a:rPr>
              <a:t>відбуртуванням</a:t>
            </a:r>
            <a:r>
              <a:rPr lang="uk-UA" dirty="0">
                <a:latin typeface="Times New Roman" panose="02020603050405020304" pitchFamily="18" charset="0"/>
              </a:rPr>
              <a:t>: на проміжному і заключному етапах</a:t>
            </a:r>
            <a:endParaRPr lang="ru-RU" dirty="0"/>
          </a:p>
          <a:p>
            <a:pPr indent="457200" algn="just">
              <a:spcAft>
                <a:spcPts val="0"/>
              </a:spcAft>
              <a:tabLst>
                <a:tab pos="450215" algn="r"/>
                <a:tab pos="6080760" algn="r"/>
              </a:tabLst>
            </a:pPr>
            <a:r>
              <a:rPr lang="uk-UA" dirty="0">
                <a:latin typeface="Times New Roman" panose="02020603050405020304" pitchFamily="18" charset="0"/>
                <a:ea typeface="Times New Roman" panose="02020603050405020304" pitchFamily="18" charset="0"/>
              </a:rPr>
              <a:t>Виключення складкоутворення досягається шляхом зміщення вершини валка від осі заготовки у напрямі плями контакту на величину </a:t>
            </a:r>
            <a:endParaRPr lang="ru-RU" dirty="0">
              <a:effectLst/>
            </a:endParaRPr>
          </a:p>
        </p:txBody>
      </p:sp>
      <p:sp>
        <p:nvSpPr>
          <p:cNvPr id="12" name="Rectangle 9">
            <a:extLst>
              <a:ext uri="{FF2B5EF4-FFF2-40B4-BE49-F238E27FC236}">
                <a16:creationId xmlns:a16="http://schemas.microsoft.com/office/drawing/2014/main" xmlns="" id="{8D2441C2-977E-40E4-A077-59EAD511317F}"/>
              </a:ext>
            </a:extLst>
          </p:cNvPr>
          <p:cNvSpPr>
            <a:spLocks noChangeArrowheads="1"/>
          </p:cNvSpPr>
          <p:nvPr/>
        </p:nvSpPr>
        <p:spPr bwMode="auto">
          <a:xfrm>
            <a:off x="280987" y="4857212"/>
            <a:ext cx="112938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ШО заготовок за схемою відбуртування супроводжується появою значних напружень розтягу, тому такому виду розкочування  можна піддавати матеріали із високою пластичністю, яка характеризується величиною відносного звуження шийки при розтягу зразка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3" name="Объект 12">
            <a:extLst>
              <a:ext uri="{FF2B5EF4-FFF2-40B4-BE49-F238E27FC236}">
                <a16:creationId xmlns:a16="http://schemas.microsoft.com/office/drawing/2014/main" xmlns="" id="{FAE1C904-95E7-44CA-9384-BD1D2089C3BE}"/>
              </a:ext>
            </a:extLst>
          </p:cNvPr>
          <p:cNvGraphicFramePr>
            <a:graphicFrameLocks noChangeAspect="1"/>
          </p:cNvGraphicFramePr>
          <p:nvPr>
            <p:extLst>
              <p:ext uri="{D42A27DB-BD31-4B8C-83A1-F6EECF244321}">
                <p14:modId xmlns:p14="http://schemas.microsoft.com/office/powerpoint/2010/main" val="1008550626"/>
              </p:ext>
            </p:extLst>
          </p:nvPr>
        </p:nvGraphicFramePr>
        <p:xfrm>
          <a:off x="280987" y="5347422"/>
          <a:ext cx="1041151" cy="228600"/>
        </p:xfrm>
        <a:graphic>
          <a:graphicData uri="http://schemas.openxmlformats.org/presentationml/2006/ole">
            <mc:AlternateContent xmlns:mc="http://schemas.openxmlformats.org/markup-compatibility/2006">
              <mc:Choice xmlns:v="urn:schemas-microsoft-com:vml" Requires="v">
                <p:oleObj spid="_x0000_s5150" r:id="rId11" imgW="1117600" imgH="241300" progId="Equation.DSMT4">
                  <p:embed/>
                </p:oleObj>
              </mc:Choice>
              <mc:Fallback>
                <p:oleObj r:id="rId11" imgW="1117600" imgH="2413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987" y="5347422"/>
                        <a:ext cx="1041151" cy="228600"/>
                      </a:xfrm>
                      <a:prstGeom prst="rect">
                        <a:avLst/>
                      </a:prstGeom>
                      <a:noFill/>
                    </p:spPr>
                  </p:pic>
                </p:oleObj>
              </mc:Fallback>
            </mc:AlternateContent>
          </a:graphicData>
        </a:graphic>
      </p:graphicFrame>
      <p:sp>
        <p:nvSpPr>
          <p:cNvPr id="14" name="Rectangle 10">
            <a:extLst>
              <a:ext uri="{FF2B5EF4-FFF2-40B4-BE49-F238E27FC236}">
                <a16:creationId xmlns:a16="http://schemas.microsoft.com/office/drawing/2014/main" xmlns="" id="{E6445EC8-65B0-4682-9F74-3604901072DD}"/>
              </a:ext>
            </a:extLst>
          </p:cNvPr>
          <p:cNvSpPr>
            <a:spLocks noChangeArrowheads="1"/>
          </p:cNvSpPr>
          <p:nvPr/>
        </p:nvSpPr>
        <p:spPr bwMode="auto">
          <a:xfrm>
            <a:off x="280987" y="5543012"/>
            <a:ext cx="112938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1pPr>
            <a:lvl2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2pPr>
            <a:lvl3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3pPr>
            <a:lvl4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4pPr>
            <a:lvl5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5pPr>
            <a:lvl6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6pPr>
            <a:lvl7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7pPr>
            <a:lvl8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8pPr>
            <a:lvl9pPr eaLnBrk="0" fontAlgn="base" hangingPunct="0">
              <a:spcBef>
                <a:spcPct val="0"/>
              </a:spcBef>
              <a:spcAft>
                <a:spcPct val="0"/>
              </a:spcAft>
              <a:tabLst>
                <a:tab pos="450850" algn="r"/>
                <a:tab pos="6080125" algn="r"/>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450850" algn="r"/>
                <a:tab pos="6080125" algn="r"/>
              </a:tabLst>
            </a:pPr>
            <a:r>
              <a:rPr kumimoji="0" lang="uk-UA" altLang="ru-RU"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Виробництво деталей з сталей 10, 20, та свинцю, алюмінію, показало, що відбуртування розкочуванням дозволяє отримувати якісні бурти значних розмірів, в т.ч. і з товщиною, значно меншою від товщини стінки вихідної заготовки.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363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Дерево</Template>
  <TotalTime>91</TotalTime>
  <Words>2739</Words>
  <Application>Microsoft Office PowerPoint</Application>
  <PresentationFormat>Произвольный</PresentationFormat>
  <Paragraphs>298</Paragraphs>
  <Slides>25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25</vt:i4>
      </vt:variant>
    </vt:vector>
  </HeadingPairs>
  <TitlesOfParts>
    <vt:vector size="29" baseType="lpstr">
      <vt:lpstr>Дерево</vt:lpstr>
      <vt:lpstr>KompasFRWFile</vt:lpstr>
      <vt:lpstr>MathType 6.0 Equation</vt:lpstr>
      <vt:lpstr>Microsoft Equation 3.0</vt:lpstr>
      <vt:lpstr>ЛЕКЦІЯ №5   РОЗВИТОК ПРОЦЕСІВ ШТАМПУВАННЯ ОБКОЧУВАННЯМ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РОЗВИТОК ПРОЦЕСІВ ШТАМПУВАННЯ ОБКОЧУВАННЯМ </dc:title>
  <dc:creator>Admin</dc:creator>
  <cp:lastModifiedBy>USER</cp:lastModifiedBy>
  <cp:revision>8</cp:revision>
  <dcterms:created xsi:type="dcterms:W3CDTF">2021-05-25T05:58:38Z</dcterms:created>
  <dcterms:modified xsi:type="dcterms:W3CDTF">2021-05-26T10:20:02Z</dcterms:modified>
</cp:coreProperties>
</file>