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2204" y="4797152"/>
            <a:ext cx="6480048" cy="1752600"/>
          </a:xfrm>
        </p:spPr>
        <p:txBody>
          <a:bodyPr>
            <a:noAutofit/>
          </a:bodyPr>
          <a:lstStyle/>
          <a:p>
            <a:endParaRPr lang="uk-UA" sz="1400" dirty="0"/>
          </a:p>
          <a:p>
            <a:r>
              <a:rPr lang="uk-UA" sz="1400" dirty="0"/>
              <a:t>Семестр </a:t>
            </a:r>
            <a:r>
              <a:rPr lang="en-US" sz="1400" dirty="0"/>
              <a:t>9</a:t>
            </a:r>
            <a:r>
              <a:rPr lang="ru-RU" sz="1400" dirty="0"/>
              <a:t> (</a:t>
            </a:r>
            <a:r>
              <a:rPr lang="en-US" sz="1400" dirty="0"/>
              <a:t>30</a:t>
            </a:r>
            <a:r>
              <a:rPr lang="ru-RU" sz="1400" dirty="0"/>
              <a:t> годин)</a:t>
            </a:r>
          </a:p>
          <a:p>
            <a:br>
              <a:rPr lang="ru-RU" sz="1400" dirty="0"/>
            </a:br>
            <a:r>
              <a:rPr lang="ru-RU" sz="1400" b="1" dirty="0"/>
              <a:t>       </a:t>
            </a:r>
            <a:r>
              <a:rPr lang="ru-RU" sz="1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Атестація</a:t>
            </a:r>
            <a:r>
              <a:rPr lang="en-US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ru-RU" sz="1400" b="1" dirty="0"/>
              <a:t>(1</a:t>
            </a:r>
            <a:r>
              <a:rPr lang="uk-UA" sz="1400" b="1" dirty="0"/>
              <a:t>4</a:t>
            </a:r>
            <a:r>
              <a:rPr lang="ru-RU" sz="1400" b="1" dirty="0"/>
              <a:t> год.)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8F60550-EBD3-03FE-1762-684ED115F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1252537"/>
            <a:ext cx="6324600" cy="43529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97003E-A7B8-FBAA-B8AE-57949ACF4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368" y="1790427"/>
            <a:ext cx="7265264" cy="327714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 год.)</a:t>
            </a:r>
            <a:endParaRPr lang="ru-RU" sz="4400" dirty="0"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Business Etiquette. The Essentials of Business Etiquette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Conditional Mood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-US" sz="2400" b="1" spc="-1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="1" spc="-1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z="2400" b="1" spc="-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 b="1" spc="-1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400" b="1" spc="-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-US" sz="2400" b="1" spc="-1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="1" spc="-1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en-US" sz="2400" b="1" spc="-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.» Grammar revision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- to learn new vocabulary;</a:t>
            </a:r>
          </a:p>
          <a:p>
            <a:pPr marL="0" indent="0">
              <a:buNone/>
            </a:pPr>
            <a:r>
              <a:rPr lang="en-US" dirty="0"/>
              <a:t>- to practice grammar structures;</a:t>
            </a:r>
          </a:p>
          <a:p>
            <a:pPr marL="0" indent="0">
              <a:buNone/>
            </a:pPr>
            <a:r>
              <a:rPr lang="en-US" dirty="0"/>
              <a:t>- to enable </a:t>
            </a:r>
            <a:r>
              <a:rPr lang="en-US" dirty="0" err="1"/>
              <a:t>st’s</a:t>
            </a:r>
            <a:r>
              <a:rPr lang="en-US" dirty="0"/>
              <a:t> to talk and write on the topic;</a:t>
            </a:r>
          </a:p>
          <a:p>
            <a:pPr marL="0" indent="0">
              <a:buNone/>
            </a:pPr>
            <a:r>
              <a:rPr lang="en-US" dirty="0"/>
              <a:t>- to </a:t>
            </a:r>
            <a:r>
              <a:rPr lang="en-US" dirty="0" err="1"/>
              <a:t>instil</a:t>
            </a:r>
            <a:r>
              <a:rPr lang="en-US" dirty="0"/>
              <a:t> the idea that learning languages is necessary and essential;</a:t>
            </a:r>
          </a:p>
          <a:p>
            <a:pPr marL="0" indent="0">
              <a:buNone/>
            </a:pPr>
            <a:r>
              <a:rPr lang="en-US" dirty="0"/>
              <a:t>- to encourage </a:t>
            </a:r>
            <a:r>
              <a:rPr lang="en-US" dirty="0" err="1"/>
              <a:t>st’s</a:t>
            </a:r>
            <a:r>
              <a:rPr lang="en-US" dirty="0"/>
              <a:t> to go on learning English at the next level;</a:t>
            </a:r>
          </a:p>
          <a:p>
            <a:pPr marL="0" indent="0">
              <a:buNone/>
            </a:pPr>
            <a:r>
              <a:rPr lang="en-US" dirty="0"/>
              <a:t>- to lay the foundations for future study in terms to basic structures, lexis, language</a:t>
            </a:r>
          </a:p>
          <a:p>
            <a:pPr marL="0" indent="0">
              <a:buNone/>
            </a:pPr>
            <a:r>
              <a:rPr lang="en-US" dirty="0"/>
              <a:t>functions and basic study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47500" lnSpcReduction="20000"/>
          </a:bodyPr>
          <a:lstStyle/>
          <a:p>
            <a:pPr marL="550926" indent="-514350">
              <a:buAutoNum type="arabicPeriod"/>
            </a:pPr>
            <a:r>
              <a:rPr lang="en-US" sz="3600" dirty="0"/>
              <a:t>1. Vocabulary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2. Discussing of the Topic «Test Paper. Review. The World of Business. The</a:t>
            </a:r>
          </a:p>
          <a:p>
            <a:pPr marL="550926" indent="-514350">
              <a:buAutoNum type="arabicPeriod"/>
            </a:pPr>
            <a:r>
              <a:rPr lang="en-US" sz="3600" dirty="0"/>
              <a:t>Participle. » Grammar revision</a:t>
            </a:r>
          </a:p>
          <a:p>
            <a:pPr marL="550926" indent="-514350">
              <a:buAutoNum type="arabicPeriod"/>
            </a:pPr>
            <a:r>
              <a:rPr lang="en-US" sz="3600" dirty="0"/>
              <a:t>3. Listening, reading, writing, speaking.</a:t>
            </a:r>
          </a:p>
          <a:p>
            <a:pPr marL="550926" indent="-514350">
              <a:buAutoNum type="arabicPeriod"/>
            </a:pPr>
            <a:r>
              <a:rPr lang="en-US" sz="3600" dirty="0"/>
              <a:t>4. Grammar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5. Communicative activities :</a:t>
            </a:r>
          </a:p>
          <a:p>
            <a:pPr marL="550926" indent="-514350">
              <a:buAutoNum type="arabicPeriod"/>
            </a:pPr>
            <a:r>
              <a:rPr lang="en-US" sz="3600" dirty="0"/>
              <a:t>Task 1. Give the English equivalents the following words and word combinations.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2. Answer the questions to the text.</a:t>
            </a:r>
          </a:p>
          <a:p>
            <a:pPr marL="550926" indent="-514350">
              <a:buAutoNum type="arabicPeriod"/>
            </a:pPr>
            <a:r>
              <a:rPr lang="en-US" sz="3600" dirty="0"/>
              <a:t>Task 3. Fill in the blanks with the necessary words from the active vocabulary. </a:t>
            </a:r>
          </a:p>
          <a:p>
            <a:pPr marL="550926" indent="-514350">
              <a:buAutoNum type="arabicPeriod"/>
            </a:pPr>
            <a:r>
              <a:rPr lang="en-US" sz="3600" dirty="0"/>
              <a:t>Task 4. Complete the following sentences.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5. Put in the right order. The underlined word is the beginning of the sentence.</a:t>
            </a:r>
          </a:p>
          <a:p>
            <a:pPr marL="550926" indent="-514350">
              <a:buAutoNum type="arabicPeriod"/>
            </a:pPr>
            <a:r>
              <a:rPr lang="en-US" sz="3600" dirty="0"/>
              <a:t>Task 6. Translate the following sentences into English.</a:t>
            </a:r>
          </a:p>
          <a:p>
            <a:pPr marL="550926" indent="-514350">
              <a:buAutoNum type="arabicPeriod"/>
            </a:pPr>
            <a:r>
              <a:rPr lang="en-US" sz="3600" dirty="0"/>
              <a:t>Home task: Reading an additional text on the topic</a:t>
            </a:r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055380" cy="1400530"/>
          </a:xfrm>
        </p:spPr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715" y="1052736"/>
            <a:ext cx="8992569" cy="544695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600" dirty="0"/>
              <a:t>1.</a:t>
            </a:r>
            <a:r>
              <a:rPr lang="ru-RU" sz="1600" dirty="0"/>
              <a:t> Волошина О.В., </a:t>
            </a:r>
            <a:r>
              <a:rPr lang="en-US" sz="1600" dirty="0"/>
              <a:t>English for Computer Science Students: </a:t>
            </a:r>
            <a:r>
              <a:rPr lang="ru-RU" sz="1600" dirty="0" err="1"/>
              <a:t>Методичні</a:t>
            </a:r>
            <a:r>
              <a:rPr lang="en-US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для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з </a:t>
            </a:r>
            <a:r>
              <a:rPr lang="ru-RU" sz="1600" dirty="0" err="1"/>
              <a:t>дисципліни</a:t>
            </a:r>
            <a:r>
              <a:rPr lang="ru-RU" sz="1600" dirty="0"/>
              <a:t> «</a:t>
            </a:r>
            <a:r>
              <a:rPr lang="ru-RU" sz="1600" dirty="0" err="1"/>
              <a:t>Іноземна</a:t>
            </a:r>
            <a:r>
              <a:rPr lang="ru-RU" sz="1600" dirty="0"/>
              <a:t> мова» для</a:t>
            </a:r>
            <a:r>
              <a:rPr lang="en-US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</a:t>
            </a:r>
            <a:r>
              <a:rPr lang="ru-RU" sz="1600" dirty="0" err="1"/>
              <a:t>форми</a:t>
            </a:r>
            <a:r>
              <a:rPr lang="ru-RU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</a:t>
            </a:r>
            <a:r>
              <a:rPr lang="ru-RU" sz="1600" dirty="0" err="1"/>
              <a:t>першого</a:t>
            </a:r>
            <a:r>
              <a:rPr lang="ru-RU" sz="1600" dirty="0"/>
              <a:t> (</a:t>
            </a:r>
            <a:r>
              <a:rPr lang="ru-RU" sz="1600" dirty="0" err="1"/>
              <a:t>бакалаврського</a:t>
            </a:r>
            <a:r>
              <a:rPr lang="ru-RU" sz="1600" dirty="0"/>
              <a:t>) </a:t>
            </a:r>
            <a:r>
              <a:rPr lang="ru-RU" sz="1600" dirty="0" err="1"/>
              <a:t>освітнього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12 «</a:t>
            </a:r>
            <a:r>
              <a:rPr lang="ru-RU" sz="1600" dirty="0" err="1"/>
              <a:t>Інформаційні</a:t>
            </a:r>
            <a:r>
              <a:rPr lang="ru-RU" sz="1600" dirty="0"/>
              <a:t> </a:t>
            </a:r>
            <a:r>
              <a:rPr lang="ru-RU" sz="1600" dirty="0" err="1"/>
              <a:t>технології</a:t>
            </a:r>
            <a:r>
              <a:rPr lang="ru-RU" sz="1600" dirty="0"/>
              <a:t>» </a:t>
            </a:r>
            <a:r>
              <a:rPr lang="ru-RU" sz="1600" dirty="0" err="1"/>
              <a:t>спеціальності</a:t>
            </a:r>
            <a:r>
              <a:rPr lang="ru-RU" sz="1600" dirty="0"/>
              <a:t> 122 «</a:t>
            </a:r>
            <a:r>
              <a:rPr lang="ru-RU" sz="1600" dirty="0" err="1"/>
              <a:t>Комп’ютерні</a:t>
            </a:r>
            <a:r>
              <a:rPr lang="en-US" sz="1600" dirty="0"/>
              <a:t> </a:t>
            </a:r>
            <a:r>
              <a:rPr lang="ru-RU" sz="1600" dirty="0"/>
              <a:t>науки». </a:t>
            </a:r>
            <a:r>
              <a:rPr lang="ru-RU" sz="1600" dirty="0" err="1"/>
              <a:t>Вінниця</a:t>
            </a:r>
            <a:r>
              <a:rPr lang="ru-RU" sz="1600" dirty="0"/>
              <a:t>: ВНАУ, 2023. 73 ст.</a:t>
            </a:r>
          </a:p>
          <a:p>
            <a:pPr marL="36576" indent="0">
              <a:buNone/>
            </a:pPr>
            <a:r>
              <a:rPr lang="ru-RU" sz="1600" dirty="0"/>
              <a:t>2. </a:t>
            </a:r>
            <a:r>
              <a:rPr lang="ru-RU" sz="1600" dirty="0" err="1"/>
              <a:t>Кравець</a:t>
            </a:r>
            <a:r>
              <a:rPr lang="ru-RU" sz="1600" dirty="0"/>
              <a:t> Р.А. </a:t>
            </a:r>
            <a:r>
              <a:rPr lang="ru-RU" sz="1600" dirty="0" err="1"/>
              <a:t>Лінгвокраїнознавчі</a:t>
            </a:r>
            <a:r>
              <a:rPr lang="ru-RU" sz="1600" dirty="0"/>
              <a:t> </a:t>
            </a:r>
            <a:r>
              <a:rPr lang="ru-RU" sz="1600" dirty="0" err="1"/>
              <a:t>аспекти</a:t>
            </a:r>
            <a:r>
              <a:rPr lang="ru-RU" sz="1600" dirty="0"/>
              <a:t> </a:t>
            </a:r>
            <a:r>
              <a:rPr lang="ru-RU" sz="1600" dirty="0" err="1"/>
              <a:t>викладання</a:t>
            </a:r>
            <a:r>
              <a:rPr lang="ru-RU" sz="1600" dirty="0"/>
              <a:t> </a:t>
            </a:r>
            <a:r>
              <a:rPr lang="ru-RU" sz="1600" dirty="0" err="1"/>
              <a:t>граматики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en-US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в аграрному ВНЗ: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/ Р.А. </a:t>
            </a:r>
            <a:r>
              <a:rPr lang="ru-RU" sz="1600" dirty="0" err="1"/>
              <a:t>Кравець</a:t>
            </a:r>
            <a:r>
              <a:rPr lang="ru-RU" sz="1600" dirty="0"/>
              <a:t>. – </a:t>
            </a:r>
            <a:r>
              <a:rPr lang="ru-RU" sz="1600" dirty="0" err="1"/>
              <a:t>Вінниця</a:t>
            </a:r>
            <a:r>
              <a:rPr lang="ru-RU" sz="1600" dirty="0"/>
              <a:t>:</a:t>
            </a:r>
            <a:r>
              <a:rPr lang="en-US" sz="1600" dirty="0"/>
              <a:t> </a:t>
            </a:r>
            <a:r>
              <a:rPr lang="ru-RU" sz="1600" dirty="0"/>
              <a:t>ВНАУ, 2017. – 62 с.</a:t>
            </a:r>
          </a:p>
          <a:p>
            <a:pPr marL="36576" indent="0">
              <a:buNone/>
            </a:pPr>
            <a:r>
              <a:rPr lang="ru-RU" sz="1600" dirty="0"/>
              <a:t>3. </a:t>
            </a:r>
            <a:r>
              <a:rPr lang="ru-RU" sz="1600" dirty="0" err="1"/>
              <a:t>Ковальова</a:t>
            </a:r>
            <a:r>
              <a:rPr lang="ru-RU" sz="1600" dirty="0"/>
              <a:t> К. В. Волошина О.В </a:t>
            </a:r>
            <a:r>
              <a:rPr lang="ru-RU" sz="1600" dirty="0" err="1"/>
              <a:t>Англійська</a:t>
            </a:r>
            <a:r>
              <a:rPr lang="ru-RU" sz="1600" dirty="0"/>
              <a:t> мова: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вказівки</a:t>
            </a:r>
            <a:r>
              <a:rPr lang="ru-RU" sz="1600" dirty="0"/>
              <a:t> для</a:t>
            </a:r>
            <a:r>
              <a:rPr lang="en-US" sz="1600" dirty="0"/>
              <a:t>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та </a:t>
            </a:r>
            <a:r>
              <a:rPr lang="ru-RU" sz="1600" dirty="0" err="1"/>
              <a:t>самостійної</a:t>
            </a:r>
            <a:r>
              <a:rPr lang="ru-RU" sz="1600" dirty="0"/>
              <a:t> </a:t>
            </a:r>
            <a:r>
              <a:rPr lang="ru-RU" sz="1600" dirty="0" err="1"/>
              <a:t>роботи</a:t>
            </a:r>
            <a:r>
              <a:rPr lang="ru-RU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та </a:t>
            </a:r>
            <a:r>
              <a:rPr lang="ru-RU" sz="1600" dirty="0" err="1"/>
              <a:t>заочної</a:t>
            </a:r>
            <a:r>
              <a:rPr lang="ru-RU" sz="1600" dirty="0"/>
              <a:t> форм</a:t>
            </a:r>
            <a:r>
              <a:rPr lang="en-US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з </a:t>
            </a:r>
            <a:r>
              <a:rPr lang="ru-RU" sz="1600" dirty="0" err="1"/>
              <a:t>іноземної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</a:t>
            </a:r>
            <a:r>
              <a:rPr lang="ru-RU" sz="1600" dirty="0" err="1"/>
              <a:t>спеціальності</a:t>
            </a:r>
            <a:r>
              <a:rPr lang="ru-RU" sz="1600" dirty="0"/>
              <a:t> 075 «Маркетинг», 073 «Менеджмент»,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07 «</a:t>
            </a:r>
            <a:r>
              <a:rPr lang="ru-RU" sz="1600" dirty="0" err="1"/>
              <a:t>Управління</a:t>
            </a:r>
            <a:r>
              <a:rPr lang="ru-RU" sz="1600" dirty="0"/>
              <a:t> та </a:t>
            </a:r>
            <a:r>
              <a:rPr lang="ru-RU" sz="1600" dirty="0" err="1"/>
              <a:t>адміністрування</a:t>
            </a:r>
            <a:r>
              <a:rPr lang="ru-RU" sz="1600" dirty="0"/>
              <a:t>» – </a:t>
            </a:r>
            <a:r>
              <a:rPr lang="ru-RU" sz="1600" dirty="0" err="1"/>
              <a:t>Вінниця</a:t>
            </a:r>
            <a:r>
              <a:rPr lang="ru-RU" sz="1600" dirty="0"/>
              <a:t>, 2020. – 100 с.</a:t>
            </a:r>
          </a:p>
          <a:p>
            <a:pPr marL="36576" indent="0">
              <a:buNone/>
            </a:pPr>
            <a:r>
              <a:rPr lang="ru-RU" sz="1600" dirty="0"/>
              <a:t>4. </a:t>
            </a:r>
            <a:r>
              <a:rPr lang="en-US" sz="1600" dirty="0"/>
              <a:t>Modern English-Ukrainian Dictionary: Over 160,000 Words and Expressions / Mykola </a:t>
            </a:r>
            <a:r>
              <a:rPr lang="en-US" sz="1600" dirty="0" err="1"/>
              <a:t>Ivanovych</a:t>
            </a:r>
            <a:r>
              <a:rPr lang="en-US" sz="1600" dirty="0"/>
              <a:t> </a:t>
            </a:r>
            <a:r>
              <a:rPr lang="en-US" sz="1600" dirty="0" err="1"/>
              <a:t>Balla</a:t>
            </a:r>
            <a:r>
              <a:rPr lang="en-US" sz="1600" dirty="0"/>
              <a:t>. – Kyiv: </a:t>
            </a:r>
            <a:r>
              <a:rPr lang="en-US" sz="1600" dirty="0" err="1"/>
              <a:t>Chumatskiy</a:t>
            </a:r>
            <a:r>
              <a:rPr lang="en-US" sz="1600" dirty="0"/>
              <a:t> </a:t>
            </a:r>
            <a:r>
              <a:rPr lang="en-US" sz="1600" dirty="0" err="1"/>
              <a:t>Shliakh</a:t>
            </a:r>
            <a:r>
              <a:rPr lang="en-US" sz="1600" dirty="0"/>
              <a:t> pub., 2007. – 668 p.</a:t>
            </a:r>
          </a:p>
          <a:p>
            <a:pPr marL="36576" indent="0">
              <a:buNone/>
            </a:pPr>
            <a:r>
              <a:rPr lang="en-US" sz="1600" dirty="0"/>
              <a:t>5. The Oxford Dictionary of Business World. (2020) //</a:t>
            </a:r>
            <a:r>
              <a:rPr lang="en-US" sz="1600" dirty="0" err="1"/>
              <a:t>Gen.Editors</a:t>
            </a:r>
            <a:r>
              <a:rPr lang="en-US" sz="1600" dirty="0"/>
              <a:t> Dr Alan Isaacs, </a:t>
            </a:r>
            <a:r>
              <a:rPr lang="en-US" sz="1600" dirty="0" err="1"/>
              <a:t>Ms</a:t>
            </a:r>
            <a:r>
              <a:rPr lang="en-US" sz="1600" dirty="0"/>
              <a:t> Elizabeth Martin. Oxford: Oxford University Press</a:t>
            </a:r>
          </a:p>
          <a:p>
            <a:pPr marL="36576" indent="0">
              <a:buNone/>
            </a:pPr>
            <a:r>
              <a:rPr lang="en-US" sz="1600" dirty="0"/>
              <a:t>6. </a:t>
            </a:r>
            <a:r>
              <a:rPr lang="ru-RU" sz="1600" dirty="0"/>
              <a:t>Верба Л.Г., Верба Г.В. </a:t>
            </a:r>
            <a:r>
              <a:rPr lang="ru-RU" sz="1600" dirty="0" err="1"/>
              <a:t>Граматика</a:t>
            </a:r>
            <a:r>
              <a:rPr lang="ru-RU" sz="1600" dirty="0"/>
              <a:t> </a:t>
            </a:r>
            <a:r>
              <a:rPr lang="ru-RU" sz="1600" dirty="0" err="1"/>
              <a:t>сучасної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. </a:t>
            </a:r>
            <a:r>
              <a:rPr lang="ru-RU" sz="1600" dirty="0" err="1"/>
              <a:t>Довідник</a:t>
            </a:r>
            <a:r>
              <a:rPr lang="ru-RU" sz="1600" dirty="0"/>
              <a:t>: Мова</a:t>
            </a:r>
            <a:r>
              <a:rPr lang="en-US" sz="1600" dirty="0"/>
              <a:t> </a:t>
            </a:r>
            <a:r>
              <a:rPr lang="ru-RU" sz="1600" dirty="0"/>
              <a:t>англ., укр. </a:t>
            </a:r>
            <a:r>
              <a:rPr lang="ru-RU" sz="1600" dirty="0" err="1"/>
              <a:t>Київ</a:t>
            </a:r>
            <a:r>
              <a:rPr lang="ru-RU" sz="1600" dirty="0"/>
              <a:t>: ТОВ «ВП Логос-М», 2020.</a:t>
            </a:r>
          </a:p>
          <a:p>
            <a:pPr marL="36576" indent="0">
              <a:buNone/>
            </a:pPr>
            <a:r>
              <a:rPr lang="ru-RU" sz="1600" dirty="0"/>
              <a:t>7. </a:t>
            </a:r>
            <a:r>
              <a:rPr lang="ru-RU" sz="1600" dirty="0" err="1"/>
              <a:t>Голіцинський</a:t>
            </a:r>
            <a:r>
              <a:rPr lang="ru-RU" sz="1600" dirty="0"/>
              <a:t> Ю. </a:t>
            </a:r>
            <a:r>
              <a:rPr lang="ru-RU" sz="1600" dirty="0" err="1"/>
              <a:t>Граматика</a:t>
            </a:r>
            <a:r>
              <a:rPr lang="ru-RU" sz="1600" dirty="0"/>
              <a:t>. </a:t>
            </a:r>
            <a:r>
              <a:rPr lang="ru-RU" sz="1600" dirty="0" err="1"/>
              <a:t>Збірник</a:t>
            </a:r>
            <a:r>
              <a:rPr lang="ru-RU" sz="1600" dirty="0"/>
              <a:t> </a:t>
            </a:r>
            <a:r>
              <a:rPr lang="ru-RU" sz="1600" dirty="0" err="1"/>
              <a:t>вправ</a:t>
            </a:r>
            <a:r>
              <a:rPr lang="ru-RU" sz="1600" dirty="0"/>
              <a:t>. </a:t>
            </a:r>
            <a:r>
              <a:rPr lang="ru-RU" sz="1600" dirty="0" err="1"/>
              <a:t>Київ</a:t>
            </a:r>
            <a:r>
              <a:rPr lang="ru-RU" sz="1600" dirty="0"/>
              <a:t>: </a:t>
            </a:r>
            <a:r>
              <a:rPr lang="ru-RU" sz="1600" dirty="0" err="1"/>
              <a:t>Інкос</a:t>
            </a:r>
            <a:r>
              <a:rPr lang="ru-RU" sz="1600" dirty="0"/>
              <a:t>, 2020.</a:t>
            </a:r>
          </a:p>
          <a:p>
            <a:pPr marL="36576" indent="0">
              <a:buNone/>
            </a:pPr>
            <a:r>
              <a:rPr lang="ru-RU" sz="1600" dirty="0"/>
              <a:t>8. </a:t>
            </a:r>
            <a:r>
              <a:rPr lang="en-US" sz="1600" dirty="0"/>
              <a:t>Murphy R. English Grammar in Use /Murphy R. – Cambridge University Press2021.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/>
              <a:t>Read the text and translate into Ukrainian in the written form.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Learn the new words and word combinations.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summery of the text in English.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some questions on the text.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BC95335-BB27-0B3C-1217-2F72A1A1A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81683"/>
            <a:ext cx="4464496" cy="449463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39A27D4-D91B-96E4-EE2A-8D26A08F9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503" y="1181683"/>
            <a:ext cx="4355975" cy="449463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0AD068-2BA3-F023-AF3F-C339DC4CB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24" y="1052736"/>
            <a:ext cx="8768749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F43F97-F881-FE44-402F-7855E177A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63" y="343656"/>
            <a:ext cx="5029074" cy="430948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36F994B-02E3-3917-7E35-5291F5892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63" y="4653136"/>
            <a:ext cx="5029074" cy="200687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127</TotalTime>
  <Words>603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Агрономіяa</vt:lpstr>
      <vt:lpstr>Практичне заняття 10 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Dreeg Show</cp:lastModifiedBy>
  <cp:revision>34</cp:revision>
  <dcterms:created xsi:type="dcterms:W3CDTF">2023-02-25T18:05:02Z</dcterms:created>
  <dcterms:modified xsi:type="dcterms:W3CDTF">2023-08-10T14:19:09Z</dcterms:modified>
</cp:coreProperties>
</file>