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3" r:id="rId10"/>
    <p:sldId id="263" r:id="rId11"/>
    <p:sldId id="264" r:id="rId12"/>
    <p:sldId id="265" r:id="rId13"/>
    <p:sldId id="266"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_bookmark0"/><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800" b="1" dirty="0" err="1">
                <a:solidFill>
                  <a:schemeClr val="tx1"/>
                </a:solidFill>
                <a:effectLst/>
                <a:ea typeface="Times New Roman" panose="02020603050405020304" pitchFamily="18" charset="0"/>
                <a:cs typeface="Times New Roman" panose="02020603050405020304" pitchFamily="18" charset="0"/>
              </a:rPr>
              <a:t>Конспекти</a:t>
            </a:r>
            <a:r>
              <a:rPr lang="ru-RU" sz="2800" b="1" dirty="0">
                <a:solidFill>
                  <a:schemeClr val="tx1"/>
                </a:solidFill>
                <a:effectLst/>
                <a:ea typeface="Times New Roman" panose="02020603050405020304" pitchFamily="18" charset="0"/>
                <a:cs typeface="Times New Roman" panose="02020603050405020304" pitchFamily="18" charset="0"/>
              </a:rPr>
              <a:t> </a:t>
            </a:r>
            <a:r>
              <a:rPr lang="ru-RU" sz="2800" b="1" dirty="0" err="1">
                <a:solidFill>
                  <a:schemeClr val="tx1"/>
                </a:solidFill>
                <a:effectLst/>
                <a:ea typeface="Times New Roman" panose="02020603050405020304" pitchFamily="18" charset="0"/>
                <a:cs typeface="Times New Roman" panose="02020603050405020304" pitchFamily="18" charset="0"/>
              </a:rPr>
              <a:t>практичних</a:t>
            </a:r>
            <a:r>
              <a:rPr lang="ru-RU" sz="2800" b="1" dirty="0">
                <a:solidFill>
                  <a:schemeClr val="tx1"/>
                </a:solidFill>
                <a:effectLst/>
                <a:ea typeface="Times New Roman" panose="02020603050405020304" pitchFamily="18" charset="0"/>
                <a:cs typeface="Times New Roman" panose="02020603050405020304" pitchFamily="18" charset="0"/>
              </a:rPr>
              <a:t> занять з </a:t>
            </a:r>
            <a:r>
              <a:rPr lang="ru-RU" sz="2800" b="1" dirty="0" err="1">
                <a:solidFill>
                  <a:schemeClr val="tx1"/>
                </a:solidFill>
                <a:effectLst/>
                <a:ea typeface="Times New Roman" panose="02020603050405020304" pitchFamily="18" charset="0"/>
                <a:cs typeface="Times New Roman" panose="02020603050405020304" pitchFamily="18" charset="0"/>
              </a:rPr>
              <a:t>дисципліни</a:t>
            </a:r>
            <a:r>
              <a:rPr lang="ru-RU" sz="2800" b="1" dirty="0">
                <a:solidFill>
                  <a:schemeClr val="tx1"/>
                </a:solidFill>
                <a:effectLst/>
                <a:ea typeface="Times New Roman" panose="02020603050405020304" pitchFamily="18" charset="0"/>
                <a:cs typeface="Times New Roman" panose="02020603050405020304" pitchFamily="18" charset="0"/>
              </a:rPr>
              <a:t> «Д</a:t>
            </a:r>
            <a:r>
              <a:rPr lang="uk-UA" sz="2800" b="1" dirty="0" err="1">
                <a:solidFill>
                  <a:schemeClr val="tx1"/>
                </a:solidFill>
                <a:effectLst/>
                <a:ea typeface="Times New Roman" panose="02020603050405020304" pitchFamily="18" charset="0"/>
                <a:cs typeface="Times New Roman" panose="02020603050405020304" pitchFamily="18" charset="0"/>
              </a:rPr>
              <a:t>ілова</a:t>
            </a:r>
            <a:r>
              <a:rPr lang="uk-UA" sz="2800" b="1" dirty="0">
                <a:solidFill>
                  <a:schemeClr val="tx1"/>
                </a:solidFill>
                <a:effectLst/>
                <a:ea typeface="Times New Roman" panose="02020603050405020304" pitchFamily="18" charset="0"/>
                <a:cs typeface="Times New Roman" panose="02020603050405020304" pitchFamily="18" charset="0"/>
              </a:rPr>
              <a:t> </a:t>
            </a:r>
            <a:r>
              <a:rPr lang="ru-RU" sz="2800" b="1" dirty="0" err="1">
                <a:solidFill>
                  <a:schemeClr val="tx1"/>
                </a:solidFill>
                <a:effectLst/>
                <a:ea typeface="Times New Roman" panose="02020603050405020304" pitchFamily="18" charset="0"/>
                <a:cs typeface="Times New Roman" panose="02020603050405020304" pitchFamily="18" charset="0"/>
              </a:rPr>
              <a:t>іноземна</a:t>
            </a:r>
            <a:r>
              <a:rPr lang="ru-RU" sz="2800" b="1" dirty="0">
                <a:solidFill>
                  <a:schemeClr val="tx1"/>
                </a:solidFill>
                <a:effectLst/>
                <a:ea typeface="Times New Roman" panose="02020603050405020304" pitchFamily="18" charset="0"/>
                <a:cs typeface="Times New Roman" panose="02020603050405020304" pitchFamily="18" charset="0"/>
              </a:rPr>
              <a:t> мова»</a:t>
            </a:r>
            <a:br>
              <a:rPr lang="uk-UA" sz="2800" dirty="0">
                <a:effectLst/>
                <a:ea typeface="Times New Roman" panose="02020603050405020304" pitchFamily="18" charset="0"/>
                <a:cs typeface="Times New Roman" panose="02020603050405020304" pitchFamily="18" charset="0"/>
              </a:rPr>
            </a:br>
            <a:r>
              <a:rPr lang="ru-RU" sz="2800" b="1" dirty="0">
                <a:solidFill>
                  <a:srgbClr val="222222"/>
                </a:solidFill>
                <a:effectLst/>
                <a:ea typeface="Times New Roman" panose="02020603050405020304" pitchFamily="18" charset="0"/>
                <a:cs typeface="Times New Roman" panose="02020603050405020304" pitchFamily="18" charset="0"/>
              </a:rPr>
              <a:t> </a:t>
            </a:r>
            <a:r>
              <a:rPr lang="uk-UA" sz="2800" b="1" dirty="0">
                <a:effectLst/>
                <a:ea typeface="Times New Roman" panose="02020603050405020304" pitchFamily="18" charset="0"/>
                <a:cs typeface="Times New Roman" panose="02020603050405020304" pitchFamily="18" charset="0"/>
              </a:rPr>
              <a:t>з </a:t>
            </a:r>
            <a:r>
              <a:rPr lang="ru-RU" sz="2800" b="1" dirty="0" err="1">
                <a:effectLst/>
                <a:ea typeface="Times New Roman" panose="02020603050405020304" pitchFamily="18" charset="0"/>
                <a:cs typeface="Times New Roman" panose="02020603050405020304" pitchFamily="18" charset="0"/>
              </a:rPr>
              <a:t>галузі</a:t>
            </a:r>
            <a:r>
              <a:rPr lang="ru-RU" sz="2800" b="1" dirty="0">
                <a:effectLst/>
                <a:ea typeface="Times New Roman" panose="02020603050405020304" pitchFamily="18" charset="0"/>
                <a:cs typeface="Times New Roman" panose="02020603050405020304" pitchFamily="18" charset="0"/>
              </a:rPr>
              <a:t> </a:t>
            </a:r>
            <a:r>
              <a:rPr lang="ru-RU" sz="2800" b="1" dirty="0" err="1">
                <a:effectLst/>
                <a:ea typeface="Times New Roman" panose="02020603050405020304" pitchFamily="18" charset="0"/>
                <a:cs typeface="Times New Roman" panose="02020603050405020304" pitchFamily="18" charset="0"/>
              </a:rPr>
              <a:t>знань</a:t>
            </a:r>
            <a:r>
              <a:rPr lang="ru-RU" sz="2800" b="1" dirty="0">
                <a:effectLst/>
                <a:ea typeface="Times New Roman" panose="02020603050405020304" pitchFamily="18" charset="0"/>
                <a:cs typeface="Times New Roman" panose="02020603050405020304" pitchFamily="18" charset="0"/>
              </a:rPr>
              <a:t> 20 </a:t>
            </a:r>
            <a:r>
              <a:rPr lang="ru-RU" sz="2800" b="1" dirty="0" err="1">
                <a:effectLst/>
                <a:ea typeface="Times New Roman" panose="02020603050405020304" pitchFamily="18" charset="0"/>
                <a:cs typeface="Times New Roman" panose="02020603050405020304" pitchFamily="18" charset="0"/>
              </a:rPr>
              <a:t>Аграрні</a:t>
            </a:r>
            <a:r>
              <a:rPr lang="ru-RU" sz="2800" b="1" dirty="0">
                <a:effectLst/>
                <a:ea typeface="Times New Roman" panose="02020603050405020304" pitchFamily="18" charset="0"/>
                <a:cs typeface="Times New Roman" panose="02020603050405020304" pitchFamily="18" charset="0"/>
              </a:rPr>
              <a:t> науки та </a:t>
            </a:r>
            <a:r>
              <a:rPr lang="ru-RU" sz="2800" b="1" dirty="0" err="1">
                <a:effectLst/>
                <a:ea typeface="Times New Roman" panose="02020603050405020304" pitchFamily="18" charset="0"/>
                <a:cs typeface="Times New Roman" panose="02020603050405020304" pitchFamily="18" charset="0"/>
              </a:rPr>
              <a:t>продовольство</a:t>
            </a:r>
            <a:br>
              <a:rPr lang="uk-UA" sz="2800" dirty="0">
                <a:effectLst/>
                <a:ea typeface="Times New Roman" panose="02020603050405020304" pitchFamily="18" charset="0"/>
                <a:cs typeface="Times New Roman" panose="02020603050405020304" pitchFamily="18" charset="0"/>
              </a:rPr>
            </a:br>
            <a:r>
              <a:rPr lang="ru-RU" sz="2800" b="1" dirty="0" err="1">
                <a:effectLst/>
                <a:ea typeface="Times New Roman" panose="02020603050405020304" pitchFamily="18" charset="0"/>
                <a:cs typeface="Times New Roman" panose="02020603050405020304" pitchFamily="18" charset="0"/>
              </a:rPr>
              <a:t>спеціальності</a:t>
            </a:r>
            <a:r>
              <a:rPr lang="ru-RU" sz="2800" b="1" dirty="0">
                <a:effectLst/>
                <a:ea typeface="Times New Roman" panose="02020603050405020304" pitchFamily="18" charset="0"/>
                <a:cs typeface="Times New Roman" panose="02020603050405020304" pitchFamily="18" charset="0"/>
              </a:rPr>
              <a:t>: 201 </a:t>
            </a:r>
            <a:r>
              <a:rPr lang="ru-RU" sz="2800" b="1" dirty="0" err="1">
                <a:effectLst/>
                <a:ea typeface="Times New Roman" panose="02020603050405020304" pitchFamily="18" charset="0"/>
                <a:cs typeface="Times New Roman" panose="02020603050405020304" pitchFamily="18" charset="0"/>
              </a:rPr>
              <a:t>Агрономія</a:t>
            </a:r>
            <a:endParaRPr lang="uk-UA" sz="2800" dirty="0">
              <a:effectLst/>
              <a:ea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dirty="0"/>
              <a:t>9</a:t>
            </a:r>
            <a:r>
              <a:rPr lang="ru-RU" sz="2800" dirty="0"/>
              <a:t> (</a:t>
            </a:r>
            <a:r>
              <a:rPr lang="en-US" sz="2800" dirty="0"/>
              <a:t>30</a:t>
            </a:r>
            <a:r>
              <a:rPr lang="ru-RU" sz="2800" dirty="0"/>
              <a:t> годин)</a:t>
            </a:r>
          </a:p>
          <a:p>
            <a:br>
              <a:rPr lang="ru-RU" sz="2800" dirty="0"/>
            </a:br>
            <a:r>
              <a:rPr lang="ru-RU" sz="2800" b="1" dirty="0"/>
              <a:t>       </a:t>
            </a:r>
            <a:r>
              <a:rPr lang="ru-RU" sz="2800" b="1" dirty="0" err="1"/>
              <a:t>Атестація</a:t>
            </a:r>
            <a:r>
              <a:rPr lang="ru-RU" sz="2800" b="1" dirty="0"/>
              <a:t> 1 (1</a:t>
            </a:r>
            <a:r>
              <a:rPr lang="en-US"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id="{14B2FF88-93F9-315A-4898-49F79EA31628}"/>
              </a:ext>
            </a:extLst>
          </p:cNvPr>
          <p:cNvPicPr>
            <a:picLocks noGrp="1" noChangeAspect="1"/>
          </p:cNvPicPr>
          <p:nvPr>
            <p:ph idx="1"/>
          </p:nvPr>
        </p:nvPicPr>
        <p:blipFill>
          <a:blip r:embed="rId2"/>
          <a:stretch>
            <a:fillRect/>
          </a:stretch>
        </p:blipFill>
        <p:spPr>
          <a:xfrm>
            <a:off x="457200" y="1436898"/>
            <a:ext cx="8186738" cy="405564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C2238558-095D-5F95-327E-DCDABD6E1256}"/>
              </a:ext>
            </a:extLst>
          </p:cNvPr>
          <p:cNvPicPr>
            <a:picLocks noGrp="1" noChangeAspect="1"/>
          </p:cNvPicPr>
          <p:nvPr>
            <p:ph idx="1"/>
          </p:nvPr>
        </p:nvPicPr>
        <p:blipFill>
          <a:blip r:embed="rId2"/>
          <a:stretch>
            <a:fillRect/>
          </a:stretch>
        </p:blipFill>
        <p:spPr>
          <a:xfrm>
            <a:off x="488156" y="1674019"/>
            <a:ext cx="8124825" cy="35814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6" name="Рисунок 5">
            <a:extLst>
              <a:ext uri="{FF2B5EF4-FFF2-40B4-BE49-F238E27FC236}">
                <a16:creationId xmlns:a16="http://schemas.microsoft.com/office/drawing/2014/main" id="{E3151CCD-7B9F-6153-C1A1-6B350C9E87A8}"/>
              </a:ext>
            </a:extLst>
          </p:cNvPr>
          <p:cNvPicPr>
            <a:picLocks noChangeAspect="1"/>
          </p:cNvPicPr>
          <p:nvPr/>
        </p:nvPicPr>
        <p:blipFill>
          <a:blip r:embed="rId2"/>
          <a:stretch>
            <a:fillRect/>
          </a:stretch>
        </p:blipFill>
        <p:spPr>
          <a:xfrm>
            <a:off x="533400" y="1509712"/>
            <a:ext cx="8077200" cy="38385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4" name="Рисунок 3">
            <a:extLst>
              <a:ext uri="{FF2B5EF4-FFF2-40B4-BE49-F238E27FC236}">
                <a16:creationId xmlns:a16="http://schemas.microsoft.com/office/drawing/2014/main" id="{4C08E369-B5C1-35B9-7E67-AFADB32ABDC4}"/>
              </a:ext>
            </a:extLst>
          </p:cNvPr>
          <p:cNvPicPr>
            <a:picLocks noChangeAspect="1"/>
          </p:cNvPicPr>
          <p:nvPr/>
        </p:nvPicPr>
        <p:blipFill>
          <a:blip r:embed="rId2"/>
          <a:stretch>
            <a:fillRect/>
          </a:stretch>
        </p:blipFill>
        <p:spPr>
          <a:xfrm>
            <a:off x="571500" y="290512"/>
            <a:ext cx="8001000" cy="62769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p>
        </p:txBody>
      </p:sp>
      <p:sp>
        <p:nvSpPr>
          <p:cNvPr id="3" name="Содержимое 2"/>
          <p:cNvSpPr>
            <a:spLocks noGrp="1"/>
          </p:cNvSpPr>
          <p:nvPr>
            <p:ph idx="1"/>
          </p:nvPr>
        </p:nvSpPr>
        <p:spPr>
          <a:xfrm>
            <a:off x="714348" y="3286124"/>
            <a:ext cx="7467600" cy="2114552"/>
          </a:xfrm>
        </p:spPr>
        <p:txBody>
          <a:bodyPr>
            <a:noAutofit/>
          </a:bodyPr>
          <a:lstStyle/>
          <a:p>
            <a:pPr marL="0" indent="0" algn="ctr">
              <a:lnSpc>
                <a:spcPct val="12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The Importance of English in the Business World. Present Perfect Continuous. Grammar revision</a:t>
            </a:r>
            <a:endParaRPr lang="uk-UA" sz="2800" dirty="0">
              <a:effectLst/>
              <a:latin typeface="+mn-lt"/>
              <a:ea typeface="Times New Roman" panose="02020603050405020304" pitchFamily="18" charset="0"/>
              <a:cs typeface="Times New Roman" panose="02020603050405020304" pitchFamily="18" charset="0"/>
            </a:endParaRPr>
          </a:p>
          <a:p>
            <a:pPr marL="36576" indent="0">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1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Vocabulary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800" dirty="0">
                <a:effectLst/>
                <a:latin typeface="+mn-lt"/>
                <a:ea typeface="Times New Roman" panose="02020603050405020304" pitchFamily="18" charset="0"/>
                <a:cs typeface="Times New Roman" panose="02020603050405020304" pitchFamily="18" charset="0"/>
              </a:rPr>
              <a:t>Discussing of the </a:t>
            </a:r>
            <a:r>
              <a:rPr lang="en-US" sz="1800" dirty="0" err="1">
                <a:effectLst/>
                <a:latin typeface="+mn-lt"/>
                <a:ea typeface="Times New Roman" panose="02020603050405020304" pitchFamily="18" charset="0"/>
                <a:cs typeface="Times New Roman" panose="02020603050405020304" pitchFamily="18" charset="0"/>
              </a:rPr>
              <a:t>The</a:t>
            </a:r>
            <a:r>
              <a:rPr lang="en-US" sz="1800" dirty="0">
                <a:effectLst/>
                <a:latin typeface="+mn-lt"/>
                <a:ea typeface="Times New Roman" panose="02020603050405020304" pitchFamily="18" charset="0"/>
                <a:cs typeface="Times New Roman" panose="02020603050405020304" pitchFamily="18" charset="0"/>
              </a:rPr>
              <a:t> Importance of English in the Business World. Present Perfect Continuous. Grammar revision</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Listening, reading, writing, speaking.</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Grammar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Communicative activities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2. Answer the questions to the text.</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4. Complete the following sentences.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92500" lnSpcReduction="20000"/>
          </a:bodyPr>
          <a:lstStyle/>
          <a:p>
            <a:pPr indent="0" algn="just">
              <a:lnSpc>
                <a:spcPct val="125000"/>
              </a:lnSpc>
              <a:buNone/>
            </a:pPr>
            <a:r>
              <a:rPr lang="uk-UA" sz="1800" dirty="0" err="1">
                <a:effectLst/>
                <a:latin typeface="+mn-lt"/>
                <a:ea typeface="Times New Roman" panose="02020603050405020304" pitchFamily="18" charset="0"/>
              </a:rPr>
              <a:t>Nowadays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being</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able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speak</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a:t>
            </a:r>
            <a:r>
              <a:rPr lang="uk-UA" sz="1800" spc="40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second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huge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advantage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multicultural</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world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with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multilingual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speakers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having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than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way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viewing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world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earning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even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having</a:t>
            </a:r>
            <a:r>
              <a:rPr lang="uk-UA" sz="1800" spc="-2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better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mental</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health</a:t>
            </a:r>
            <a:r>
              <a:rPr lang="uk-UA" sz="1800" dirty="0">
                <a:effectLst/>
                <a:latin typeface="+mn-lt"/>
                <a:ea typeface="Times New Roman" panose="02020603050405020304" pitchFamily="18" charset="0"/>
              </a:rPr>
              <a:t>.</a:t>
            </a:r>
          </a:p>
          <a:p>
            <a:pPr indent="0" algn="just">
              <a:lnSpc>
                <a:spcPct val="125000"/>
              </a:lnSpc>
              <a:buNone/>
            </a:pP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third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spoken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world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beaten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only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by</a:t>
            </a:r>
            <a:r>
              <a:rPr lang="uk-UA" sz="1800" spc="-38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Chinese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Spanish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Approximately</a:t>
            </a:r>
            <a:r>
              <a:rPr lang="uk-UA" sz="1800" dirty="0">
                <a:effectLst/>
                <a:latin typeface="+mn-lt"/>
                <a:ea typeface="Times New Roman" panose="02020603050405020304" pitchFamily="18" charset="0"/>
              </a:rPr>
              <a:t> 1.5 </a:t>
            </a:r>
            <a:r>
              <a:rPr lang="uk-UA" sz="1800" dirty="0" err="1">
                <a:effectLst/>
                <a:latin typeface="+mn-lt"/>
                <a:ea typeface="Times New Roman" panose="02020603050405020304" pitchFamily="18" charset="0"/>
              </a:rPr>
              <a:t>billion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people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speak</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more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than</a:t>
            </a:r>
            <a:r>
              <a:rPr lang="uk-UA" sz="1800" dirty="0">
                <a:effectLst/>
                <a:latin typeface="+mn-lt"/>
                <a:ea typeface="Times New Roman" panose="02020603050405020304" pitchFamily="18" charset="0"/>
              </a:rPr>
              <a:t> 350</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million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speakers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use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as</a:t>
            </a:r>
            <a:r>
              <a:rPr lang="uk-UA" sz="1800" dirty="0">
                <a:effectLst/>
                <a:latin typeface="+mn-lt"/>
                <a:ea typeface="Times New Roman" panose="02020603050405020304" pitchFamily="18" charset="0"/>
              </a:rPr>
              <a:t> a</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mother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tongue</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rest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study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as</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foreign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u="none" strike="noStrike" dirty="0">
                <a:solidFill>
                  <a:srgbClr val="0563C1"/>
                </a:solidFill>
                <a:effectLst/>
                <a:latin typeface="+mn-lt"/>
                <a:ea typeface="Times New Roman" panose="02020603050405020304" pitchFamily="18" charset="0"/>
                <a:hlinkClick r:id="rId2" action="ppaction://hlinkfile"/>
              </a:rPr>
              <a:t>1</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web</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with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html</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CSS, PHP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other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computer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written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look</a:t>
            </a:r>
            <a:r>
              <a:rPr lang="uk-UA" sz="1800" spc="-38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source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code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Chinese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website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still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written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Similarly</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all</a:t>
            </a:r>
            <a:r>
              <a:rPr lang="uk-UA" sz="1800" spc="-1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air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traffic</a:t>
            </a:r>
            <a:r>
              <a:rPr lang="uk-UA" sz="1800" spc="-2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control</a:t>
            </a:r>
            <a:r>
              <a:rPr lang="uk-UA" sz="1800" spc="1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1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done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a:t>
            </a:r>
          </a:p>
          <a:p>
            <a:pPr indent="0" algn="just">
              <a:lnSpc>
                <a:spcPct val="125000"/>
              </a:lnSpc>
              <a:buNone/>
            </a:pP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also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global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many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businesses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even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outside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UK,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USA, </a:t>
            </a:r>
            <a:r>
              <a:rPr lang="uk-UA" sz="1800" dirty="0" err="1">
                <a:effectLst/>
                <a:latin typeface="+mn-lt"/>
                <a:ea typeface="Times New Roman" panose="02020603050405020304" pitchFamily="18" charset="0"/>
              </a:rPr>
              <a:t>Canada</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Australia</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Ireland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New</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Zealand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also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official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India</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Philippines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many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sub-Saharan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African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countries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various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Caribbean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Pacific</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island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nations</a:t>
            </a:r>
            <a:r>
              <a:rPr lang="uk-UA" sz="1800" dirty="0">
                <a:effectLst/>
                <a:latin typeface="+mn-lt"/>
                <a:ea typeface="Times New Roman" panose="02020603050405020304" pitchFamily="18" charset="0"/>
              </a:rPr>
              <a:t>.</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have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international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meeting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France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example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odds</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that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will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asked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speak</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largest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international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companies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such</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Daimler-Chrysler</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Nokia</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Renault</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Samsung</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Technicolor</a:t>
            </a:r>
            <a:r>
              <a:rPr lang="uk-UA" sz="1800" dirty="0">
                <a:effectLst/>
                <a:latin typeface="+mn-lt"/>
                <a:ea typeface="Times New Roman" panose="02020603050405020304" pitchFamily="18" charset="0"/>
              </a:rPr>
              <a:t>,</a:t>
            </a:r>
            <a:r>
              <a:rPr lang="uk-UA" sz="1800" spc="40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Microsoft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Beijing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have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said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that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English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their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common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corporate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language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Many</a:t>
            </a:r>
            <a:r>
              <a:rPr lang="uk-UA" sz="1800" spc="-3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smaller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companies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have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same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policy</a:t>
            </a:r>
            <a:r>
              <a:rPr lang="uk-UA" sz="1800" spc="10" dirty="0">
                <a:effectLst/>
                <a:latin typeface="+mn-lt"/>
                <a:ea typeface="Times New Roman" panose="02020603050405020304" pitchFamily="18" charset="0"/>
              </a:rPr>
              <a:t> </a:t>
            </a:r>
            <a:r>
              <a:rPr lang="uk-UA" sz="1800" dirty="0">
                <a:effectLst/>
                <a:latin typeface="+mn-lt"/>
                <a:ea typeface="Times New Roman" panose="02020603050405020304" pitchFamily="18" charset="0"/>
              </a:rPr>
              <a:t>.</a:t>
            </a:r>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gn="just">
              <a:lnSpc>
                <a:spcPct val="125000"/>
              </a:lnSpc>
              <a:buNone/>
            </a:pPr>
            <a:r>
              <a:rPr lang="uk-UA" sz="1200" dirty="0" err="1">
                <a:effectLst/>
                <a:latin typeface="+mn-lt"/>
                <a:ea typeface="Times New Roman" panose="02020603050405020304" pitchFamily="18" charset="0"/>
              </a:rPr>
              <a:t>Good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skills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like</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one-way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ticket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success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want</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decent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job</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anywhere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world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need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proficient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a:t>
            </a:r>
          </a:p>
          <a:p>
            <a:pPr indent="0" algn="just">
              <a:lnSpc>
                <a:spcPct val="125000"/>
              </a:lnSpc>
              <a:buNone/>
            </a:pPr>
            <a:r>
              <a:rPr lang="uk-UA" sz="1200" dirty="0" err="1">
                <a:effectLst/>
                <a:latin typeface="+mn-lt"/>
                <a:ea typeface="Times New Roman" panose="02020603050405020304" pitchFamily="18" charset="0"/>
              </a:rPr>
              <a:t>If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non-native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speaker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just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someone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who</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has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difficulties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may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wondering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should</a:t>
            </a:r>
            <a:r>
              <a:rPr lang="uk-UA" sz="1200" dirty="0">
                <a:effectLst/>
                <a:latin typeface="+mn-lt"/>
                <a:ea typeface="Times New Roman" panose="02020603050405020304" pitchFamily="18" charset="0"/>
              </a:rPr>
              <a:t> I </a:t>
            </a:r>
            <a:r>
              <a:rPr lang="uk-UA" sz="1200" dirty="0" err="1">
                <a:effectLst/>
                <a:latin typeface="+mn-lt"/>
                <a:ea typeface="Times New Roman" panose="02020603050405020304" pitchFamily="18" charset="0"/>
              </a:rPr>
              <a:t>put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time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energy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perfecting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must</a:t>
            </a:r>
            <a:r>
              <a:rPr lang="uk-UA" sz="1200" dirty="0">
                <a:effectLst/>
                <a:latin typeface="+mn-lt"/>
                <a:ea typeface="Times New Roman" panose="02020603050405020304" pitchFamily="18" charset="0"/>
              </a:rPr>
              <a:t> I </a:t>
            </a:r>
            <a:r>
              <a:rPr lang="uk-UA" sz="1200" dirty="0" err="1">
                <a:effectLst/>
                <a:latin typeface="+mn-lt"/>
                <a:ea typeface="Times New Roman" panose="02020603050405020304" pitchFamily="18" charset="0"/>
              </a:rPr>
              <a:t>give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greater</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significance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other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dirty="0">
                <a:effectLst/>
                <a:latin typeface="+mn-lt"/>
                <a:ea typeface="Times New Roman" panose="02020603050405020304" pitchFamily="18" charset="0"/>
              </a:rPr>
              <a:t> I </a:t>
            </a:r>
            <a:r>
              <a:rPr lang="uk-UA" sz="1200" dirty="0" err="1">
                <a:effectLst/>
                <a:latin typeface="+mn-lt"/>
                <a:ea typeface="Times New Roman" panose="02020603050405020304" pitchFamily="18" charset="0"/>
              </a:rPr>
              <a:t>know</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it</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standard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judging</a:t>
            </a:r>
            <a:r>
              <a:rPr lang="uk-UA" sz="1200" spc="-1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whether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someone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fit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job</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not</a:t>
            </a:r>
            <a:r>
              <a:rPr lang="uk-UA" sz="1200" dirty="0">
                <a:effectLst/>
                <a:latin typeface="+mn-lt"/>
                <a:ea typeface="Times New Roman" panose="02020603050405020304" pitchFamily="18" charset="0"/>
              </a:rPr>
              <a:t>?”.</a:t>
            </a:r>
          </a:p>
          <a:p>
            <a:pPr indent="0" algn="just">
              <a:lnSpc>
                <a:spcPct val="125000"/>
              </a:lnSpc>
              <a:buNone/>
            </a:pPr>
            <a:r>
              <a:rPr lang="uk-UA" sz="1200" dirty="0" err="1">
                <a:effectLst/>
                <a:latin typeface="+mn-lt"/>
                <a:ea typeface="Times New Roman" panose="02020603050405020304" pitchFamily="18" charset="0"/>
              </a:rPr>
              <a:t>Deciding</a:t>
            </a:r>
            <a:r>
              <a:rPr lang="uk-UA" sz="1200" spc="10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whether</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spc="12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11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important</a:t>
            </a:r>
            <a:r>
              <a:rPr lang="uk-UA" sz="1200" spc="1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spc="1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not</a:t>
            </a:r>
            <a:r>
              <a:rPr lang="uk-UA" sz="1200" spc="115" dirty="0">
                <a:effectLst/>
                <a:latin typeface="+mn-lt"/>
                <a:ea typeface="Times New Roman" panose="02020603050405020304" pitchFamily="18" charset="0"/>
              </a:rPr>
              <a:t> </a:t>
            </a:r>
            <a:r>
              <a:rPr lang="uk-UA" sz="1200" dirty="0">
                <a:effectLst/>
                <a:latin typeface="+mn-lt"/>
                <a:ea typeface="Times New Roman" panose="02020603050405020304" pitchFamily="18" charset="0"/>
              </a:rPr>
              <a:t>a</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question</a:t>
            </a:r>
            <a:r>
              <a:rPr lang="uk-UA" sz="1200" spc="14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giving</a:t>
            </a:r>
            <a:r>
              <a:rPr lang="uk-UA" sz="1200" spc="10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greater</a:t>
            </a:r>
            <a:r>
              <a:rPr lang="uk-UA" sz="1200" spc="11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importance</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11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general</a:t>
            </a:r>
            <a:r>
              <a:rPr lang="uk-UA" sz="1200" dirty="0">
                <a:effectLst/>
                <a:latin typeface="+mn-lt"/>
                <a:ea typeface="Times New Roman" panose="02020603050405020304" pitchFamily="18" charset="0"/>
              </a:rPr>
              <a:t>.</a:t>
            </a:r>
            <a:r>
              <a:rPr lang="uk-UA" sz="1200" spc="1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It</a:t>
            </a:r>
            <a:r>
              <a:rPr lang="uk-UA" sz="1200" spc="11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11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simply</a:t>
            </a:r>
            <a:r>
              <a:rPr lang="uk-UA" sz="1200" spc="105" dirty="0">
                <a:effectLst/>
                <a:latin typeface="+mn-lt"/>
                <a:ea typeface="Times New Roman" panose="02020603050405020304" pitchFamily="18" charset="0"/>
              </a:rPr>
              <a:t> </a:t>
            </a:r>
            <a:r>
              <a:rPr lang="uk-UA" sz="1200" dirty="0">
                <a:effectLst/>
                <a:latin typeface="+mn-lt"/>
                <a:ea typeface="Times New Roman" panose="02020603050405020304" pitchFamily="18" charset="0"/>
              </a:rPr>
              <a:t>a</a:t>
            </a:r>
            <a:r>
              <a:rPr lang="uk-UA" sz="1200" spc="13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question</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survival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successful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communication</a:t>
            </a:r>
            <a:r>
              <a:rPr lang="uk-UA" sz="1200" spc="5" dirty="0">
                <a:effectLst/>
                <a:latin typeface="+mn-lt"/>
                <a:ea typeface="Times New Roman" panose="02020603050405020304" pitchFamily="18" charset="0"/>
              </a:rPr>
              <a:t> </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5" dirty="0">
                <a:effectLst/>
                <a:latin typeface="+mn-lt"/>
                <a:ea typeface="Times New Roman" panose="02020603050405020304" pitchFamily="18" charset="0"/>
              </a:rPr>
              <a:t> </a:t>
            </a:r>
            <a:r>
              <a:rPr lang="uk-UA" sz="1200" dirty="0">
                <a:effectLst/>
                <a:latin typeface="+mn-lt"/>
                <a:ea typeface="Times New Roman" panose="02020603050405020304" pitchFamily="18" charset="0"/>
              </a:rPr>
              <a:t>a</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world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ever</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growing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levels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globalisation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interconnectivity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importance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prompt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appropriate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forms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communication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increases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rapidly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trade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relations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between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companies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from</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all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over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world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need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common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communicate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undeniable</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mostly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used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between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internationally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acting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company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agent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not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only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true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companies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do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English-speaking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world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also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companies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from</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other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countries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use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their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chosen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language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communicate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dirty="0">
                <a:effectLst/>
                <a:latin typeface="+mn-lt"/>
                <a:ea typeface="Times New Roman" panose="02020603050405020304" pitchFamily="18" charset="0"/>
              </a:rPr>
              <a:t> – </a:t>
            </a:r>
            <a:r>
              <a:rPr lang="uk-UA" sz="1200" dirty="0" err="1">
                <a:effectLst/>
                <a:latin typeface="+mn-lt"/>
                <a:ea typeface="Times New Roman" panose="02020603050405020304" pitchFamily="18" charset="0"/>
              </a:rPr>
              <a:t>their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lingua</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franca</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Therefore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knowledge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specifically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used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within</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contexts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very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important</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Improving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personal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skills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can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have</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high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impact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career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whether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just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beginning</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start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learning</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whether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want</a:t>
            </a:r>
            <a:r>
              <a:rPr lang="uk-UA" sz="1200" spc="4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improve</a:t>
            </a:r>
            <a:r>
              <a:rPr lang="uk-UA" sz="1200" spc="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already</a:t>
            </a:r>
            <a:r>
              <a:rPr lang="uk-UA" sz="1200" spc="-4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existing</a:t>
            </a:r>
            <a:r>
              <a:rPr lang="uk-UA" sz="1200" spc="-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skills</a:t>
            </a:r>
            <a:r>
              <a:rPr lang="uk-UA" sz="1200" dirty="0">
                <a:effectLst/>
                <a:latin typeface="+mn-lt"/>
                <a:ea typeface="Times New Roman" panose="02020603050405020304" pitchFamily="18" charset="0"/>
              </a:rPr>
              <a:t>.</a:t>
            </a:r>
          </a:p>
          <a:p>
            <a:pPr indent="0" algn="just">
              <a:lnSpc>
                <a:spcPct val="125000"/>
              </a:lnSpc>
              <a:buNone/>
            </a:pP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considered</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special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branch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within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general</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studies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due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use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specialised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vocabulary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jargon</a:t>
            </a:r>
            <a:r>
              <a:rPr lang="uk-UA" sz="1200" dirty="0">
                <a:effectLst/>
                <a:latin typeface="+mn-lt"/>
                <a:ea typeface="Times New Roman" panose="02020603050405020304" pitchFamily="18" charset="0"/>
              </a:rPr>
              <a:t>. A</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good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grasp</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knowledge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general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well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deep</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understanding</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special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forms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needed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build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successfully</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career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international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environment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knowledge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important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both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written</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oral</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forms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communication</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such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email</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letters</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phone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calls</a:t>
            </a:r>
            <a:r>
              <a:rPr lang="uk-UA" sz="1200" dirty="0">
                <a:effectLst/>
                <a:latin typeface="+mn-lt"/>
                <a:ea typeface="Times New Roman" panose="02020603050405020304" pitchFamily="18" charset="0"/>
              </a:rPr>
              <a:t>,</a:t>
            </a:r>
            <a:r>
              <a:rPr lang="uk-UA" sz="1200" spc="-38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meetings</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presentations</a:t>
            </a:r>
            <a:r>
              <a:rPr lang="uk-UA" sz="1200" spc="1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speeches</a:t>
            </a:r>
            <a:r>
              <a:rPr lang="uk-UA" sz="1200" dirty="0">
                <a:effectLst/>
                <a:latin typeface="+mn-lt"/>
                <a:ea typeface="Times New Roman" panose="02020603050405020304" pitchFamily="18" charset="0"/>
              </a:rPr>
              <a:t>.</a:t>
            </a:r>
          </a:p>
          <a:p>
            <a:pPr indent="0">
              <a:lnSpc>
                <a:spcPct val="115000"/>
              </a:lnSpc>
              <a:spcAft>
                <a:spcPts val="1000"/>
              </a:spcAft>
              <a:buNone/>
            </a:pPr>
            <a:br>
              <a:rPr lang="en-US" sz="1200" dirty="0">
                <a:effectLst/>
                <a:latin typeface="+mn-lt"/>
                <a:ea typeface="Times New Roman" panose="02020603050405020304" pitchFamily="18" charset="0"/>
                <a:cs typeface="Times New Roman" panose="02020603050405020304" pitchFamily="18" charset="0"/>
              </a:rPr>
            </a:br>
            <a:endParaRPr lang="uk-UA" sz="1200" dirty="0">
              <a:effectLst/>
              <a:latin typeface="+mn-lt"/>
              <a:ea typeface="Times New Roman" panose="02020603050405020304" pitchFamily="18" charset="0"/>
              <a:cs typeface="Times New Roman" panose="02020603050405020304" pitchFamily="18" charset="0"/>
            </a:endParaRPr>
          </a:p>
          <a:p>
            <a:pPr marL="36576" indent="0">
              <a:buNone/>
            </a:pPr>
            <a:endParaRPr lang="ru-RU" sz="12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gn="just">
              <a:lnSpc>
                <a:spcPct val="125000"/>
              </a:lnSpc>
              <a:buNone/>
            </a:pPr>
            <a:r>
              <a:rPr lang="uk-UA" sz="1200" dirty="0" err="1">
                <a:effectLst/>
                <a:latin typeface="+mn-lt"/>
                <a:ea typeface="Times New Roman" panose="02020603050405020304" pitchFamily="18" charset="0"/>
              </a:rPr>
              <a:t>There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many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scholars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journalists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argue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favour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approach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there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more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similarities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between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general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than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differences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probably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very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true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will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have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know</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basic</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rules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grammar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both</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written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spoken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forms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also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will</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have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know</a:t>
            </a:r>
            <a:r>
              <a:rPr lang="uk-UA" sz="1200" dirty="0">
                <a:effectLst/>
                <a:latin typeface="+mn-lt"/>
                <a:ea typeface="Times New Roman" panose="02020603050405020304" pitchFamily="18" charset="0"/>
              </a:rPr>
              <a:t> a </a:t>
            </a:r>
            <a:r>
              <a:rPr lang="uk-UA" sz="1200" dirty="0" err="1">
                <a:effectLst/>
                <a:latin typeface="+mn-lt"/>
                <a:ea typeface="Times New Roman" panose="02020603050405020304" pitchFamily="18" charset="0"/>
              </a:rPr>
              <a:t>basic</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amount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of</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vocabulary</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hold</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even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the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easiest</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conversation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Certain</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core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skills</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general</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are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required</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such</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as</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fluency</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listening</a:t>
            </a:r>
            <a:r>
              <a:rPr lang="uk-UA" sz="1200" dirty="0">
                <a:effectLst/>
                <a:latin typeface="+mn-lt"/>
                <a:ea typeface="Times New Roman" panose="02020603050405020304" pitchFamily="18" charset="0"/>
              </a:rPr>
              <a:t>,</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reading</a:t>
            </a:r>
            <a:r>
              <a:rPr lang="uk-UA" sz="1200" spc="4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and</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writing</a:t>
            </a:r>
            <a:r>
              <a:rPr lang="uk-UA" sz="1200" spc="-2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in</a:t>
            </a:r>
            <a:r>
              <a:rPr lang="uk-UA" sz="1200" spc="1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order</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spc="-2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be</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able</a:t>
            </a:r>
            <a:r>
              <a:rPr lang="uk-UA" sz="1200" spc="5"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to</a:t>
            </a:r>
            <a:r>
              <a:rPr lang="uk-UA" sz="1200" spc="-1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improve</a:t>
            </a:r>
            <a:r>
              <a:rPr lang="uk-UA" sz="1200" spc="2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your</a:t>
            </a:r>
            <a:r>
              <a:rPr lang="uk-UA" sz="120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business</a:t>
            </a:r>
            <a:r>
              <a:rPr lang="uk-UA" sz="1200" spc="-10" dirty="0">
                <a:effectLst/>
                <a:latin typeface="+mn-lt"/>
                <a:ea typeface="Times New Roman" panose="02020603050405020304" pitchFamily="18" charset="0"/>
              </a:rPr>
              <a:t> </a:t>
            </a:r>
            <a:r>
              <a:rPr lang="uk-UA" sz="1200" dirty="0" err="1">
                <a:effectLst/>
                <a:latin typeface="+mn-lt"/>
                <a:ea typeface="Times New Roman" panose="02020603050405020304" pitchFamily="18" charset="0"/>
              </a:rPr>
              <a:t>English</a:t>
            </a:r>
            <a:r>
              <a:rPr lang="uk-UA" sz="1200" dirty="0">
                <a:effectLst/>
                <a:latin typeface="+mn-lt"/>
                <a:ea typeface="Times New Roman" panose="02020603050405020304" pitchFamily="18" charset="0"/>
              </a:rPr>
              <a:t>.</a:t>
            </a:r>
          </a:p>
          <a:p>
            <a:pPr indent="0" algn="just">
              <a:lnSpc>
                <a:spcPct val="125000"/>
              </a:lnSpc>
              <a:buNone/>
            </a:pPr>
            <a:r>
              <a:rPr lang="en-US" sz="1200" dirty="0">
                <a:effectLst/>
                <a:latin typeface="+mn-lt"/>
                <a:ea typeface="Times New Roman" panose="02020603050405020304" pitchFamily="18" charset="0"/>
              </a:rPr>
              <a:t>Most certainly, you are asking yourself the question in how far business English varies from general English if there are more similarities than differences. Even if you have tremendous English skills, you might lack specific knowledge of English that is used in a business and trade environment. Business English focuses on skills that are applicable to the workplace, on special vocabulary that you might encounter during phone calls, negotiations, meetings, proposals, and also on general topics that occur within international trade relations.</a:t>
            </a:r>
            <a:endParaRPr lang="uk-UA" sz="1200" dirty="0">
              <a:effectLst/>
              <a:latin typeface="+mn-lt"/>
              <a:ea typeface="Times New Roman" panose="02020603050405020304" pitchFamily="18" charset="0"/>
            </a:endParaRPr>
          </a:p>
          <a:p>
            <a:pPr indent="0" algn="just">
              <a:lnSpc>
                <a:spcPct val="125000"/>
              </a:lnSpc>
              <a:buNone/>
            </a:pPr>
            <a:r>
              <a:rPr lang="en-US" sz="1200" dirty="0">
                <a:effectLst/>
                <a:latin typeface="+mn-lt"/>
                <a:ea typeface="Times New Roman" panose="02020603050405020304" pitchFamily="18" charset="0"/>
              </a:rPr>
              <a:t>Thus, Business English is the language for doing international business. As a consequence, companies need those employees who are in relation with foreign clients or suppliers having the skills in English which enable them to do their work efficiently. Even if employees have good knowledge of the English language, they still need to acquire the language to their professional area (logistics, human resources, economics, etc.). Discussion questions:</a:t>
            </a:r>
            <a:endParaRPr lang="uk-UA" sz="1200" dirty="0">
              <a:effectLst/>
              <a:latin typeface="+mn-lt"/>
              <a:ea typeface="Times New Roman" panose="02020603050405020304" pitchFamily="18" charset="0"/>
            </a:endParaRPr>
          </a:p>
          <a:p>
            <a:pPr algn="just">
              <a:lnSpc>
                <a:spcPct val="125000"/>
              </a:lnSpc>
            </a:pPr>
            <a:r>
              <a:rPr lang="en-US" sz="1200" dirty="0">
                <a:effectLst/>
                <a:latin typeface="+mn-lt"/>
                <a:ea typeface="Times New Roman" panose="02020603050405020304" pitchFamily="18" charset="0"/>
              </a:rPr>
              <a:t>1. The English language	knowledge as a huge advantage in the multicultural world.</a:t>
            </a:r>
            <a:endParaRPr lang="uk-UA" sz="1200" dirty="0">
              <a:effectLst/>
              <a:latin typeface="+mn-lt"/>
              <a:ea typeface="Times New Roman" panose="02020603050405020304" pitchFamily="18" charset="0"/>
            </a:endParaRPr>
          </a:p>
          <a:p>
            <a:pPr algn="just">
              <a:lnSpc>
                <a:spcPct val="125000"/>
              </a:lnSpc>
            </a:pPr>
            <a:r>
              <a:rPr lang="en-US" sz="1200" dirty="0">
                <a:effectLst/>
                <a:latin typeface="+mn-lt"/>
                <a:ea typeface="Times New Roman" panose="02020603050405020304" pitchFamily="18" charset="0"/>
              </a:rPr>
              <a:t>2. English outside of Great Britain and the USA.</a:t>
            </a:r>
            <a:endParaRPr lang="uk-UA" sz="1200" dirty="0">
              <a:effectLst/>
              <a:latin typeface="+mn-lt"/>
              <a:ea typeface="Times New Roman" panose="02020603050405020304" pitchFamily="18" charset="0"/>
            </a:endParaRPr>
          </a:p>
          <a:p>
            <a:pPr algn="just">
              <a:lnSpc>
                <a:spcPct val="125000"/>
              </a:lnSpc>
            </a:pPr>
            <a:r>
              <a:rPr lang="en-US" sz="1200" dirty="0">
                <a:effectLst/>
                <a:latin typeface="+mn-lt"/>
                <a:ea typeface="Times New Roman" panose="02020603050405020304" pitchFamily="18" charset="0"/>
              </a:rPr>
              <a:t>3. A one-way ticket to business success.</a:t>
            </a:r>
            <a:endParaRPr lang="uk-UA" sz="1200" dirty="0">
              <a:effectLst/>
              <a:latin typeface="+mn-lt"/>
              <a:ea typeface="Times New Roman" panose="02020603050405020304" pitchFamily="18" charset="0"/>
            </a:endParaRPr>
          </a:p>
          <a:p>
            <a:pPr algn="just">
              <a:lnSpc>
                <a:spcPct val="125000"/>
              </a:lnSpc>
            </a:pPr>
            <a:r>
              <a:rPr lang="en-US" sz="1200" dirty="0">
                <a:effectLst/>
                <a:latin typeface="+mn-lt"/>
                <a:ea typeface="Times New Roman" panose="02020603050405020304" pitchFamily="18" charset="0"/>
              </a:rPr>
              <a:t>4. Peculiarities of Business English.</a:t>
            </a:r>
            <a:endParaRPr lang="uk-UA" sz="1200" dirty="0">
              <a:effectLst/>
              <a:latin typeface="+mn-lt"/>
              <a:ea typeface="Times New Roman" panose="02020603050405020304" pitchFamily="18" charset="0"/>
            </a:endParaRPr>
          </a:p>
          <a:p>
            <a:pPr algn="just">
              <a:lnSpc>
                <a:spcPct val="125000"/>
              </a:lnSpc>
            </a:pPr>
            <a:r>
              <a:rPr lang="en-US" sz="1200" dirty="0">
                <a:effectLst/>
                <a:latin typeface="+mn-lt"/>
                <a:ea typeface="Times New Roman" panose="02020603050405020304" pitchFamily="18" charset="0"/>
              </a:rPr>
              <a:t>5. The skills applicable to the workplace.</a:t>
            </a:r>
            <a:endParaRPr lang="uk-UA" sz="1200" dirty="0">
              <a:effectLst/>
              <a:latin typeface="+mn-lt"/>
              <a:ea typeface="Times New Roman" panose="02020603050405020304" pitchFamily="18" charset="0"/>
            </a:endParaRPr>
          </a:p>
          <a:p>
            <a:pPr indent="0">
              <a:lnSpc>
                <a:spcPct val="115000"/>
              </a:lnSpc>
              <a:spcAft>
                <a:spcPts val="1000"/>
              </a:spcAft>
              <a:buNone/>
            </a:pPr>
            <a:br>
              <a:rPr lang="en-US" sz="1200" dirty="0">
                <a:effectLst/>
                <a:latin typeface="+mn-lt"/>
                <a:ea typeface="Times New Roman" panose="02020603050405020304" pitchFamily="18" charset="0"/>
                <a:cs typeface="Times New Roman" panose="02020603050405020304" pitchFamily="18" charset="0"/>
              </a:rPr>
            </a:br>
            <a:endParaRPr lang="uk-UA" sz="1200" dirty="0">
              <a:effectLst/>
              <a:latin typeface="+mn-lt"/>
              <a:ea typeface="Times New Roman" panose="02020603050405020304" pitchFamily="18" charset="0"/>
              <a:cs typeface="Times New Roman" panose="02020603050405020304" pitchFamily="18" charset="0"/>
            </a:endParaRPr>
          </a:p>
          <a:p>
            <a:pPr marL="36576" indent="0">
              <a:buNone/>
            </a:pPr>
            <a:endParaRPr lang="ru-RU" sz="1200" dirty="0">
              <a:latin typeface="+mn-lt"/>
            </a:endParaRPr>
          </a:p>
        </p:txBody>
      </p:sp>
    </p:spTree>
    <p:extLst>
      <p:ext uri="{BB962C8B-B14F-4D97-AF65-F5344CB8AC3E}">
        <p14:creationId xmlns:p14="http://schemas.microsoft.com/office/powerpoint/2010/main" val="28933744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100</TotalTime>
  <Words>1541</Words>
  <Application>Microsoft Office PowerPoint</Application>
  <PresentationFormat>Экран (4:3)</PresentationFormat>
  <Paragraphs>54</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201 Агрономія</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Saho</cp:lastModifiedBy>
  <cp:revision>14</cp:revision>
  <dcterms:created xsi:type="dcterms:W3CDTF">2023-02-25T18:05:02Z</dcterms:created>
  <dcterms:modified xsi:type="dcterms:W3CDTF">2023-08-10T13:10:38Z</dcterms:modified>
</cp:coreProperties>
</file>