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63" r:id="rId17"/>
    <p:sldId id="264" r:id="rId18"/>
    <p:sldId id="265" r:id="rId19"/>
    <p:sldId id="281" r:id="rId20"/>
    <p:sldId id="282" r:id="rId21"/>
    <p:sldId id="27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br>
              <a:rPr lang="uk-UA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2222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br>
              <a:rPr lang="uk-UA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201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endParaRPr lang="uk-UA" sz="2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dirty="0"/>
              <a:t>9</a:t>
            </a:r>
            <a:r>
              <a:rPr lang="ru-RU" sz="2800" dirty="0"/>
              <a:t> (</a:t>
            </a:r>
            <a:r>
              <a:rPr lang="en-US" sz="2800" dirty="0"/>
              <a:t>30</a:t>
            </a:r>
            <a:r>
              <a:rPr lang="ru-RU" sz="2800" dirty="0"/>
              <a:t>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en-US" sz="2800" b="1" dirty="0"/>
              <a:t>6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much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more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could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said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about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differences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between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large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also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about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differences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between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similar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size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moment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enough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aware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size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does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matter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because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bigger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smaller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better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because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pose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different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challenges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different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opportunities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also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differ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obviously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what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very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common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distinguish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industry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sector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industry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group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related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terms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activity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example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manufacturing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cars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selling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groceries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Smaller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industries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(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example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car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manufacturing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industry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)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grouped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larger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industry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sectors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(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example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manufacturing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sector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general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).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individual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classified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belonging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certain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industry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basis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activity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example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car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manufacturing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also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financial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services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(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provide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finance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customers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help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car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)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financial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services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would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probably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only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about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10%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business’s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overall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activity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whereas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car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manufacturing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might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80%.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Therefore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would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classified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belonging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car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manufacturing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industry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financial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services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Economists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often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distinguish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three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broad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sectors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economy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: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primary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sector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involves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extracting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harvesting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natural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products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earth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(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example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agriculture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fishing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mining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).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secondary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sector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consists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processing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(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example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processing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food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stuffs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produced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agriculture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),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manufacturing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construction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say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secondary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sector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takes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products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primary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sector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does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something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more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br>
              <a:rPr lang="en-US" sz="1200" dirty="0"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sz="1200" dirty="0"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0217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tertiary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sector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provides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services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such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retail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services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entertainment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financial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services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Some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also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distinguish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fourth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sector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which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made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up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intellectual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activities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such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education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useful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distinguish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broad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economic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sectors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important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differences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operating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primary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sector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provides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service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Nonetheless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would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seem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obvious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big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differences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businesses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within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same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broad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economic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sector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A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farm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coal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mine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although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primary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sector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makes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say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potato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chips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builds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railway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tunnels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differ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along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lines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quite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classifications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industries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go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fine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detail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coding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been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developed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help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government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agencies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classify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industry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groups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others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been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developed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financial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ratings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agencies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help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financial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investment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companies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make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investment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decisions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need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go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detail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classification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here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What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important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aware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industry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important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influence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operates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For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operations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fisheries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a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manufacturing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plant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service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provider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such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telesales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terms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complexity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kind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level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investment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required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up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big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differences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marketing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primary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agricultural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product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food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manufacturers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marketing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service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such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say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carpet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cleaning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consumers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While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variety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businesses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industries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face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similar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issues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respects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particular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opportunities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challenges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strongly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shaped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industry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context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6509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vary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only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size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industry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also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ownership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owned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just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one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person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group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owned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large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numbers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shareholders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owned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charitable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foundations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trusts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even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owned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state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Different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ownership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structures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overlap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different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legal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forms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take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business’s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legal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ownership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structure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determines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many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legal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responsibilities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including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paperwork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owners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complete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order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up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taxes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has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how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profits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distributed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owners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’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personal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responsibilities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makes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loss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goes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bankrupt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necessary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great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detail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legal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forms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ownership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structures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here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short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overview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will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help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appreciate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diversity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broadest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level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possible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distinguish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between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organisations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owned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run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private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owners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those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owned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run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state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those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run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voluntary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organisations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Here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will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first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look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different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types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privately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owned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Legal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forms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ownership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structures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different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country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country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United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Kingdom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majority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(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)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traders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companies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partnerships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trader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person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who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running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individual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traders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keep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business’s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profits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after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paying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tax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personally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responsible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losses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makes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(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i.e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would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cover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out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private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money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necessary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),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paying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bills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incurred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(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e.g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stock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equipment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),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keeping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record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sales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expenditures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traders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take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employees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–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term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implies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own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own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must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work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alone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en-US" sz="1200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organisation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set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up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its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owners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run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A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legal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Of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course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a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sense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commonly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understand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What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term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means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law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regards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having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same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legal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standing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i.e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legal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rights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obligations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itself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independent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rights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obligations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its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owners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individuals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For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a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own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property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7694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company’s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finances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separate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finances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owners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profit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made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after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taxes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belongs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profits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most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commonly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among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owners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companies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‘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members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’,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i.e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who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own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also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‘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directors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’.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Directors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owners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don’t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Shareholders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’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directors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’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responsibilities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company’s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financial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liabilities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(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such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losses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debts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)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value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shareholdings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means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out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personal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income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assets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runs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financial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difficulties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two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types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: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private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companies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public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companies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public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companies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(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PLCs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)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traded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stock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market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where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anybody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wish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Private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companies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traded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stock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market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other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only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approval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current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owners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(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example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invited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invest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current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owners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).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arrangement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where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two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more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individuals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ownership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two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main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types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: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general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partnerships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partnerships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general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personally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responsible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meaning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liable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losses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debts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personal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income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wealth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necessary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personally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liable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incurs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losses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debts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Profits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partnership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between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each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pays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taxes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share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lot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fine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details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several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possible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permutations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structure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partnerships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which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important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when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setting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one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up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but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need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concern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us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further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049739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800" dirty="0" err="1">
                <a:effectLst/>
                <a:ea typeface="Times New Roman" panose="02020603050405020304" pitchFamily="18" charset="0"/>
              </a:rPr>
              <a:t>There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some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other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legal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ownership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structures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UK (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including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some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different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laws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relating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partnerships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Scotland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)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but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three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introduced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above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most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common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Similar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ownership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structures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exist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many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other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countries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although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precise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legal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implications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can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differ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important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ways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 err="1">
                <a:effectLst/>
                <a:ea typeface="Times New Roman" panose="02020603050405020304" pitchFamily="18" charset="0"/>
              </a:rPr>
              <a:t>Legal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ownership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structures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size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industry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sector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not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entirely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independent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each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other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example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most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sole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traders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tend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be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small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not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least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because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single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individual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rarely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has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financial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capacity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finance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very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large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nor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desire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be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personally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liable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with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all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that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they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own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if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large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were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run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into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financial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troubles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Certain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industry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sectors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require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large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example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not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viable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run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small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steel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works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because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physical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financial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investment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required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so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large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other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cases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industry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sector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legal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form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closely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related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example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law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firms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some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other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professional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service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firms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with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more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than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one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professional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working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them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United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Kingdom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legally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required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be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set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up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partnerships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no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other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ownership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or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legal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structure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permitted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3287350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186766" cy="5929354"/>
          </a:xfrm>
        </p:spPr>
        <p:txBody>
          <a:bodyPr>
            <a:noAutofit/>
          </a:bodyPr>
          <a:lstStyle/>
          <a:p>
            <a:pPr algn="just">
              <a:lnSpc>
                <a:spcPct val="125000"/>
              </a:lnSpc>
            </a:pPr>
            <a:r>
              <a:rPr lang="uk-UA" sz="1200" b="1" dirty="0" err="1">
                <a:effectLst/>
                <a:latin typeface="+mn-lt"/>
                <a:ea typeface="Times New Roman" panose="02020603050405020304" pitchFamily="18" charset="0"/>
              </a:rPr>
              <a:t>Discussion</a:t>
            </a:r>
            <a:r>
              <a:rPr lang="uk-UA" sz="1200" b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b="1" dirty="0" err="1">
                <a:effectLst/>
                <a:latin typeface="+mn-lt"/>
                <a:ea typeface="Times New Roman" panose="02020603050405020304" pitchFamily="18" charset="0"/>
              </a:rPr>
              <a:t>questions</a:t>
            </a:r>
            <a:r>
              <a:rPr lang="uk-UA" sz="1200" b="1" dirty="0">
                <a:effectLst/>
                <a:latin typeface="+mn-lt"/>
                <a:ea typeface="Times New Roman" panose="02020603050405020304" pitchFamily="18" charset="0"/>
              </a:rPr>
              <a:t>:</a:t>
            </a:r>
            <a:endParaRPr lang="uk-UA" sz="1200" dirty="0">
              <a:effectLst/>
              <a:latin typeface="+mn-lt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1.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obvious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ways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differentiation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2.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Classifying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size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3.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Two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measurements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size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4.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Large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enterprises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5.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Medium-sized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enterprises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6.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enterprises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7.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Microenterprises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8.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Classifying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industry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sector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9.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primary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sector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economy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10.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secondary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sector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economy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11.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tertiary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sector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economy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12.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fourth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sector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economy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13.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Ownership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structures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legal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forms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14.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traders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15.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companies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16.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partnerships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87155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4EC66F9-7638-AFAB-938C-A8A50DC249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" y="1538287"/>
            <a:ext cx="8372475" cy="378142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730DB7A-D253-5708-0B5C-CC39220D5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874" y="1196752"/>
            <a:ext cx="7902252" cy="413072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br>
              <a:rPr lang="en-US" dirty="0"/>
            </a:br>
            <a:endParaRPr lang="ru-RU"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8430B7F-1776-EA03-FEAC-5B14562840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75" y="2062162"/>
            <a:ext cx="7867650" cy="273367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br>
              <a:rPr lang="en-US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ECC8347-42B9-F67C-6E83-6378F0430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87" y="1838325"/>
            <a:ext cx="8505825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089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en-US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5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6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uk-UA" sz="36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3600" b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Different Types of Business</a:t>
            </a:r>
            <a:r>
              <a:rPr lang="en-US" sz="36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Direct and Reported </a:t>
            </a:r>
            <a:r>
              <a:rPr lang="en-US" sz="36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Speech.Modal</a:t>
            </a:r>
            <a:r>
              <a:rPr lang="en-US" sz="36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verbs 1. » Grammar revision</a:t>
            </a:r>
            <a:endParaRPr lang="uk-UA" sz="3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 algn="ctr">
              <a:buNone/>
            </a:pP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br>
              <a:rPr lang="en-US" dirty="0"/>
            </a:b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2F4AF7E-4011-C5E7-7F9E-8D3F7E06C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662" y="1485900"/>
            <a:ext cx="8448675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1578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practice grammar structures;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1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Importance of English in the Business World. Present Perfect Continuous. Grammar revision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4.Make summery of the text in English.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One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most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obvious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ways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which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differ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size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Most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us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know</a:t>
            </a:r>
            <a:r>
              <a:rPr lang="uk-UA" sz="16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some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very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–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one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-</a:t>
            </a:r>
            <a:r>
              <a:rPr lang="uk-UA" sz="16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person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micro-businesses</a:t>
            </a:r>
            <a:r>
              <a:rPr lang="uk-UA" sz="1600" spc="40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fewer</a:t>
            </a:r>
            <a:r>
              <a:rPr lang="uk-UA" sz="1600" spc="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than</a:t>
            </a:r>
            <a:r>
              <a:rPr lang="uk-UA" sz="1600" spc="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five</a:t>
            </a:r>
            <a:r>
              <a:rPr lang="uk-UA" sz="1600" spc="5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600" spc="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Examples</a:t>
            </a:r>
            <a:r>
              <a:rPr lang="uk-UA" sz="1600" spc="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600" spc="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include</a:t>
            </a:r>
            <a:endParaRPr lang="uk-UA" sz="1600" dirty="0">
              <a:effectLst/>
              <a:latin typeface="+mn-lt"/>
              <a:ea typeface="Times New Roman" panose="02020603050405020304" pitchFamily="18" charset="0"/>
            </a:endParaRPr>
          </a:p>
          <a:p>
            <a:pPr indent="0" algn="just">
              <a:lnSpc>
                <a:spcPct val="125000"/>
              </a:lnSpc>
              <a:buNone/>
            </a:pP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single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person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running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example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web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design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hairdresser’s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a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catering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retailer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600" spc="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such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600" spc="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craft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shop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florist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employing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just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one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two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other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medium-sized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enterprises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actually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make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up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over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90%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number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most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countries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(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although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do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employ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over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90%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employees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make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over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90%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deals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).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other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end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6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scale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very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large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–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multinational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corporations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employing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thousands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operating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many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different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countries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We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familiar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at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least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names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some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such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Microsoft,</a:t>
            </a:r>
            <a:r>
              <a:rPr lang="uk-UA" sz="16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Samsung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Siemens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Renault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many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more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both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well-known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less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well-known</a:t>
            </a:r>
            <a:r>
              <a:rPr lang="uk-UA" sz="16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large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corporations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less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obvious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how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we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should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measure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size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There</a:t>
            </a:r>
            <a:r>
              <a:rPr lang="uk-UA" sz="16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several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different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measurements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available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which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suitable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measuring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size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types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example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measuring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a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business’s</a:t>
            </a:r>
            <a:r>
              <a:rPr lang="uk-UA" sz="1600" spc="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size</a:t>
            </a:r>
            <a:r>
              <a:rPr lang="uk-UA" sz="1600" spc="6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1600" spc="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600" spc="5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basis</a:t>
            </a:r>
            <a:r>
              <a:rPr lang="uk-UA" sz="1600" spc="6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600" spc="7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how</a:t>
            </a:r>
            <a:r>
              <a:rPr lang="uk-UA" sz="1600" spc="5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much</a:t>
            </a:r>
            <a:r>
              <a:rPr lang="uk-UA" sz="1600" spc="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profit</a:t>
            </a:r>
            <a:r>
              <a:rPr lang="uk-UA" sz="1600" spc="3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600" spc="7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makes</a:t>
            </a:r>
            <a:r>
              <a:rPr lang="uk-UA" sz="1600" spc="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assumes</a:t>
            </a:r>
            <a:r>
              <a:rPr lang="uk-UA" sz="1600" spc="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600" spc="6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600" spc="3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600" spc="-39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a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for-profit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enterprise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Measuring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stock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market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value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assumes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its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shares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traded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stock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market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which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no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means</a:t>
            </a:r>
            <a:r>
              <a:rPr lang="uk-UA" sz="16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true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6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6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spcAft>
                <a:spcPts val="1000"/>
              </a:spcAft>
              <a:buNone/>
            </a:pP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6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Two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measures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applicable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nearly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number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employees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annual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turnover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total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value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spc="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sales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made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over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period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year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two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measurements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always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accord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each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other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: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there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some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very</a:t>
            </a:r>
            <a:r>
              <a:rPr lang="uk-UA" sz="1200" spc="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few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employees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nonetheless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produce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quite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large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annual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turnover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example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8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200" spc="9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single</a:t>
            </a:r>
            <a:r>
              <a:rPr lang="uk-UA" sz="1200" spc="9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person</a:t>
            </a:r>
            <a:r>
              <a:rPr lang="uk-UA" sz="1200" spc="8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trading</a:t>
            </a:r>
            <a:r>
              <a:rPr lang="uk-UA" sz="1200" spc="6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shares</a:t>
            </a:r>
            <a:r>
              <a:rPr lang="uk-UA" sz="1200" spc="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1200" spc="8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9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stock</a:t>
            </a:r>
            <a:r>
              <a:rPr lang="uk-UA" sz="1200" spc="8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market</a:t>
            </a:r>
            <a:r>
              <a:rPr lang="uk-UA" sz="1200" spc="7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could</a:t>
            </a:r>
            <a:r>
              <a:rPr lang="uk-UA" sz="1200" spc="10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make</a:t>
            </a:r>
            <a:r>
              <a:rPr lang="uk-UA" sz="1200" spc="9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very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large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turnover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year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were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very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successful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European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Commission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uses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combination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numbers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employees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turnover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define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size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: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Large</a:t>
            </a:r>
            <a:r>
              <a:rPr lang="en-US" sz="1200" spc="19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enterprises</a:t>
            </a:r>
            <a:r>
              <a:rPr lang="en-US" sz="1200" spc="18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employ</a:t>
            </a:r>
            <a:r>
              <a:rPr lang="en-US" sz="1200" spc="16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250</a:t>
            </a:r>
            <a:r>
              <a:rPr lang="en-US" sz="1200" spc="22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people</a:t>
            </a:r>
            <a:r>
              <a:rPr lang="en-US" sz="1200" spc="21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or</a:t>
            </a:r>
            <a:r>
              <a:rPr lang="en-US" sz="1200" spc="21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more</a:t>
            </a:r>
            <a:r>
              <a:rPr lang="en-US" sz="1200" spc="19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and</a:t>
            </a:r>
            <a:r>
              <a:rPr lang="en-US" sz="1200" spc="18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have</a:t>
            </a:r>
            <a:r>
              <a:rPr lang="en-US" sz="1200" spc="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an</a:t>
            </a:r>
            <a:r>
              <a:rPr lang="en-US" sz="1200" spc="18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annual</a:t>
            </a:r>
            <a:r>
              <a:rPr lang="en-US" sz="1200" spc="-38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turnover of</a:t>
            </a:r>
            <a:r>
              <a:rPr lang="en-US" sz="1200" spc="2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more</a:t>
            </a:r>
            <a:r>
              <a:rPr lang="en-US" sz="1200" spc="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than</a:t>
            </a:r>
            <a:r>
              <a:rPr lang="en-US" sz="1200" spc="-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€50 million.</a:t>
            </a:r>
            <a:r>
              <a:rPr lang="en-US" sz="1200" dirty="0"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Medium-sized</a:t>
            </a:r>
            <a:r>
              <a:rPr lang="en-US" sz="1200" spc="16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enterprises</a:t>
            </a:r>
            <a:r>
              <a:rPr lang="en-US" sz="1200" spc="14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employ</a:t>
            </a:r>
            <a:r>
              <a:rPr lang="en-US" sz="1200" spc="15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fewer</a:t>
            </a:r>
            <a:r>
              <a:rPr lang="en-US" sz="1200" spc="17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than</a:t>
            </a:r>
            <a:r>
              <a:rPr lang="en-US" sz="1200" spc="16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250</a:t>
            </a:r>
            <a:r>
              <a:rPr lang="en-US" sz="1200" spc="14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people</a:t>
            </a:r>
            <a:r>
              <a:rPr lang="en-US" sz="1200" spc="17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and</a:t>
            </a:r>
            <a:r>
              <a:rPr lang="en-US" sz="1200" spc="15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have</a:t>
            </a:r>
            <a:r>
              <a:rPr lang="en-US" sz="1200" spc="-38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an</a:t>
            </a:r>
            <a:r>
              <a:rPr lang="en-US" sz="1200" spc="-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annual</a:t>
            </a:r>
            <a:r>
              <a:rPr lang="en-US" sz="1200" spc="-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turnover</a:t>
            </a:r>
            <a:r>
              <a:rPr lang="en-US" sz="1200" spc="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of no</a:t>
            </a:r>
            <a:r>
              <a:rPr lang="en-US" sz="1200" spc="-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more</a:t>
            </a:r>
            <a:r>
              <a:rPr lang="en-US" sz="1200" spc="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than</a:t>
            </a:r>
            <a:r>
              <a:rPr lang="en-US" sz="1200" spc="-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€50</a:t>
            </a:r>
            <a:r>
              <a:rPr lang="en-US" sz="1200" spc="2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million.</a:t>
            </a:r>
            <a:r>
              <a:rPr lang="en-US" sz="1200" dirty="0"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Small</a:t>
            </a:r>
            <a:r>
              <a:rPr lang="en-US" sz="1200" spc="9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enterprises</a:t>
            </a:r>
            <a:r>
              <a:rPr lang="en-US" sz="1200" spc="8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employ</a:t>
            </a:r>
            <a:r>
              <a:rPr lang="en-US" sz="1200" spc="8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fewer</a:t>
            </a:r>
            <a:r>
              <a:rPr lang="en-US" sz="1200" spc="11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than</a:t>
            </a:r>
            <a:r>
              <a:rPr lang="en-US" sz="1200" spc="8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50</a:t>
            </a:r>
            <a:r>
              <a:rPr lang="en-US" sz="1200" spc="10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people</a:t>
            </a:r>
            <a:r>
              <a:rPr lang="en-US" sz="1200" spc="9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and</a:t>
            </a:r>
            <a:r>
              <a:rPr lang="en-US" sz="1200" spc="10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have</a:t>
            </a:r>
            <a:r>
              <a:rPr lang="en-US" sz="1200" spc="11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an</a:t>
            </a:r>
            <a:r>
              <a:rPr lang="en-US" sz="1200" spc="8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annual</a:t>
            </a:r>
            <a:r>
              <a:rPr lang="en-US" sz="1200" spc="-38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turnover of</a:t>
            </a:r>
            <a:r>
              <a:rPr lang="en-US" sz="1200" spc="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no</a:t>
            </a:r>
            <a:r>
              <a:rPr lang="en-US" sz="1200" spc="-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more</a:t>
            </a:r>
            <a:r>
              <a:rPr lang="en-US" sz="1200" spc="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than</a:t>
            </a:r>
            <a:r>
              <a:rPr lang="en-US" sz="1200" spc="-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€10 million.</a:t>
            </a:r>
            <a:r>
              <a:rPr lang="en-US" sz="1200" dirty="0"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Microenterprises</a:t>
            </a:r>
            <a:r>
              <a:rPr lang="en-US" sz="1200" spc="13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employ</a:t>
            </a:r>
            <a:r>
              <a:rPr lang="en-US" sz="1200" spc="11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fewer</a:t>
            </a:r>
            <a:r>
              <a:rPr lang="en-US" sz="1200" spc="14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than</a:t>
            </a:r>
            <a:r>
              <a:rPr lang="en-US" sz="1200" spc="13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10</a:t>
            </a:r>
            <a:r>
              <a:rPr lang="en-US" sz="1200" spc="13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people</a:t>
            </a:r>
            <a:r>
              <a:rPr lang="en-US" sz="1200" spc="13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and</a:t>
            </a:r>
            <a:r>
              <a:rPr lang="en-US" sz="1200" spc="13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have</a:t>
            </a:r>
            <a:r>
              <a:rPr lang="en-US" sz="1200" spc="14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an</a:t>
            </a:r>
            <a:r>
              <a:rPr lang="en-US" sz="1200" spc="13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annual</a:t>
            </a:r>
            <a:r>
              <a:rPr lang="en-US" sz="1200" spc="-38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turnover of</a:t>
            </a:r>
            <a:r>
              <a:rPr lang="en-US" sz="1200" spc="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no</a:t>
            </a:r>
            <a:r>
              <a:rPr lang="en-US" sz="1200" spc="-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more</a:t>
            </a:r>
            <a:r>
              <a:rPr lang="en-US" sz="1200" spc="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than</a:t>
            </a:r>
            <a:r>
              <a:rPr lang="en-US" sz="1200" spc="-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2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€2 million.</a:t>
            </a:r>
            <a:r>
              <a:rPr lang="en-US" sz="1200" dirty="0"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fewer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than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250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employees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often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collectively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classified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2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medium-sized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enterprises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(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SMEs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).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ways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challenges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large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different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make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sure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offer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goods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services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want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enough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income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cover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costs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something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left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over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working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motivated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well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qualified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work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well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together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other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ways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however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operate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very</a:t>
            </a:r>
            <a:r>
              <a:rPr lang="uk-UA" sz="1200" spc="-4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differently</a:t>
            </a:r>
            <a:r>
              <a:rPr lang="uk-UA" sz="1200" spc="-4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1200" spc="-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large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en-US" sz="1200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1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Small businesses are often owned and managed by the same person.</a:t>
            </a:r>
            <a:r>
              <a:rPr lang="en-US" sz="1100" spc="-38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1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This ‘owner-manager’ may be the founder of the business, or sometimes a</a:t>
            </a:r>
            <a:r>
              <a:rPr lang="en-US" sz="1100" spc="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1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relative, perhaps a son or daughter of the founder. Owner-managers are</a:t>
            </a:r>
            <a:r>
              <a:rPr lang="en-US" sz="1100" spc="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1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often more emotionally involved in their business than the managers of</a:t>
            </a:r>
            <a:r>
              <a:rPr lang="en-US" sz="1100" spc="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1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large enterprises owned</a:t>
            </a:r>
            <a:r>
              <a:rPr lang="en-US" sz="1100" spc="-5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1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by</a:t>
            </a:r>
            <a:r>
              <a:rPr lang="en-US" sz="1100" spc="-2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100" dirty="0">
                <a:effectLst/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anonymous shareholders.</a:t>
            </a:r>
            <a:r>
              <a:rPr lang="en-US" sz="1100" dirty="0">
                <a:latin typeface="+mn-lt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Because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size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managers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often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very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closely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involved</a:t>
            </a:r>
            <a:r>
              <a:rPr lang="uk-UA" sz="11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day-to-day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running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also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tend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know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many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–</a:t>
            </a:r>
            <a:r>
              <a:rPr lang="uk-UA" sz="11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often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–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employees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personally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different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large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1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where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top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managers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cannot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possibly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know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employees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personally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1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100" spc="-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also</a:t>
            </a:r>
            <a:r>
              <a:rPr lang="uk-UA" sz="11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often</a:t>
            </a:r>
            <a:r>
              <a:rPr lang="uk-UA" sz="11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makes</a:t>
            </a:r>
            <a:r>
              <a:rPr lang="uk-UA" sz="11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1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a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different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1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more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personal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1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style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 •	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flatter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hierarchies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organisation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there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no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need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many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layers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very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just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‘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boss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’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number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employees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Again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tends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make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more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informal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styles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also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useful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terms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innovation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across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find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easier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work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each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other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ideas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developed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implemented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more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quickly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than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larger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organisations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which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often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more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bureaucratic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one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reason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why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many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innovations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come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out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(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often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ones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)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rather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than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larger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ones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although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course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always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so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b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1966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Smaller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often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more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financial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resources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need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very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careful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how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spend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money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enough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money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coming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each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month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pay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staff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bills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also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means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sometimes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money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make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further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investments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even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these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investments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would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repay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themselves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relatively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short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period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time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saving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costs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(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e.g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investment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energy-efficient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machinery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)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bringing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more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money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(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e.g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investment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product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development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attract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more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customers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).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Smaller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also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usually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limited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resources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single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manager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very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team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only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has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much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time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attend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same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will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true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number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employees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problem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limit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business’s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ability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seek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out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opportunities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–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example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developing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product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ideas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–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address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challenges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–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example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dealing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competition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legislation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–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simply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because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nobody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has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time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83254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130</TotalTime>
  <Words>3391</Words>
  <Application>Microsoft Office PowerPoint</Application>
  <PresentationFormat>Экран (4:3)</PresentationFormat>
  <Paragraphs>71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 «Ділова іноземна мова»  з галузі знань 20 Аграрні науки та продовольство спеціальності: 201 Агрономія</vt:lpstr>
      <vt:lpstr>Практичне заняття 5(2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Saho</cp:lastModifiedBy>
  <cp:revision>18</cp:revision>
  <dcterms:created xsi:type="dcterms:W3CDTF">2023-02-25T18:05:02Z</dcterms:created>
  <dcterms:modified xsi:type="dcterms:W3CDTF">2023-08-10T13:40:18Z</dcterms:modified>
</cp:coreProperties>
</file>