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204" y="4797152"/>
            <a:ext cx="6480048" cy="1752600"/>
          </a:xfrm>
        </p:spPr>
        <p:txBody>
          <a:bodyPr>
            <a:noAutofit/>
          </a:bodyPr>
          <a:lstStyle/>
          <a:p>
            <a:endParaRPr lang="uk-UA" sz="1400" dirty="0"/>
          </a:p>
          <a:p>
            <a:r>
              <a:rPr lang="uk-UA" sz="1400" dirty="0"/>
              <a:t>Семестр </a:t>
            </a:r>
            <a:r>
              <a:rPr lang="en-US" sz="1400" dirty="0"/>
              <a:t>9</a:t>
            </a:r>
            <a:r>
              <a:rPr lang="ru-RU" sz="1400" dirty="0"/>
              <a:t> (</a:t>
            </a:r>
            <a:r>
              <a:rPr lang="en-US" sz="1400" dirty="0"/>
              <a:t>30</a:t>
            </a:r>
            <a:r>
              <a:rPr lang="ru-RU" sz="1400" dirty="0"/>
              <a:t> годин)</a:t>
            </a:r>
          </a:p>
          <a:p>
            <a:br>
              <a:rPr lang="ru-RU" sz="1400" dirty="0"/>
            </a:br>
            <a:r>
              <a:rPr lang="ru-RU" sz="1400" b="1" dirty="0"/>
              <a:t>       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ru-RU" sz="1400" b="1" dirty="0"/>
              <a:t>(1</a:t>
            </a:r>
            <a:r>
              <a:rPr lang="uk-UA" sz="1400" b="1" dirty="0"/>
              <a:t>4</a:t>
            </a:r>
            <a:r>
              <a:rPr lang="ru-RU" sz="1400" b="1" dirty="0"/>
              <a:t> год.)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1D80D4-9222-EFD4-D5BC-F815F54E1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26" y="2112752"/>
            <a:ext cx="8783548" cy="26324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5B7ED8-6739-62C1-9C1E-590221FC8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93" y="903644"/>
            <a:ext cx="8200664" cy="504563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 (2 год.)</a:t>
            </a:r>
            <a:endParaRPr lang="ru-RU" sz="440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3200" b="1" dirty="0"/>
              <a:t>Topic «Test Paper. Review. The World of Business. The Participle. » Grammar revision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to learn new vocabulary;</a:t>
            </a:r>
          </a:p>
          <a:p>
            <a:pPr marL="0" indent="0">
              <a:buNone/>
            </a:pPr>
            <a:r>
              <a:rPr lang="en-US" dirty="0"/>
              <a:t>- to practice grammar structures;</a:t>
            </a:r>
          </a:p>
          <a:p>
            <a:pPr marL="0" indent="0">
              <a:buNone/>
            </a:pPr>
            <a:r>
              <a:rPr lang="en-US" dirty="0"/>
              <a:t>- to enable </a:t>
            </a:r>
            <a:r>
              <a:rPr lang="en-US" dirty="0" err="1"/>
              <a:t>st’s</a:t>
            </a:r>
            <a:r>
              <a:rPr lang="en-US" dirty="0"/>
              <a:t> to talk and write on the topic;</a:t>
            </a:r>
          </a:p>
          <a:p>
            <a:pPr marL="0" indent="0">
              <a:buNone/>
            </a:pPr>
            <a:r>
              <a:rPr lang="en-US" dirty="0"/>
              <a:t>- to </a:t>
            </a:r>
            <a:r>
              <a:rPr lang="en-US" dirty="0" err="1"/>
              <a:t>instil</a:t>
            </a:r>
            <a:r>
              <a:rPr lang="en-US" dirty="0"/>
              <a:t> the idea that learning languages is necessary and essential;</a:t>
            </a:r>
          </a:p>
          <a:p>
            <a:pPr marL="0" indent="0">
              <a:buNone/>
            </a:pPr>
            <a:r>
              <a:rPr lang="en-US" dirty="0"/>
              <a:t>- to encourage </a:t>
            </a:r>
            <a:r>
              <a:rPr lang="en-US" dirty="0" err="1"/>
              <a:t>st’s</a:t>
            </a:r>
            <a:r>
              <a:rPr lang="en-US" dirty="0"/>
              <a:t> to go on learning English at the next level;</a:t>
            </a:r>
          </a:p>
          <a:p>
            <a:pPr marL="0" indent="0">
              <a:buNone/>
            </a:pPr>
            <a:r>
              <a:rPr lang="en-US" dirty="0"/>
              <a:t>- to lay the foundations for future study in terms to basic structures, lexis, language</a:t>
            </a:r>
          </a:p>
          <a:p>
            <a:pPr marL="0" indent="0">
              <a:buNone/>
            </a:pPr>
            <a:r>
              <a:rPr lang="en-US" dirty="0"/>
              <a:t>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47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/>
              <a:t>1. Vocabulary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2. Discussing of the Topic «Test Paper. Review. The World of Business. The</a:t>
            </a:r>
          </a:p>
          <a:p>
            <a:pPr marL="550926" indent="-514350">
              <a:buAutoNum type="arabicPeriod"/>
            </a:pPr>
            <a:r>
              <a:rPr lang="en-US" sz="3600" dirty="0"/>
              <a:t>Participle. » Grammar revision</a:t>
            </a:r>
          </a:p>
          <a:p>
            <a:pPr marL="550926" indent="-514350">
              <a:buAutoNum type="arabicPeriod"/>
            </a:pPr>
            <a:r>
              <a:rPr lang="en-US" sz="3600" dirty="0"/>
              <a:t>3. Listening, reading, writing, speaking.</a:t>
            </a:r>
          </a:p>
          <a:p>
            <a:pPr marL="550926" indent="-514350">
              <a:buAutoNum type="arabicPeriod"/>
            </a:pPr>
            <a:r>
              <a:rPr lang="en-US" sz="3600" dirty="0"/>
              <a:t>4. Grammar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5. Communicative activities :</a:t>
            </a:r>
          </a:p>
          <a:p>
            <a:pPr marL="550926" indent="-514350">
              <a:buAutoNum type="arabicPeriod"/>
            </a:pPr>
            <a:r>
              <a:rPr lang="en-US" sz="3600" dirty="0"/>
              <a:t>Task 1. Give the English equivalents the following words and word combinations.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2. Answer the questions to the text.</a:t>
            </a:r>
          </a:p>
          <a:p>
            <a:pPr marL="550926" indent="-514350">
              <a:buAutoNum type="arabicPeriod"/>
            </a:pPr>
            <a:r>
              <a:rPr lang="en-US" sz="3600" dirty="0"/>
              <a:t>Task 3. Fill in the blanks with the necessary words from the active vocabulary. </a:t>
            </a:r>
          </a:p>
          <a:p>
            <a:pPr marL="550926" indent="-514350">
              <a:buAutoNum type="arabicPeriod"/>
            </a:pPr>
            <a:r>
              <a:rPr lang="en-US" sz="3600" dirty="0"/>
              <a:t>Task 4. Complete the following sentences.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5. Put in the right order. The underlined word is the beginning of the sentence.</a:t>
            </a:r>
          </a:p>
          <a:p>
            <a:pPr marL="550926" indent="-514350">
              <a:buAutoNum type="arabicPeriod"/>
            </a:pPr>
            <a:r>
              <a:rPr lang="en-US" sz="3600" dirty="0"/>
              <a:t>Task 6. Translate the following sentences into English.</a:t>
            </a:r>
          </a:p>
          <a:p>
            <a:pPr marL="550926" indent="-514350">
              <a:buAutoNum type="arabicPeriod"/>
            </a:pPr>
            <a:r>
              <a:rPr lang="en-US" sz="3600" dirty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55380" cy="1400530"/>
          </a:xfrm>
        </p:spPr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5" y="1052736"/>
            <a:ext cx="8992569" cy="544695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1.</a:t>
            </a:r>
            <a:r>
              <a:rPr lang="ru-RU" sz="1600" dirty="0"/>
              <a:t> Волошина О.В., </a:t>
            </a:r>
            <a:r>
              <a:rPr lang="en-US" sz="1600" dirty="0"/>
              <a:t>English for Computer Science Students: </a:t>
            </a:r>
            <a:r>
              <a:rPr lang="ru-RU" sz="1600" dirty="0" err="1"/>
              <a:t>Методичні</a:t>
            </a:r>
            <a:r>
              <a:rPr lang="en-US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для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з </a:t>
            </a:r>
            <a:r>
              <a:rPr lang="ru-RU" sz="1600" dirty="0" err="1"/>
              <a:t>дисципліни</a:t>
            </a:r>
            <a:r>
              <a:rPr lang="ru-RU" sz="1600" dirty="0"/>
              <a:t> «</a:t>
            </a:r>
            <a:r>
              <a:rPr lang="ru-RU" sz="1600" dirty="0" err="1"/>
              <a:t>Іноземна</a:t>
            </a:r>
            <a:r>
              <a:rPr lang="ru-RU" sz="1600" dirty="0"/>
              <a:t> мова» для</a:t>
            </a:r>
            <a:r>
              <a:rPr lang="en-US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першого</a:t>
            </a:r>
            <a:r>
              <a:rPr lang="ru-RU" sz="1600" dirty="0"/>
              <a:t> (</a:t>
            </a:r>
            <a:r>
              <a:rPr lang="ru-RU" sz="1600" dirty="0" err="1"/>
              <a:t>бакалаврського</a:t>
            </a:r>
            <a:r>
              <a:rPr lang="ru-RU" sz="1600" dirty="0"/>
              <a:t>) </a:t>
            </a:r>
            <a:r>
              <a:rPr lang="ru-RU" sz="1600" dirty="0" err="1"/>
              <a:t>освітнього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12 «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</a:t>
            </a:r>
            <a:r>
              <a:rPr lang="ru-RU" sz="1600" dirty="0" err="1"/>
              <a:t>спеціальності</a:t>
            </a:r>
            <a:r>
              <a:rPr lang="ru-RU" sz="1600" dirty="0"/>
              <a:t> 122 «</a:t>
            </a:r>
            <a:r>
              <a:rPr lang="ru-RU" sz="1600" dirty="0" err="1"/>
              <a:t>Комп’ютерні</a:t>
            </a:r>
            <a:r>
              <a:rPr lang="en-US" sz="1600" dirty="0"/>
              <a:t> </a:t>
            </a:r>
            <a:r>
              <a:rPr lang="ru-RU" sz="1600" dirty="0"/>
              <a:t>науки». </a:t>
            </a:r>
            <a:r>
              <a:rPr lang="ru-RU" sz="1600" dirty="0" err="1"/>
              <a:t>Вінниця</a:t>
            </a:r>
            <a:r>
              <a:rPr lang="ru-RU" sz="1600" dirty="0"/>
              <a:t>: ВНАУ, 2023. 73 ст.</a:t>
            </a:r>
          </a:p>
          <a:p>
            <a:pPr marL="36576" indent="0">
              <a:buNone/>
            </a:pPr>
            <a:r>
              <a:rPr lang="ru-RU" sz="1600" dirty="0"/>
              <a:t>2. </a:t>
            </a:r>
            <a:r>
              <a:rPr lang="ru-RU" sz="1600" dirty="0" err="1"/>
              <a:t>Кравець</a:t>
            </a:r>
            <a:r>
              <a:rPr lang="ru-RU" sz="1600" dirty="0"/>
              <a:t> Р.А. </a:t>
            </a:r>
            <a:r>
              <a:rPr lang="ru-RU" sz="1600" dirty="0" err="1"/>
              <a:t>Лінгвокраїнознавчі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викладання</a:t>
            </a:r>
            <a:r>
              <a:rPr lang="ru-RU" sz="1600" dirty="0"/>
              <a:t> </a:t>
            </a:r>
            <a:r>
              <a:rPr lang="ru-RU" sz="1600" dirty="0" err="1"/>
              <a:t>граматики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en-US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в аграрному ВНЗ: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/ Р.А. </a:t>
            </a:r>
            <a:r>
              <a:rPr lang="ru-RU" sz="1600" dirty="0" err="1"/>
              <a:t>Кравець</a:t>
            </a:r>
            <a:r>
              <a:rPr lang="ru-RU" sz="1600" dirty="0"/>
              <a:t>. – </a:t>
            </a:r>
            <a:r>
              <a:rPr lang="ru-RU" sz="1600" dirty="0" err="1"/>
              <a:t>Вінниця</a:t>
            </a:r>
            <a:r>
              <a:rPr lang="ru-RU" sz="1600" dirty="0"/>
              <a:t>:</a:t>
            </a:r>
            <a:r>
              <a:rPr lang="en-US" sz="1600" dirty="0"/>
              <a:t> </a:t>
            </a:r>
            <a:r>
              <a:rPr lang="ru-RU" sz="1600" dirty="0"/>
              <a:t>ВНАУ, 2017. – 62 с.</a:t>
            </a:r>
          </a:p>
          <a:p>
            <a:pPr marL="36576" indent="0">
              <a:buNone/>
            </a:pPr>
            <a:r>
              <a:rPr lang="ru-RU" sz="1600" dirty="0"/>
              <a:t>3. </a:t>
            </a:r>
            <a:r>
              <a:rPr lang="ru-RU" sz="1600" dirty="0" err="1"/>
              <a:t>Ковальова</a:t>
            </a:r>
            <a:r>
              <a:rPr lang="ru-RU" sz="1600" dirty="0"/>
              <a:t> К. В. Волошина О.В </a:t>
            </a:r>
            <a:r>
              <a:rPr lang="ru-RU" sz="1600" dirty="0" err="1"/>
              <a:t>Англійська</a:t>
            </a:r>
            <a:r>
              <a:rPr lang="ru-RU" sz="1600" dirty="0"/>
              <a:t> мова: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вказівки</a:t>
            </a:r>
            <a:r>
              <a:rPr lang="ru-RU" sz="1600" dirty="0"/>
              <a:t> для</a:t>
            </a:r>
            <a:r>
              <a:rPr lang="en-US" sz="1600" dirty="0"/>
              <a:t>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та </a:t>
            </a:r>
            <a:r>
              <a:rPr lang="ru-RU" sz="1600" dirty="0" err="1"/>
              <a:t>самостійної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та </a:t>
            </a:r>
            <a:r>
              <a:rPr lang="ru-RU" sz="1600" dirty="0" err="1"/>
              <a:t>заочної</a:t>
            </a:r>
            <a:r>
              <a:rPr lang="ru-RU" sz="1600" dirty="0"/>
              <a:t> форм</a:t>
            </a:r>
            <a:r>
              <a:rPr lang="en-US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з </a:t>
            </a:r>
            <a:r>
              <a:rPr lang="ru-RU" sz="1600" dirty="0" err="1"/>
              <a:t>іноземної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</a:t>
            </a:r>
            <a:r>
              <a:rPr lang="ru-RU" sz="1600" dirty="0" err="1"/>
              <a:t>спеціальності</a:t>
            </a:r>
            <a:r>
              <a:rPr lang="ru-RU" sz="1600" dirty="0"/>
              <a:t> 075 «Маркетинг», 073 «Менеджмент»,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07 «</a:t>
            </a:r>
            <a:r>
              <a:rPr lang="ru-RU" sz="1600" dirty="0" err="1"/>
              <a:t>Управління</a:t>
            </a:r>
            <a:r>
              <a:rPr lang="ru-RU" sz="1600" dirty="0"/>
              <a:t> та </a:t>
            </a:r>
            <a:r>
              <a:rPr lang="ru-RU" sz="1600" dirty="0" err="1"/>
              <a:t>адміністрування</a:t>
            </a:r>
            <a:r>
              <a:rPr lang="ru-RU" sz="1600" dirty="0"/>
              <a:t>» – </a:t>
            </a:r>
            <a:r>
              <a:rPr lang="ru-RU" sz="1600" dirty="0" err="1"/>
              <a:t>Вінниця</a:t>
            </a:r>
            <a:r>
              <a:rPr lang="ru-RU" sz="1600" dirty="0"/>
              <a:t>, 2020. – 100 с.</a:t>
            </a:r>
          </a:p>
          <a:p>
            <a:pPr marL="36576" indent="0">
              <a:buNone/>
            </a:pPr>
            <a:r>
              <a:rPr lang="ru-RU" sz="1600" dirty="0"/>
              <a:t>4. </a:t>
            </a:r>
            <a:r>
              <a:rPr lang="en-US" sz="1600" dirty="0"/>
              <a:t>Modern English-Ukrainian Dictionary: Over 160,000 Words and Expressions / Mykola </a:t>
            </a:r>
            <a:r>
              <a:rPr lang="en-US" sz="1600" dirty="0" err="1"/>
              <a:t>Ivanovych</a:t>
            </a:r>
            <a:r>
              <a:rPr lang="en-US" sz="1600" dirty="0"/>
              <a:t> </a:t>
            </a:r>
            <a:r>
              <a:rPr lang="en-US" sz="1600" dirty="0" err="1"/>
              <a:t>Balla</a:t>
            </a:r>
            <a:r>
              <a:rPr lang="en-US" sz="1600" dirty="0"/>
              <a:t>. – Kyiv: </a:t>
            </a:r>
            <a:r>
              <a:rPr lang="en-US" sz="1600" dirty="0" err="1"/>
              <a:t>Chumatskiy</a:t>
            </a:r>
            <a:r>
              <a:rPr lang="en-US" sz="1600" dirty="0"/>
              <a:t> </a:t>
            </a:r>
            <a:r>
              <a:rPr lang="en-US" sz="1600" dirty="0" err="1"/>
              <a:t>Shliakh</a:t>
            </a:r>
            <a:r>
              <a:rPr lang="en-US" sz="1600" dirty="0"/>
              <a:t> pub., 2007. – 668 p.</a:t>
            </a:r>
          </a:p>
          <a:p>
            <a:pPr marL="36576" indent="0">
              <a:buNone/>
            </a:pPr>
            <a:r>
              <a:rPr lang="en-US" sz="1600" dirty="0"/>
              <a:t>5. The Oxford Dictionary of Business World. (2020) //</a:t>
            </a:r>
            <a:r>
              <a:rPr lang="en-US" sz="1600" dirty="0" err="1"/>
              <a:t>Gen.Editors</a:t>
            </a:r>
            <a:r>
              <a:rPr lang="en-US" sz="1600" dirty="0"/>
              <a:t> Dr Alan Isaacs, </a:t>
            </a:r>
            <a:r>
              <a:rPr lang="en-US" sz="1600" dirty="0" err="1"/>
              <a:t>Ms</a:t>
            </a:r>
            <a:r>
              <a:rPr lang="en-US" sz="1600" dirty="0"/>
              <a:t> Elizabeth Martin. Oxford: Oxford University Press</a:t>
            </a:r>
          </a:p>
          <a:p>
            <a:pPr marL="36576" indent="0">
              <a:buNone/>
            </a:pPr>
            <a:r>
              <a:rPr lang="en-US" sz="1600" dirty="0"/>
              <a:t>6. </a:t>
            </a:r>
            <a:r>
              <a:rPr lang="ru-RU" sz="1600" dirty="0"/>
              <a:t>Верба Л.Г., Верба Г.В. </a:t>
            </a:r>
            <a:r>
              <a:rPr lang="ru-RU" sz="1600" dirty="0" err="1"/>
              <a:t>Граматика</a:t>
            </a:r>
            <a:r>
              <a:rPr lang="ru-RU" sz="1600" dirty="0"/>
              <a:t>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. </a:t>
            </a:r>
            <a:r>
              <a:rPr lang="ru-RU" sz="1600" dirty="0" err="1"/>
              <a:t>Довідник</a:t>
            </a:r>
            <a:r>
              <a:rPr lang="ru-RU" sz="1600" dirty="0"/>
              <a:t>: Мова</a:t>
            </a:r>
            <a:r>
              <a:rPr lang="en-US" sz="1600" dirty="0"/>
              <a:t> </a:t>
            </a:r>
            <a:r>
              <a:rPr lang="ru-RU" sz="1600" dirty="0"/>
              <a:t>англ., укр. </a:t>
            </a:r>
            <a:r>
              <a:rPr lang="ru-RU" sz="1600" dirty="0" err="1"/>
              <a:t>Київ</a:t>
            </a:r>
            <a:r>
              <a:rPr lang="ru-RU" sz="1600" dirty="0"/>
              <a:t>: ТОВ «ВП Логос-М», 2020.</a:t>
            </a:r>
          </a:p>
          <a:p>
            <a:pPr marL="36576" indent="0">
              <a:buNone/>
            </a:pPr>
            <a:r>
              <a:rPr lang="ru-RU" sz="1600" dirty="0"/>
              <a:t>7. </a:t>
            </a:r>
            <a:r>
              <a:rPr lang="ru-RU" sz="1600" dirty="0" err="1"/>
              <a:t>Голіцинський</a:t>
            </a:r>
            <a:r>
              <a:rPr lang="ru-RU" sz="1600" dirty="0"/>
              <a:t> Ю. </a:t>
            </a:r>
            <a:r>
              <a:rPr lang="ru-RU" sz="1600" dirty="0" err="1"/>
              <a:t>Граматика</a:t>
            </a:r>
            <a:r>
              <a:rPr lang="ru-RU" sz="1600" dirty="0"/>
              <a:t>. </a:t>
            </a:r>
            <a:r>
              <a:rPr lang="ru-RU" sz="1600" dirty="0" err="1"/>
              <a:t>Збірник</a:t>
            </a:r>
            <a:r>
              <a:rPr lang="ru-RU" sz="1600" dirty="0"/>
              <a:t> </a:t>
            </a:r>
            <a:r>
              <a:rPr lang="ru-RU" sz="1600" dirty="0" err="1"/>
              <a:t>вправ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: </a:t>
            </a:r>
            <a:r>
              <a:rPr lang="ru-RU" sz="1600" dirty="0" err="1"/>
              <a:t>Інкос</a:t>
            </a:r>
            <a:r>
              <a:rPr lang="ru-RU" sz="1600" dirty="0"/>
              <a:t>, 2020.</a:t>
            </a:r>
          </a:p>
          <a:p>
            <a:pPr marL="36576" indent="0">
              <a:buNone/>
            </a:pPr>
            <a:r>
              <a:rPr lang="ru-RU" sz="1600" dirty="0"/>
              <a:t>8. </a:t>
            </a:r>
            <a:r>
              <a:rPr lang="en-US" sz="1600" dirty="0"/>
              <a:t>Murphy R. English Grammar in Use /Murphy R. – Cambridge University Press2021.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Read the text and translate into Ukrainian in the written form.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Learn the new words and word combinations.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summery of the text in English.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rmAutofit fontScale="85000" lnSpcReduction="10000"/>
          </a:bodyPr>
          <a:lstStyle/>
          <a:p>
            <a:pPr indent="0" algn="ctr">
              <a:lnSpc>
                <a:spcPct val="125000"/>
              </a:lnSpc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Job Hunting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process</a:t>
            </a:r>
            <a:r>
              <a:rPr lang="uk-UA" sz="18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spc="2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hunting</a:t>
            </a:r>
            <a:r>
              <a:rPr lang="uk-UA" sz="1800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8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complicated</a:t>
            </a:r>
            <a:r>
              <a:rPr lang="uk-UA" sz="18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800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800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purpose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position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solicited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invited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unsolicited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prospecting</a:t>
            </a:r>
            <a:r>
              <a:rPr lang="uk-UA" sz="180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r>
              <a:rPr lang="uk-UA" sz="18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8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solicited</a:t>
            </a:r>
            <a:r>
              <a:rPr lang="uk-UA" sz="18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</a:t>
            </a:r>
            <a:r>
              <a:rPr lang="uk-UA" sz="18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application</a:t>
            </a:r>
            <a:r>
              <a:rPr lang="uk-UA" sz="18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8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8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responds</a:t>
            </a:r>
            <a:r>
              <a:rPr lang="uk-UA" sz="1800" spc="-3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advertisement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offering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unsolicited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written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announced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vacancies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catch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reader’s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lines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qualifications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summary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accomplishments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prepare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successful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review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summarize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present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achievements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ticket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interview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yourself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looking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yourself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writing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curriculum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vitae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countries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”) A CV (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quite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simply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advert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sell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yourself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8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CV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ask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purpose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CV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attractive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interesting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worth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considering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CV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following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details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interests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references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length</a:t>
            </a:r>
            <a:r>
              <a:rPr lang="uk-UA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CV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CV: </a:t>
            </a:r>
            <a:r>
              <a:rPr lang="uk-UA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chronological</a:t>
            </a:r>
            <a:r>
              <a:rPr lang="uk-U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presented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headings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reveal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necessary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applying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Then</a:t>
            </a:r>
            <a:r>
              <a:rPr lang="uk-UA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details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skill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headings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called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targeting</a:t>
            </a:r>
            <a:r>
              <a:rPr lang="uk-UA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CV”.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160A77-A8AC-46AF-F028-FD5493927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74780"/>
            <a:ext cx="8064896" cy="59084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55C109-8F8B-8A2B-BD48-2C933E9F9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412776"/>
            <a:ext cx="7892588" cy="360804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120</TotalTime>
  <Words>978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Агрономіяa</vt:lpstr>
      <vt:lpstr>Практичне заняття 9 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30</cp:revision>
  <dcterms:created xsi:type="dcterms:W3CDTF">2023-02-25T18:05:02Z</dcterms:created>
  <dcterms:modified xsi:type="dcterms:W3CDTF">2023-08-10T14:08:53Z</dcterms:modified>
</cp:coreProperties>
</file>