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2" r:id="rId9"/>
    <p:sldId id="274" r:id="rId10"/>
    <p:sldId id="275" r:id="rId11"/>
    <p:sldId id="276" r:id="rId12"/>
    <p:sldId id="263" r:id="rId13"/>
    <p:sldId id="264" r:id="rId14"/>
    <p:sldId id="265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53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6502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551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050749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6074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6292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474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06303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1686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620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462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6716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678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3505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64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0549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0306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77410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  <p:sldLayoutId id="2147483755" r:id="rId12"/>
    <p:sldLayoutId id="2147483756" r:id="rId13"/>
    <p:sldLayoutId id="2147483757" r:id="rId14"/>
    <p:sldLayoutId id="2147483758" r:id="rId15"/>
    <p:sldLayoutId id="2147483759" r:id="rId16"/>
    <p:sldLayoutId id="2147483760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#_bookmark20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928670"/>
            <a:ext cx="7572428" cy="2928958"/>
          </a:xfrm>
        </p:spPr>
        <p:txBody>
          <a:bodyPr>
            <a:noAutofit/>
          </a:bodyPr>
          <a:lstStyle/>
          <a:p>
            <a:pPr algn="ctr">
              <a:lnSpc>
                <a:spcPct val="125000"/>
              </a:lnSpc>
              <a:spcAft>
                <a:spcPts val="1000"/>
              </a:spcAft>
            </a:pPr>
            <a:r>
              <a:rPr lang="ru-RU" sz="2800" b="1" dirty="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Конспекти</a:t>
            </a:r>
            <a:r>
              <a:rPr lang="ru-RU" sz="2800" b="1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ru-RU" sz="2800" b="1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занять з </a:t>
            </a:r>
            <a:r>
              <a:rPr lang="ru-RU" sz="2800" b="1" dirty="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дисципліни</a:t>
            </a:r>
            <a:r>
              <a:rPr lang="ru-RU" sz="2800" b="1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«Д</a:t>
            </a:r>
            <a:r>
              <a:rPr lang="uk-UA" sz="2800" b="1" dirty="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ілова</a:t>
            </a:r>
            <a:r>
              <a:rPr lang="uk-UA" sz="2800" b="1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іноземна</a:t>
            </a:r>
            <a:r>
              <a:rPr lang="ru-RU" sz="2800" b="1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мова»</a:t>
            </a:r>
            <a:br>
              <a:rPr lang="uk-UA" sz="2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222222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ru-RU" sz="2800" b="1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28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ru-RU" sz="28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20 </a:t>
            </a:r>
            <a:r>
              <a:rPr lang="ru-RU" sz="2800" b="1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Аграрні</a:t>
            </a:r>
            <a:r>
              <a:rPr lang="ru-RU" sz="28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науки та </a:t>
            </a:r>
            <a:r>
              <a:rPr lang="ru-RU" sz="2800" b="1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продовольство</a:t>
            </a:r>
            <a:br>
              <a:rPr lang="uk-UA" sz="2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ru-RU" sz="28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: 201 </a:t>
            </a:r>
            <a:r>
              <a:rPr lang="ru-RU" sz="2800" b="1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Агрономія</a:t>
            </a:r>
            <a:endParaRPr lang="uk-UA" sz="28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4429132"/>
            <a:ext cx="6480048" cy="1752600"/>
          </a:xfrm>
        </p:spPr>
        <p:txBody>
          <a:bodyPr>
            <a:normAutofit fontScale="55000" lnSpcReduction="20000"/>
          </a:bodyPr>
          <a:lstStyle/>
          <a:p>
            <a:endParaRPr lang="uk-UA" sz="2800" dirty="0"/>
          </a:p>
          <a:p>
            <a:endParaRPr lang="uk-UA" sz="2800" dirty="0"/>
          </a:p>
          <a:p>
            <a:endParaRPr lang="uk-UA" sz="2800" dirty="0"/>
          </a:p>
          <a:p>
            <a:r>
              <a:rPr lang="uk-UA" sz="2800" dirty="0"/>
              <a:t>Семестр </a:t>
            </a:r>
            <a:r>
              <a:rPr lang="en-US" sz="2800" dirty="0"/>
              <a:t>9</a:t>
            </a:r>
            <a:r>
              <a:rPr lang="ru-RU" sz="2800" dirty="0"/>
              <a:t> (</a:t>
            </a:r>
            <a:r>
              <a:rPr lang="en-US" sz="2800" dirty="0"/>
              <a:t>30</a:t>
            </a:r>
            <a:r>
              <a:rPr lang="ru-RU" sz="2800" dirty="0"/>
              <a:t> годин)</a:t>
            </a:r>
          </a:p>
          <a:p>
            <a:br>
              <a:rPr lang="ru-RU" sz="2800" dirty="0"/>
            </a:br>
            <a:r>
              <a:rPr lang="ru-RU" sz="2800" b="1" dirty="0"/>
              <a:t>       </a:t>
            </a:r>
            <a:r>
              <a:rPr lang="ru-RU" sz="2800" b="1" dirty="0" err="1"/>
              <a:t>Атестація</a:t>
            </a:r>
            <a:r>
              <a:rPr lang="ru-RU" sz="2800" b="1" dirty="0"/>
              <a:t> 1 (1</a:t>
            </a:r>
            <a:r>
              <a:rPr lang="en-US" sz="2800" b="1" dirty="0"/>
              <a:t>6</a:t>
            </a:r>
            <a:r>
              <a:rPr lang="ru-RU" sz="2800" b="1" dirty="0"/>
              <a:t> год.)</a:t>
            </a:r>
            <a:endParaRPr lang="ru-RU" sz="2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60648"/>
            <a:ext cx="8186766" cy="5929354"/>
          </a:xfrm>
        </p:spPr>
        <p:txBody>
          <a:bodyPr>
            <a:noAutofit/>
          </a:bodyPr>
          <a:lstStyle/>
          <a:p>
            <a:pPr indent="0" algn="just">
              <a:lnSpc>
                <a:spcPct val="125000"/>
              </a:lnSpc>
              <a:buNone/>
            </a:pP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All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shareholders</a:t>
            </a:r>
            <a:r>
              <a:rPr lang="uk-UA" sz="1400" spc="1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must</a:t>
            </a:r>
            <a:r>
              <a:rPr lang="uk-UA" sz="1400" spc="1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sign</a:t>
            </a:r>
            <a:r>
              <a:rPr lang="uk-UA" sz="1400" spc="3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a</a:t>
            </a:r>
            <a:r>
              <a:rPr lang="uk-UA" sz="1400" spc="2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special</a:t>
            </a:r>
            <a:r>
              <a:rPr lang="uk-UA" sz="1400" spc="2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IRS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form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400" spc="1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make</a:t>
            </a:r>
            <a:r>
              <a:rPr lang="uk-UA" sz="1400" spc="2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400" spc="2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S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corp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for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tax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purposes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IRS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also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requires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S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corps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meet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following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requirements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: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be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a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domestic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corporation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;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have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only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allowable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shareholders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including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individuals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certain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trusts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estates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;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not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include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partnerships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,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corporations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or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non-resident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alien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shareholders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;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have</a:t>
            </a:r>
            <a:r>
              <a:rPr lang="uk-UA" sz="1400" spc="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no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more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than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100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shareholders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;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have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one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class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stock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;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not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be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ineligible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corporation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(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i.e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.,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certain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financial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institutions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insurance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companies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domestic</a:t>
            </a:r>
            <a:r>
              <a:rPr lang="uk-UA" sz="1400" spc="-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international</a:t>
            </a:r>
            <a:r>
              <a:rPr lang="uk-UA" sz="1400" spc="-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sales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corporations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)</a:t>
            </a:r>
            <a:r>
              <a:rPr lang="uk-UA" sz="1400" spc="2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[</a:t>
            </a:r>
            <a:r>
              <a:rPr lang="uk-UA" sz="1400" u="none" strike="noStrike" dirty="0">
                <a:solidFill>
                  <a:srgbClr val="0563C1"/>
                </a:solidFill>
                <a:effectLst/>
                <a:latin typeface="+mn-lt"/>
                <a:ea typeface="Times New Roman" panose="02020603050405020304" pitchFamily="18" charset="0"/>
                <a:hlinkClick r:id="rId2" action="ppaction://hlinkfile"/>
              </a:rPr>
              <a:t>38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].</a:t>
            </a:r>
          </a:p>
          <a:p>
            <a:pPr indent="0" algn="just">
              <a:lnSpc>
                <a:spcPct val="125000"/>
              </a:lnSpc>
              <a:buNone/>
            </a:pP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for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a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general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partnership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is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most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informal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partnership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structure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  <a:r>
              <a:rPr lang="uk-UA" sz="1400" spc="-38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In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many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states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, a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general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partnership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is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formed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whenever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two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or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more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people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start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doing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together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no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formal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registration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is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required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  <a:r>
              <a:rPr lang="uk-UA" sz="1400" spc="-38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In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a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general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partnership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owners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are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personally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liable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for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debts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Profits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liability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management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responsibilities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are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shared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equally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among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partners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unless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otherwise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specified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in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a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partnership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agreement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</a:p>
          <a:p>
            <a:pPr indent="0" algn="just">
              <a:lnSpc>
                <a:spcPct val="125000"/>
              </a:lnSpc>
              <a:buNone/>
            </a:pP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A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limited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partnership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or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LP,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is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a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more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complex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structure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An</a:t>
            </a:r>
            <a:r>
              <a:rPr lang="uk-UA" sz="1400" spc="-38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LP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is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composed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general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partners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limited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partners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Limited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partners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are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passive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investors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who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may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provide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startup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capital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receive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profits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from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but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they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do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not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have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a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say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in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how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partnership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is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managed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general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partners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are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responsible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for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making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management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decisions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LP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must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have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at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least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one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general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partner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one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limited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partner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some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states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may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limit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how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many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limited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partners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LP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may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have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  <a:r>
              <a:rPr lang="uk-UA" sz="1400" spc="14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General</a:t>
            </a:r>
            <a:r>
              <a:rPr lang="uk-UA" sz="1400" spc="14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partners</a:t>
            </a:r>
            <a:r>
              <a:rPr lang="uk-UA" sz="1400" spc="14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in</a:t>
            </a:r>
            <a:r>
              <a:rPr lang="uk-UA" sz="1400" spc="14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an</a:t>
            </a:r>
            <a:r>
              <a:rPr lang="uk-UA" sz="1400" spc="15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LP</a:t>
            </a:r>
            <a:r>
              <a:rPr lang="uk-UA" sz="1400" spc="15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remain</a:t>
            </a:r>
            <a:r>
              <a:rPr lang="uk-UA" sz="1400" spc="14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personally</a:t>
            </a:r>
            <a:r>
              <a:rPr lang="uk-UA" sz="1400" spc="10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liable</a:t>
            </a:r>
            <a:r>
              <a:rPr lang="uk-UA" sz="1400" spc="16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for</a:t>
            </a:r>
            <a:r>
              <a:rPr lang="uk-UA" sz="1400" spc="15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400" spc="15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debts</a:t>
            </a:r>
            <a:r>
              <a:rPr lang="uk-UA" sz="1400" spc="15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400" spc="-39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partnership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but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limited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partners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are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not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liable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a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result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limited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partners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must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be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careful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not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involve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themselves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in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management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decisions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or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they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may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be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treated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general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partners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will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be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liable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for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debts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</a:p>
          <a:p>
            <a:pPr indent="0">
              <a:lnSpc>
                <a:spcPct val="115000"/>
              </a:lnSpc>
              <a:spcAft>
                <a:spcPts val="1000"/>
              </a:spcAft>
              <a:buNone/>
            </a:pPr>
            <a:br>
              <a:rPr lang="en-US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uk-UA" sz="14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" indent="0">
              <a:buNone/>
            </a:pPr>
            <a:endParaRPr lang="ru-RU" sz="1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402175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60648"/>
            <a:ext cx="8186766" cy="5929354"/>
          </a:xfrm>
        </p:spPr>
        <p:txBody>
          <a:bodyPr>
            <a:noAutofit/>
          </a:bodyPr>
          <a:lstStyle/>
          <a:p>
            <a:pPr indent="0" algn="just">
              <a:lnSpc>
                <a:spcPct val="125000"/>
              </a:lnSpc>
              <a:buNone/>
            </a:pP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In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a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limited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liability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partnership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or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LLP,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every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partner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may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act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a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general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partner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a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limited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partner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All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partners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in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an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LLC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are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allowed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200" spc="-38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participate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in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management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no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partner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is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liable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for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its</a:t>
            </a:r>
            <a:r>
              <a:rPr lang="uk-UA" sz="1200" spc="2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debts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  <a:r>
              <a:rPr lang="uk-UA" sz="1200" spc="3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LPs</a:t>
            </a:r>
            <a:r>
              <a:rPr lang="uk-UA" sz="1200" spc="2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can</a:t>
            </a:r>
            <a:r>
              <a:rPr lang="uk-UA" sz="1200" spc="3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be</a:t>
            </a:r>
            <a:r>
              <a:rPr lang="uk-UA" sz="1200" spc="2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formed</a:t>
            </a:r>
            <a:r>
              <a:rPr lang="uk-UA" sz="1200" spc="2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by</a:t>
            </a:r>
            <a:r>
              <a:rPr lang="uk-UA" sz="1200" spc="3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anyone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,</a:t>
            </a:r>
            <a:r>
              <a:rPr lang="uk-UA" sz="1200" spc="3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but</a:t>
            </a:r>
            <a:r>
              <a:rPr lang="uk-UA" sz="1200" spc="2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in</a:t>
            </a:r>
            <a:r>
              <a:rPr lang="uk-UA" sz="1200" spc="4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many</a:t>
            </a:r>
            <a:r>
              <a:rPr lang="uk-UA" sz="1200" spc="1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states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,</a:t>
            </a:r>
            <a:r>
              <a:rPr lang="uk-UA" sz="1200" spc="2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LLPs</a:t>
            </a:r>
            <a:r>
              <a:rPr lang="uk-UA" sz="1200" spc="3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can</a:t>
            </a:r>
            <a:r>
              <a:rPr lang="uk-UA" sz="1200" spc="3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only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be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formed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by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professionals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such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lawyers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doctors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help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limit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malpractice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liability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</a:p>
          <a:p>
            <a:pPr indent="0" algn="just">
              <a:lnSpc>
                <a:spcPct val="125000"/>
              </a:lnSpc>
              <a:buNone/>
            </a:pP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All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partnerships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are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considered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“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pass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through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”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entities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by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Internal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Revenue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Service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This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means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that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partnership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does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not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pay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taxes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on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its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income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;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instead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partners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report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income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on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their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personal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taxes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Depending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on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type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partnership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income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may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be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treated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differently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by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IRS.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General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partners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report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partnership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profits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earned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income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while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limited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partners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generally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report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profits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dividend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income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Another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important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difference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is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that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limited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partnership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interests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are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considered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securities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which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is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not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case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with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a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general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partnership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or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LLP.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a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result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different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tax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consequences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may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arise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when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selling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an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ownership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interest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a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limited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or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general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partner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[54].</a:t>
            </a:r>
          </a:p>
          <a:p>
            <a:pPr algn="just">
              <a:lnSpc>
                <a:spcPct val="125000"/>
              </a:lnSpc>
            </a:pPr>
            <a:r>
              <a:rPr lang="uk-UA" sz="1200" b="1" dirty="0" err="1">
                <a:effectLst/>
                <a:latin typeface="+mn-lt"/>
                <a:ea typeface="Times New Roman" panose="02020603050405020304" pitchFamily="18" charset="0"/>
              </a:rPr>
              <a:t>Discussion</a:t>
            </a:r>
            <a:r>
              <a:rPr lang="uk-UA" sz="1200" b="1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b="1" dirty="0" err="1">
                <a:effectLst/>
                <a:latin typeface="+mn-lt"/>
                <a:ea typeface="Times New Roman" panose="02020603050405020304" pitchFamily="18" charset="0"/>
              </a:rPr>
              <a:t>questions</a:t>
            </a:r>
            <a:r>
              <a:rPr lang="uk-UA" sz="1200" b="1" dirty="0">
                <a:effectLst/>
                <a:latin typeface="+mn-lt"/>
                <a:ea typeface="Times New Roman" panose="02020603050405020304" pitchFamily="18" charset="0"/>
              </a:rPr>
              <a:t>:</a:t>
            </a:r>
            <a:endParaRPr lang="uk-UA" sz="1200" dirty="0">
              <a:effectLst/>
              <a:latin typeface="+mn-lt"/>
              <a:ea typeface="Times New Roman" panose="02020603050405020304" pitchFamily="18" charset="0"/>
            </a:endParaRPr>
          </a:p>
          <a:p>
            <a:pPr algn="just">
              <a:lnSpc>
                <a:spcPct val="125000"/>
              </a:lnSpc>
            </a:pP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1.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Sole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proprietorship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</a:p>
          <a:p>
            <a:pPr algn="just">
              <a:lnSpc>
                <a:spcPct val="125000"/>
              </a:lnSpc>
            </a:pP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2.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insurance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policy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</a:p>
          <a:p>
            <a:pPr algn="just">
              <a:lnSpc>
                <a:spcPct val="125000"/>
              </a:lnSpc>
            </a:pP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3.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Limited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liability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company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</a:p>
          <a:p>
            <a:pPr algn="just">
              <a:lnSpc>
                <a:spcPct val="125000"/>
              </a:lnSpc>
            </a:pP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4.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role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Internal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Revenue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Service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</a:p>
          <a:p>
            <a:pPr algn="just">
              <a:lnSpc>
                <a:spcPct val="125000"/>
              </a:lnSpc>
            </a:pP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5. C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corporations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S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corporations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</a:p>
          <a:p>
            <a:pPr algn="just">
              <a:lnSpc>
                <a:spcPct val="125000"/>
              </a:lnSpc>
            </a:pP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6.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General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partnership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</a:p>
          <a:p>
            <a:pPr algn="just">
              <a:lnSpc>
                <a:spcPct val="125000"/>
              </a:lnSpc>
            </a:pP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7.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Limited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partnership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,</a:t>
            </a:r>
          </a:p>
          <a:p>
            <a:pPr algn="just">
              <a:lnSpc>
                <a:spcPct val="125000"/>
              </a:lnSpc>
            </a:pP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8.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income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double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taxation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personal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income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tax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returns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</a:p>
          <a:p>
            <a:pPr indent="0">
              <a:lnSpc>
                <a:spcPct val="115000"/>
              </a:lnSpc>
              <a:spcAft>
                <a:spcPts val="1000"/>
              </a:spcAft>
              <a:buNone/>
            </a:pPr>
            <a:b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" indent="0">
              <a:buNone/>
            </a:pPr>
            <a:endParaRPr lang="ru-RU" sz="1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465094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FBE5141C-6958-F98E-41A7-458C629A71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447675"/>
            <a:ext cx="7820025" cy="596265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912A3BD5-E5D5-FF4A-2B47-C3DF8CECCE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188640"/>
            <a:ext cx="7620000" cy="2914650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4B408C57-7064-174B-2DFD-141F4B701E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" y="3103290"/>
            <a:ext cx="76200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186766" cy="607223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br>
              <a:rPr lang="en-US" dirty="0"/>
            </a:br>
            <a:endParaRPr lang="ru-RU" dirty="0"/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2E2DAA47-14E3-4AE5-0F7A-E43B4051B6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1562100"/>
            <a:ext cx="7772400" cy="37338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31282"/>
            <a:ext cx="9144000" cy="682671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142984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Практичне</a:t>
            </a:r>
            <a:r>
              <a:rPr lang="ru-RU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r>
              <a:rPr lang="ru-RU" b="1" i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заняття</a:t>
            </a:r>
            <a:r>
              <a:rPr lang="ru-RU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r>
              <a:rPr lang="en-US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4</a:t>
            </a:r>
            <a:r>
              <a:rPr lang="ru-RU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(2 год.)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3286124"/>
            <a:ext cx="7467600" cy="2114552"/>
          </a:xfrm>
        </p:spPr>
        <p:txBody>
          <a:bodyPr>
            <a:noAutofit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3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Topic</a:t>
            </a:r>
            <a:r>
              <a:rPr lang="uk-UA" sz="3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en-US" sz="3200" b="1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The </a:t>
            </a:r>
            <a:r>
              <a:rPr lang="en-US" sz="3200" b="1" dirty="0" err="1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Organisation</a:t>
            </a:r>
            <a:r>
              <a:rPr lang="en-US" sz="3200" b="1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of </a:t>
            </a:r>
            <a:r>
              <a:rPr lang="en-US" sz="3200" b="1" dirty="0" err="1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Busin</a:t>
            </a:r>
            <a:r>
              <a:rPr lang="uk-UA" sz="3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3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Direct and Reported speech. »  Grammar revision</a:t>
            </a:r>
            <a:endParaRPr lang="uk-UA" sz="3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" indent="0">
              <a:buNone/>
            </a:pPr>
            <a:endParaRPr lang="ru-RU" sz="36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	to learn new vocabulary;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	to practice grammar structures;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	to enable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to talk and write on the topic;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	to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instil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the idea that learning languages is necessary and essential;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	to encourage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to go on learning English at the next level;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	to lay the foundations for future study in terms to basic structures, lexis, language functions and basic study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endParaRPr lang="ru-RU" dirty="0">
              <a:latin typeface="+mn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329642" cy="5114948"/>
          </a:xfrm>
        </p:spPr>
        <p:txBody>
          <a:bodyPr>
            <a:normAutofit fontScale="92500" lnSpcReduction="10000"/>
          </a:bodyPr>
          <a:lstStyle/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Vocabulary activity.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Discussing of the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Importance of English in the Business World. Present Perfect Continuous. Grammar revision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Listening, reading, writing, speaking.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Grammar activity.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Communicative activities :</a:t>
            </a:r>
            <a:b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Task 1. Give the English equivalents the following words and word combinations.</a:t>
            </a:r>
            <a:b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 Task 2. Answer the questions to the text.</a:t>
            </a:r>
            <a:b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 Task 3. Fill in the blanks with the necessary words from the active vocabulary. </a:t>
            </a:r>
            <a:b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 Task 4. Complete the following sentences.</a:t>
            </a:r>
            <a:b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 Task 5. Put in the right order. The underlined word is the beginning of the sentence.</a:t>
            </a:r>
            <a:b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  Task 6. Translate the following sentences into English.</a:t>
            </a:r>
            <a:b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Home task: Reading an additional text on the topic 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196752"/>
            <a:ext cx="8856984" cy="5446958"/>
          </a:xfrm>
        </p:spPr>
        <p:txBody>
          <a:bodyPr>
            <a:noAutofit/>
          </a:bodyPr>
          <a:lstStyle/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О.В., English for Computer Science Students: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занять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дисципліни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форми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першого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бакалаврського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освітнього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рівня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12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Інформаційні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технології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122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Комп’ютерні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науки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ВНАУ, 2023. 73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Лінгвокраїнознавчі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аспекти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викладання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граматики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в аграрному ВНЗ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–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1200" spc="-2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ВНАУ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200" spc="1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2017.</a:t>
            </a:r>
            <a:r>
              <a:rPr lang="en-US" sz="1200" spc="3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en-US" sz="1200" spc="1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62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Ковальова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К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 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мова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вказівки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занять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самостійної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заочної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форм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075 «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Маркетинг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», 073 «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Менеджмент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07 «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адміністрування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–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2020. – 100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Modern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English-Ukrainian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Dictionary: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Over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160,000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Words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Expressions / Mykola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Ivanovych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Balla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– Kyiv: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Chumatskiy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Shliakh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pub., 2007. –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668 p.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 Oxford Dictionary of Business World. (2020) //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Gen.Editors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Dr Alan Isaacs,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Elizabeth Martin.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University Press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Верба Л.Г., Верба Г.В.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сучасної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Довідник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Мова англ., укр.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ТОВ «ВП Логос-М», 2020.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Голіцинський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Ю.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Збірник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вправ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Інкос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2020.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Murphy R. English Grammar in Use /Murphy R. – Cambridge University Press, 2021.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/>
              <a:t>Хід</a:t>
            </a:r>
            <a:r>
              <a:rPr lang="ru-RU" dirty="0"/>
              <a:t> </a:t>
            </a:r>
            <a:r>
              <a:rPr lang="ru-RU" dirty="0" err="1"/>
              <a:t>заняття</a:t>
            </a:r>
            <a:r>
              <a:rPr lang="ru-RU" dirty="0"/>
              <a:t> (</a:t>
            </a:r>
            <a:r>
              <a:rPr lang="en-US" dirty="0"/>
              <a:t>Procedure)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857364"/>
            <a:ext cx="7467600" cy="4525963"/>
          </a:xfrm>
        </p:spPr>
        <p:txBody>
          <a:bodyPr/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1.Learn the new words and word combinations.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2.Make some questions on the text.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3.Read the text and translate into Ukrainian in the written form.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4.Make summery of the text in English.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186766" cy="5929354"/>
          </a:xfrm>
        </p:spPr>
        <p:txBody>
          <a:bodyPr>
            <a:normAutofit fontScale="40000" lnSpcReduction="20000"/>
          </a:bodyPr>
          <a:lstStyle/>
          <a:p>
            <a:pPr marL="0" indent="0" algn="just">
              <a:lnSpc>
                <a:spcPct val="125000"/>
              </a:lnSpc>
              <a:buNone/>
            </a:pPr>
            <a:r>
              <a:rPr lang="en-US" sz="6000" b="1" dirty="0">
                <a:effectLst/>
                <a:latin typeface="+mn-lt"/>
                <a:ea typeface="Calibri" panose="020F0502020204030204" pitchFamily="34" charset="0"/>
              </a:rPr>
              <a:t>Forms Of Business Organization</a:t>
            </a:r>
            <a:endParaRPr lang="uk-UA" sz="6000" dirty="0">
              <a:effectLst/>
              <a:latin typeface="+mn-lt"/>
              <a:ea typeface="Times New Roman" panose="02020603050405020304" pitchFamily="18" charset="0"/>
            </a:endParaRPr>
          </a:p>
          <a:p>
            <a:pPr indent="0" algn="just">
              <a:lnSpc>
                <a:spcPct val="125000"/>
              </a:lnSpc>
              <a:buNone/>
            </a:pP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A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can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be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organized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in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one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several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ways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form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its</a:t>
            </a:r>
            <a:r>
              <a:rPr lang="uk-UA" sz="28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owners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choose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will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affect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company’s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owners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’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legal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liability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28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income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tax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treatment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Here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are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most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common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options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their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major</a:t>
            </a:r>
            <a:r>
              <a:rPr lang="uk-UA" sz="28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defining</a:t>
            </a:r>
            <a:r>
              <a:rPr lang="uk-UA" sz="2800" spc="-2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characteristics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</a:p>
          <a:p>
            <a:pPr indent="0" algn="just">
              <a:lnSpc>
                <a:spcPct val="125000"/>
              </a:lnSpc>
              <a:buNone/>
            </a:pP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default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option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is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be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a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sole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proprietor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With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this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option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there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are</a:t>
            </a:r>
            <a:r>
              <a:rPr lang="uk-UA" sz="28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fewer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forms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file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than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with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other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organizations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is</a:t>
            </a:r>
            <a:r>
              <a:rPr lang="uk-UA" sz="28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structured</a:t>
            </a:r>
            <a:r>
              <a:rPr lang="uk-UA" sz="28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in</a:t>
            </a:r>
            <a:r>
              <a:rPr lang="uk-UA" sz="28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such</a:t>
            </a:r>
            <a:r>
              <a:rPr lang="uk-UA" sz="28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a</a:t>
            </a:r>
            <a:r>
              <a:rPr lang="uk-UA" sz="28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manner</a:t>
            </a:r>
            <a:r>
              <a:rPr lang="uk-UA" sz="28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that</a:t>
            </a:r>
            <a:r>
              <a:rPr lang="uk-UA" sz="28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legal</a:t>
            </a:r>
            <a:r>
              <a:rPr lang="uk-UA" sz="28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documents</a:t>
            </a:r>
            <a:r>
              <a:rPr lang="uk-UA" sz="28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are</a:t>
            </a:r>
            <a:r>
              <a:rPr lang="uk-UA" sz="28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not</a:t>
            </a:r>
            <a:r>
              <a:rPr lang="uk-UA" sz="28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required</a:t>
            </a:r>
            <a:r>
              <a:rPr lang="uk-UA" sz="28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2800" spc="-38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determine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how</a:t>
            </a:r>
            <a:r>
              <a:rPr lang="uk-UA" sz="2800" spc="-2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profit-sharing</a:t>
            </a:r>
            <a:r>
              <a:rPr lang="uk-UA" sz="2800" spc="-2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from</a:t>
            </a:r>
            <a:r>
              <a:rPr lang="uk-UA" sz="2800" spc="-3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sz="2800" spc="-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operations</a:t>
            </a:r>
            <a:r>
              <a:rPr lang="uk-UA" sz="2800" spc="-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will</a:t>
            </a:r>
            <a:r>
              <a:rPr lang="uk-UA" sz="2800" spc="-1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be</a:t>
            </a:r>
            <a:r>
              <a:rPr lang="uk-UA" sz="2800" spc="2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allocated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</a:p>
          <a:p>
            <a:pPr indent="0" algn="just">
              <a:lnSpc>
                <a:spcPct val="125000"/>
              </a:lnSpc>
              <a:buNone/>
            </a:pP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This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structure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is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acceptable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if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you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are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business’s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sole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owner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28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you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do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not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need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distinguish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from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yourself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Being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a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sole</a:t>
            </a:r>
            <a:r>
              <a:rPr lang="uk-UA" sz="28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proprietor</a:t>
            </a:r>
            <a:r>
              <a:rPr lang="uk-UA" sz="28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does</a:t>
            </a:r>
            <a:r>
              <a:rPr lang="uk-UA" sz="28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not</a:t>
            </a:r>
            <a:r>
              <a:rPr lang="uk-UA" sz="28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preclude</a:t>
            </a:r>
            <a:r>
              <a:rPr lang="uk-UA" sz="28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you</a:t>
            </a:r>
            <a:r>
              <a:rPr lang="uk-UA" sz="28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from</a:t>
            </a:r>
            <a:r>
              <a:rPr lang="uk-UA" sz="28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using</a:t>
            </a:r>
            <a:r>
              <a:rPr lang="uk-UA" sz="28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a</a:t>
            </a:r>
            <a:r>
              <a:rPr lang="uk-UA" sz="28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sz="28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name</a:t>
            </a:r>
            <a:r>
              <a:rPr lang="uk-UA" sz="28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that</a:t>
            </a:r>
            <a:r>
              <a:rPr lang="uk-UA" sz="28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is</a:t>
            </a:r>
            <a:r>
              <a:rPr lang="uk-UA" sz="28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different</a:t>
            </a:r>
            <a:r>
              <a:rPr lang="uk-UA" sz="28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from</a:t>
            </a:r>
            <a:r>
              <a:rPr lang="uk-UA" sz="28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your</a:t>
            </a:r>
            <a:r>
              <a:rPr lang="uk-UA" sz="28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own</a:t>
            </a:r>
            <a:r>
              <a:rPr lang="uk-UA" sz="28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name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,</a:t>
            </a:r>
            <a:r>
              <a:rPr lang="uk-UA" sz="28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however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  <a:r>
              <a:rPr lang="uk-UA" sz="28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In</a:t>
            </a:r>
            <a:r>
              <a:rPr lang="uk-UA" sz="28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a</a:t>
            </a:r>
            <a:r>
              <a:rPr lang="uk-UA" sz="28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sole</a:t>
            </a:r>
            <a:r>
              <a:rPr lang="uk-UA" sz="28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proprietorship</a:t>
            </a:r>
            <a:r>
              <a:rPr lang="uk-UA" sz="2800" spc="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all</a:t>
            </a:r>
            <a:r>
              <a:rPr lang="uk-UA" sz="28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profits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losses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assets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liabilities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are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direct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sole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responsibility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28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owner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Also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sole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proprietor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will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pay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self-employment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tax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on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his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or</a:t>
            </a:r>
            <a:r>
              <a:rPr lang="uk-UA" sz="2800" spc="-38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her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income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</a:p>
          <a:p>
            <a:pPr indent="0" algn="just">
              <a:lnSpc>
                <a:spcPct val="125000"/>
              </a:lnSpc>
              <a:buNone/>
            </a:pP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Sole</a:t>
            </a:r>
            <a:r>
              <a:rPr lang="uk-UA" sz="28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proprietorships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are</a:t>
            </a:r>
            <a:r>
              <a:rPr lang="uk-UA" sz="28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not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ideal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for</a:t>
            </a:r>
            <a:r>
              <a:rPr lang="uk-UA" sz="28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high-risk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businesses</a:t>
            </a:r>
            <a:r>
              <a:rPr lang="uk-UA" sz="2800" spc="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because</a:t>
            </a:r>
            <a:r>
              <a:rPr lang="uk-UA" sz="28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they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put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your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personal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assets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at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risk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Nolo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, a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company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whose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educational</a:t>
            </a:r>
            <a:r>
              <a:rPr lang="uk-UA" sz="28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books</a:t>
            </a:r>
            <a:r>
              <a:rPr lang="uk-UA" sz="2800" spc="4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make</a:t>
            </a:r>
            <a:r>
              <a:rPr lang="uk-UA" sz="2800" spc="3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legal</a:t>
            </a:r>
            <a:r>
              <a:rPr lang="uk-UA" sz="2800" spc="1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information</a:t>
            </a:r>
            <a:r>
              <a:rPr lang="uk-UA" sz="2800" spc="4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accessible</a:t>
            </a:r>
            <a:r>
              <a:rPr lang="uk-UA" sz="2800" spc="2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2800" spc="39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2800" spc="3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average</a:t>
            </a:r>
            <a:r>
              <a:rPr lang="uk-UA" sz="2800" spc="3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person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,</a:t>
            </a:r>
            <a:r>
              <a:rPr lang="uk-UA" sz="2800" spc="4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gives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several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examples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risky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businesses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including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businesses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that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involve</a:t>
            </a:r>
            <a:r>
              <a:rPr lang="uk-UA" sz="28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child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care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animal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care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manufacturing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or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selling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edible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goods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repairing</a:t>
            </a:r>
            <a:r>
              <a:rPr lang="uk-UA" sz="28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items</a:t>
            </a:r>
            <a:r>
              <a:rPr lang="uk-UA" sz="2800" spc="1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2800" spc="2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value</a:t>
            </a:r>
            <a:r>
              <a:rPr lang="uk-UA" sz="28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providing</a:t>
            </a:r>
            <a:r>
              <a:rPr lang="uk-UA" sz="2800" spc="-2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alcohol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</a:p>
          <a:p>
            <a:pPr indent="0" algn="just">
              <a:lnSpc>
                <a:spcPct val="125000"/>
              </a:lnSpc>
              <a:buNone/>
            </a:pP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If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risks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in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your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line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work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are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not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very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high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, a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good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sz="28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insurance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policy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can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provide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protection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peace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mind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while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allowing</a:t>
            </a:r>
            <a:r>
              <a:rPr lang="uk-UA" sz="28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you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remain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a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sole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proprietor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One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biggest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advantages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a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sole</a:t>
            </a:r>
            <a:r>
              <a:rPr lang="uk-UA" sz="28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proprietorship</a:t>
            </a:r>
            <a:r>
              <a:rPr lang="uk-UA" sz="2800" spc="-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is</a:t>
            </a:r>
            <a:r>
              <a:rPr lang="uk-UA" sz="2800" spc="-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ease</a:t>
            </a:r>
            <a:r>
              <a:rPr lang="uk-UA" sz="2800" spc="-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with</a:t>
            </a:r>
            <a:r>
              <a:rPr lang="uk-UA" sz="2800" spc="-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which</a:t>
            </a:r>
            <a:r>
              <a:rPr lang="uk-UA" sz="2800" spc="-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sz="2800" spc="-1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decisions</a:t>
            </a:r>
            <a:r>
              <a:rPr lang="uk-UA" sz="2800" spc="-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can</a:t>
            </a:r>
            <a:r>
              <a:rPr lang="uk-UA" sz="2800" spc="-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be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made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</a:p>
          <a:p>
            <a:pPr indent="0" algn="just">
              <a:lnSpc>
                <a:spcPct val="125000"/>
              </a:lnSpc>
              <a:buNone/>
            </a:pP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An</a:t>
            </a:r>
            <a:r>
              <a:rPr lang="uk-UA" sz="28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LLC</a:t>
            </a:r>
            <a:r>
              <a:rPr lang="uk-UA" sz="28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is</a:t>
            </a:r>
            <a:r>
              <a:rPr lang="uk-UA" sz="28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a</a:t>
            </a:r>
            <a:r>
              <a:rPr lang="uk-UA" sz="28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limited</a:t>
            </a:r>
            <a:r>
              <a:rPr lang="uk-UA" sz="28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liability</a:t>
            </a:r>
            <a:r>
              <a:rPr lang="uk-UA" sz="28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company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  <a:r>
              <a:rPr lang="uk-UA" sz="28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This</a:t>
            </a:r>
            <a:r>
              <a:rPr lang="uk-UA" sz="28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sz="2800" spc="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structure</a:t>
            </a:r>
            <a:r>
              <a:rPr lang="uk-UA" sz="28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protects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owner’s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personal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assets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from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financial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liability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provides</a:t>
            </a:r>
            <a:r>
              <a:rPr lang="uk-UA" sz="28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some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protection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against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personal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liability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There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are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situations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where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an</a:t>
            </a:r>
            <a:r>
              <a:rPr lang="uk-UA" sz="28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LLC</a:t>
            </a:r>
            <a:r>
              <a:rPr lang="uk-UA" sz="28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owner</a:t>
            </a:r>
            <a:r>
              <a:rPr lang="uk-UA" sz="28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can</a:t>
            </a:r>
            <a:r>
              <a:rPr lang="uk-UA" sz="28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still</a:t>
            </a:r>
            <a:r>
              <a:rPr lang="uk-UA" sz="28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be</a:t>
            </a:r>
            <a:r>
              <a:rPr lang="uk-UA" sz="28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held</a:t>
            </a:r>
            <a:r>
              <a:rPr lang="uk-UA" sz="28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personally</a:t>
            </a:r>
            <a:r>
              <a:rPr lang="uk-UA" sz="28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responsible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,</a:t>
            </a:r>
            <a:r>
              <a:rPr lang="uk-UA" sz="28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such</a:t>
            </a:r>
            <a:r>
              <a:rPr lang="uk-UA" sz="28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as</a:t>
            </a:r>
            <a:r>
              <a:rPr lang="uk-UA" sz="28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if</a:t>
            </a:r>
            <a:r>
              <a:rPr lang="uk-UA" sz="28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he</a:t>
            </a:r>
            <a:r>
              <a:rPr lang="uk-UA" sz="28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intentionally</a:t>
            </a:r>
            <a:r>
              <a:rPr lang="uk-UA" sz="2800" spc="12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does</a:t>
            </a:r>
            <a:r>
              <a:rPr lang="uk-UA" sz="2800" spc="12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something</a:t>
            </a:r>
            <a:r>
              <a:rPr lang="uk-UA" sz="2800" spc="11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fraudulent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,</a:t>
            </a:r>
            <a:r>
              <a:rPr lang="uk-UA" sz="2800" spc="12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reckless</a:t>
            </a:r>
            <a:r>
              <a:rPr lang="uk-UA" sz="2800" spc="14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or</a:t>
            </a:r>
            <a:r>
              <a:rPr lang="uk-UA" sz="2800" spc="14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illegal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,</a:t>
            </a:r>
            <a:r>
              <a:rPr lang="uk-UA" sz="2800" spc="14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or</a:t>
            </a:r>
            <a:r>
              <a:rPr lang="uk-UA" sz="2800" spc="13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if</a:t>
            </a:r>
            <a:r>
              <a:rPr lang="uk-UA" sz="2800" spc="13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she</a:t>
            </a:r>
            <a:r>
              <a:rPr lang="uk-UA" sz="2800" spc="14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fails</a:t>
            </a:r>
            <a:r>
              <a:rPr lang="uk-UA" sz="2800" spc="-39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2800" spc="-3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adequately</a:t>
            </a:r>
            <a:r>
              <a:rPr lang="uk-UA" sz="2800" spc="-4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separate</a:t>
            </a:r>
            <a:r>
              <a:rPr lang="uk-UA" sz="2800" spc="-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28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activities</a:t>
            </a:r>
            <a:r>
              <a:rPr lang="uk-UA" sz="2800" spc="-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28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2800" spc="2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LLC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from</a:t>
            </a:r>
            <a:r>
              <a:rPr lang="uk-UA" sz="2800" spc="-3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her</a:t>
            </a:r>
            <a:r>
              <a:rPr lang="uk-UA" sz="28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personal</a:t>
            </a:r>
            <a:r>
              <a:rPr lang="uk-UA" sz="2800" spc="-1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affairs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</a:p>
          <a:p>
            <a:pPr indent="0" algn="just">
              <a:lnSpc>
                <a:spcPct val="125000"/>
              </a:lnSpc>
              <a:buNone/>
            </a:pP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This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structure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is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established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under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state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law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so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rules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governing</a:t>
            </a:r>
            <a:r>
              <a:rPr lang="uk-UA" sz="28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LLCs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vary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depending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on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where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your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is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located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According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28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IRS,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most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states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do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not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allow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banks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insurance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companies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or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nonprofit</a:t>
            </a:r>
            <a:r>
              <a:rPr lang="uk-UA" sz="28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organizations</a:t>
            </a:r>
            <a:r>
              <a:rPr lang="uk-UA" sz="2800" spc="-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2800" spc="-2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be</a:t>
            </a:r>
            <a:r>
              <a:rPr lang="uk-UA" sz="2800" spc="2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effectLst/>
                <a:latin typeface="+mn-lt"/>
                <a:ea typeface="Times New Roman" panose="02020603050405020304" pitchFamily="18" charset="0"/>
              </a:rPr>
              <a:t>LLCs</a:t>
            </a:r>
            <a:r>
              <a:rPr lang="uk-UA" sz="28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</a:p>
          <a:p>
            <a:pPr indent="0" algn="just">
              <a:lnSpc>
                <a:spcPct val="125000"/>
              </a:lnSpc>
              <a:spcAft>
                <a:spcPts val="1000"/>
              </a:spcAft>
              <a:buNone/>
            </a:pP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" indent="0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186766" cy="5929354"/>
          </a:xfrm>
        </p:spPr>
        <p:txBody>
          <a:bodyPr>
            <a:noAutofit/>
          </a:bodyPr>
          <a:lstStyle/>
          <a:p>
            <a:pPr indent="0" algn="just">
              <a:lnSpc>
                <a:spcPct val="125000"/>
              </a:lnSpc>
              <a:buNone/>
            </a:pP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Because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LLC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is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a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state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structure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there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are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no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special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federal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tax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forms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for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LLCs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An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LLC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must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elect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be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taxed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as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an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individual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,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partnership</a:t>
            </a:r>
            <a:r>
              <a:rPr lang="uk-UA" sz="1400" spc="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or</a:t>
            </a:r>
            <a:r>
              <a:rPr lang="uk-UA" sz="1400" spc="10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corporation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  <a:r>
              <a:rPr lang="uk-UA" sz="1400" spc="10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You</a:t>
            </a:r>
            <a:r>
              <a:rPr lang="uk-UA" sz="1400" spc="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will</a:t>
            </a:r>
            <a:r>
              <a:rPr lang="uk-UA" sz="1400" spc="9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need</a:t>
            </a:r>
            <a:r>
              <a:rPr lang="uk-UA" sz="1400" spc="10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400" spc="7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file</a:t>
            </a:r>
            <a:r>
              <a:rPr lang="uk-UA" sz="1400" spc="11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paperwork</a:t>
            </a:r>
            <a:r>
              <a:rPr lang="uk-UA" sz="1400" spc="11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with</a:t>
            </a:r>
            <a:r>
              <a:rPr lang="uk-UA" sz="1400" spc="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400" spc="11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state</a:t>
            </a:r>
            <a:r>
              <a:rPr lang="uk-UA" sz="1400" spc="-38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if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you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want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adopt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this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structure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you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will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need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pay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fees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that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usually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range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from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$100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$800.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In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some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states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there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is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additional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annual</a:t>
            </a:r>
            <a:r>
              <a:rPr lang="uk-UA" sz="1400" spc="-1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fee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for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being</a:t>
            </a:r>
            <a:r>
              <a:rPr lang="uk-UA" sz="1400" spc="-2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LLC.</a:t>
            </a:r>
          </a:p>
          <a:p>
            <a:pPr indent="0" algn="just">
              <a:lnSpc>
                <a:spcPct val="125000"/>
              </a:lnSpc>
              <a:buNone/>
            </a:pP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You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will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also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need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name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your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LLC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file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some</a:t>
            </a:r>
            <a:r>
              <a:rPr lang="uk-UA" sz="1400" spc="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simple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documents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called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articles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organization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with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your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state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Depending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on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your</a:t>
            </a:r>
            <a:r>
              <a:rPr lang="uk-UA" sz="1400" spc="14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state’s</a:t>
            </a:r>
            <a:r>
              <a:rPr lang="uk-UA" sz="1400" spc="13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laws</a:t>
            </a:r>
            <a:r>
              <a:rPr lang="uk-UA" sz="1400" spc="15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400" spc="15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your</a:t>
            </a:r>
            <a:r>
              <a:rPr lang="uk-UA" sz="1400" spc="14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business’s</a:t>
            </a:r>
            <a:r>
              <a:rPr lang="uk-UA" sz="1400" spc="15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needs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,</a:t>
            </a:r>
            <a:r>
              <a:rPr lang="uk-UA" sz="1400" spc="15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you</a:t>
            </a:r>
            <a:r>
              <a:rPr lang="uk-UA" sz="1400" spc="15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may</a:t>
            </a:r>
            <a:r>
              <a:rPr lang="uk-UA" sz="1400" spc="12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also</a:t>
            </a:r>
            <a:r>
              <a:rPr lang="uk-UA" sz="1400" spc="12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need</a:t>
            </a:r>
            <a:r>
              <a:rPr lang="uk-UA" sz="1400" spc="13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400" spc="11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create</a:t>
            </a:r>
            <a:r>
              <a:rPr lang="uk-UA" sz="1400" spc="-38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an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LLC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operating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agreement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that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spells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out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each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owner’s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percentage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interest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in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responsibilities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voting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power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well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how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profits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losses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will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be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shared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what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happens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if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owner</a:t>
            </a:r>
            <a:r>
              <a:rPr lang="uk-UA" sz="1400" spc="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wants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sell</a:t>
            </a:r>
            <a:r>
              <a:rPr lang="uk-UA" sz="1400" spc="10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her</a:t>
            </a:r>
            <a:r>
              <a:rPr lang="uk-UA" sz="1400" spc="12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interest</a:t>
            </a:r>
            <a:r>
              <a:rPr lang="uk-UA" sz="1400" spc="11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in</a:t>
            </a:r>
            <a:r>
              <a:rPr lang="uk-UA" sz="1400" spc="11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400" spc="12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  <a:r>
              <a:rPr lang="uk-UA" sz="1400" spc="11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You</a:t>
            </a:r>
            <a:r>
              <a:rPr lang="uk-UA" sz="1400" spc="13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may</a:t>
            </a:r>
            <a:r>
              <a:rPr lang="uk-UA" sz="1400" spc="7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also</a:t>
            </a:r>
            <a:r>
              <a:rPr lang="uk-UA" sz="1400" spc="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have</a:t>
            </a:r>
            <a:r>
              <a:rPr lang="uk-UA" sz="1400" spc="12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400" spc="9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publish</a:t>
            </a:r>
            <a:r>
              <a:rPr lang="uk-UA" sz="1400" spc="11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a</a:t>
            </a:r>
            <a:r>
              <a:rPr lang="uk-UA" sz="1400" spc="12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notice</a:t>
            </a:r>
            <a:r>
              <a:rPr lang="uk-UA" sz="1400" spc="12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in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your</a:t>
            </a:r>
            <a:r>
              <a:rPr lang="uk-UA" sz="1400" spc="-1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local</a:t>
            </a:r>
            <a:r>
              <a:rPr lang="uk-UA" sz="1400" spc="-1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newspaper</a:t>
            </a:r>
            <a:r>
              <a:rPr lang="uk-UA" sz="1400" spc="-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stating</a:t>
            </a:r>
            <a:r>
              <a:rPr lang="uk-UA" sz="1400" spc="-3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that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you</a:t>
            </a:r>
            <a:r>
              <a:rPr lang="uk-UA" sz="1400" spc="-1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are</a:t>
            </a:r>
            <a:r>
              <a:rPr lang="uk-UA" sz="1400" spc="-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forming</a:t>
            </a:r>
            <a:r>
              <a:rPr lang="uk-UA" sz="1400" spc="-3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an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LLC.</a:t>
            </a:r>
          </a:p>
          <a:p>
            <a:pPr indent="0" algn="just">
              <a:lnSpc>
                <a:spcPct val="125000"/>
              </a:lnSpc>
              <a:buNone/>
            </a:pP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Like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LLC,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corporate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structure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distinguishes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entity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from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its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owner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can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reduce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liability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However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it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is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considered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more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complicated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run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a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corporation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because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tax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,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accounting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,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record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keeping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paperwork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requirements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Unless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you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want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have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shareholders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or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your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potential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clients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will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only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do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with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a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corporation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,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it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may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not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be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logical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establish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your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as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a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corporation</a:t>
            </a:r>
            <a:r>
              <a:rPr lang="uk-UA" sz="1400" spc="-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from</a:t>
            </a:r>
            <a:r>
              <a:rPr lang="uk-UA" sz="1400" spc="-2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start</a:t>
            </a:r>
            <a:r>
              <a:rPr lang="uk-UA" sz="1400" spc="-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–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LLC</a:t>
            </a:r>
            <a:r>
              <a:rPr lang="uk-UA" sz="1400" spc="1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may</a:t>
            </a:r>
            <a:r>
              <a:rPr lang="uk-UA" sz="1400" spc="-2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be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a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better</a:t>
            </a:r>
            <a:r>
              <a:rPr lang="uk-UA" sz="1400" spc="-2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choice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endParaRPr lang="uk-UA" sz="1400" dirty="0">
              <a:effectLst/>
              <a:latin typeface="+mn-lt"/>
              <a:ea typeface="Times New Roman" panose="02020603050405020304" pitchFamily="18" charset="0"/>
            </a:endParaRPr>
          </a:p>
          <a:p>
            <a:pPr indent="0">
              <a:lnSpc>
                <a:spcPct val="115000"/>
              </a:lnSpc>
              <a:spcAft>
                <a:spcPts val="1000"/>
              </a:spcAft>
              <a:buNone/>
            </a:pPr>
            <a:br>
              <a:rPr lang="en-US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uk-UA" sz="14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" indent="0">
              <a:buNone/>
            </a:pPr>
            <a:endParaRPr lang="ru-RU" sz="1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519666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186766" cy="5929354"/>
          </a:xfrm>
        </p:spPr>
        <p:txBody>
          <a:bodyPr>
            <a:noAutofit/>
          </a:bodyPr>
          <a:lstStyle/>
          <a:p>
            <a:pPr indent="0" algn="just">
              <a:lnSpc>
                <a:spcPct val="125000"/>
              </a:lnSpc>
              <a:buNone/>
            </a:pP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400" spc="18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steps</a:t>
            </a:r>
            <a:r>
              <a:rPr lang="uk-UA" sz="1400" spc="17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for</a:t>
            </a:r>
            <a:r>
              <a:rPr lang="uk-UA" sz="1400" spc="18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establishing</a:t>
            </a:r>
            <a:r>
              <a:rPr lang="uk-UA" sz="1400" spc="16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a</a:t>
            </a:r>
            <a:r>
              <a:rPr lang="uk-UA" sz="1400" spc="18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corporation</a:t>
            </a:r>
            <a:r>
              <a:rPr lang="uk-UA" sz="1400" spc="19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are</a:t>
            </a:r>
            <a:r>
              <a:rPr lang="uk-UA" sz="1400" spc="18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very</a:t>
            </a:r>
            <a:r>
              <a:rPr lang="uk-UA" sz="1400" spc="13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similar</a:t>
            </a:r>
            <a:r>
              <a:rPr lang="uk-UA" sz="1400" spc="18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400" spc="16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400" spc="18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steps</a:t>
            </a:r>
            <a:r>
              <a:rPr lang="uk-UA" sz="1400" spc="-38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for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establishing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LLC.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You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will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need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choose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a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name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appoint</a:t>
            </a:r>
            <a:r>
              <a:rPr lang="uk-UA" sz="1400" spc="-38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directors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file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articles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incorporation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pay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filing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fees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follow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any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other</a:t>
            </a:r>
            <a:r>
              <a:rPr lang="uk-UA" sz="1400" spc="-38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specific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state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/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national</a:t>
            </a:r>
            <a:r>
              <a:rPr lang="uk-UA" sz="1400" spc="-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requirements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</a:p>
          <a:p>
            <a:pPr indent="0" algn="just">
              <a:lnSpc>
                <a:spcPct val="125000"/>
              </a:lnSpc>
              <a:buNone/>
            </a:pP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There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are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two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types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corporations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: C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corporations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(C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corps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)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S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corporations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(S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corps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). C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corporations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are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considered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separate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tax-paying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entities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. C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corps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file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their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own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income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tax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returns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income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earned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remains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in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corporation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until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it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is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paid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a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salary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or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wages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corporation’s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officers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employees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Corporate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income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is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often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taxed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at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lower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rates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than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personal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income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so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you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can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save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money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on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taxes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by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leaving</a:t>
            </a:r>
            <a:r>
              <a:rPr lang="uk-UA" sz="1400" spc="-1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money</a:t>
            </a:r>
            <a:r>
              <a:rPr lang="uk-UA" sz="1400" spc="-4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in</a:t>
            </a:r>
            <a:r>
              <a:rPr lang="uk-UA" sz="1400" spc="1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corporation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</a:p>
          <a:p>
            <a:pPr indent="0" algn="just">
              <a:lnSpc>
                <a:spcPct val="125000"/>
              </a:lnSpc>
              <a:buNone/>
            </a:pP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If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corporation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has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shareholders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corporate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earnings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become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subject</a:t>
            </a:r>
            <a:r>
              <a:rPr lang="uk-UA" sz="1400" spc="-38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double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taxation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in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sense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that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income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earned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by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corporation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is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taxed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dividends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distributed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shareholders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are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also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taxed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However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if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you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are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a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one-person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corporation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you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don’t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have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worry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about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double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taxation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</a:p>
          <a:p>
            <a:pPr indent="0" algn="just">
              <a:lnSpc>
                <a:spcPct val="125000"/>
              </a:lnSpc>
              <a:buNone/>
            </a:pP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S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corporations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are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pass-through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entities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meaning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that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their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income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,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losses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deductions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credits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pass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through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company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become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direct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responsibility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company’s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shareholders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shareholders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report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these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items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on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their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personal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income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tax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returns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thus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S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corps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avoid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income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double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taxation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that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is</a:t>
            </a:r>
            <a:r>
              <a:rPr lang="uk-UA" sz="1400" spc="-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associated</a:t>
            </a:r>
            <a:r>
              <a:rPr lang="uk-UA" sz="1400" spc="-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with</a:t>
            </a:r>
            <a:r>
              <a:rPr lang="uk-UA" sz="1400" spc="1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C</a:t>
            </a:r>
            <a:r>
              <a:rPr lang="uk-UA" sz="1400" spc="-1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corps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</a:p>
          <a:p>
            <a:pPr indent="0">
              <a:lnSpc>
                <a:spcPct val="115000"/>
              </a:lnSpc>
              <a:spcAft>
                <a:spcPts val="1000"/>
              </a:spcAft>
              <a:buNone/>
            </a:pPr>
            <a:br>
              <a:rPr lang="en-US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uk-UA" sz="14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" indent="0">
              <a:buNone/>
            </a:pPr>
            <a:endParaRPr lang="ru-RU" sz="1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0832543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Ион</Template>
  <TotalTime>120</TotalTime>
  <Words>2107</Words>
  <Application>Microsoft Office PowerPoint</Application>
  <PresentationFormat>Экран (4:3)</PresentationFormat>
  <Paragraphs>69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Century Gothic</vt:lpstr>
      <vt:lpstr>Times New Roman</vt:lpstr>
      <vt:lpstr>Wingdings 3</vt:lpstr>
      <vt:lpstr>Ион</vt:lpstr>
      <vt:lpstr>Конспекти практичних занять з дисципліни «Ділова іноземна мова»  з галузі знань 20 Аграрні науки та продовольство спеціальності: 201 Агрономія</vt:lpstr>
      <vt:lpstr>Практичне заняття 4(2 год.)</vt:lpstr>
      <vt:lpstr>Objectives:</vt:lpstr>
      <vt:lpstr>Plan:</vt:lpstr>
      <vt:lpstr>References:</vt:lpstr>
      <vt:lpstr>Хід заняття (Procedure)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Конспекти практичних занять з дисципліни«Іноземна мова» з галузі знань 12 «Інформаційні технології» спеціальності : 122 «Комп’ютерні науки».</dc:title>
  <dc:creator>user</dc:creator>
  <cp:lastModifiedBy>Saho</cp:lastModifiedBy>
  <cp:revision>17</cp:revision>
  <dcterms:created xsi:type="dcterms:W3CDTF">2023-02-25T18:05:02Z</dcterms:created>
  <dcterms:modified xsi:type="dcterms:W3CDTF">2023-08-10T13:30:36Z</dcterms:modified>
</cp:coreProperties>
</file>