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64" r:id="rId11"/>
    <p:sldId id="265" r:id="rId12"/>
    <p:sldId id="266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201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2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2204" y="4797152"/>
            <a:ext cx="6480048" cy="1752600"/>
          </a:xfrm>
        </p:spPr>
        <p:txBody>
          <a:bodyPr>
            <a:noAutofit/>
          </a:bodyPr>
          <a:lstStyle/>
          <a:p>
            <a:endParaRPr lang="uk-UA" sz="1400" dirty="0"/>
          </a:p>
          <a:p>
            <a:r>
              <a:rPr lang="uk-UA" sz="1400" dirty="0"/>
              <a:t>Семестр </a:t>
            </a:r>
            <a:r>
              <a:rPr lang="en-US" sz="1400" dirty="0"/>
              <a:t>9</a:t>
            </a:r>
            <a:r>
              <a:rPr lang="ru-RU" sz="1400" dirty="0"/>
              <a:t> (</a:t>
            </a:r>
            <a:r>
              <a:rPr lang="en-US" sz="1400" dirty="0"/>
              <a:t>30</a:t>
            </a:r>
            <a:r>
              <a:rPr lang="ru-RU" sz="1400" dirty="0"/>
              <a:t> годин)</a:t>
            </a:r>
          </a:p>
          <a:p>
            <a:br>
              <a:rPr lang="ru-RU" sz="1400" dirty="0"/>
            </a:br>
            <a:r>
              <a:rPr lang="ru-RU" sz="1400" b="1" dirty="0"/>
              <a:t>       </a:t>
            </a:r>
            <a:r>
              <a:rPr lang="ru-RU" sz="1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Атестація</a:t>
            </a:r>
            <a:r>
              <a:rPr lang="en-US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 </a:t>
            </a:r>
            <a:r>
              <a:rPr lang="ru-RU" sz="1400" b="1" dirty="0"/>
              <a:t>(1</a:t>
            </a:r>
            <a:r>
              <a:rPr lang="uk-UA" sz="1400" b="1" dirty="0"/>
              <a:t>4</a:t>
            </a:r>
            <a:r>
              <a:rPr lang="ru-RU" sz="1400" b="1" dirty="0"/>
              <a:t> год.)</a:t>
            </a: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865FF7-73BF-EDEB-A43C-9D18D85C98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165" y="548680"/>
            <a:ext cx="7988550" cy="568863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7DDE728-9F9C-CD5C-4EA3-9C1DB73FB8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254" y="476672"/>
            <a:ext cx="8099484" cy="583264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5E0BD89-A080-5404-00D4-1F5E7125E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65" y="620689"/>
            <a:ext cx="8322267" cy="561662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</a:t>
            </a:r>
            <a:r>
              <a:rPr lang="uk-UA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3200" dirty="0"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Corporate Culture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Agronomy.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Вживання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Conditional Mood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Subjunctive 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(</a:t>
            </a: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known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…I </a:t>
            </a: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wish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known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…)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Grammar revision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- to learn new vocabulary;</a:t>
            </a:r>
          </a:p>
          <a:p>
            <a:pPr marL="0" indent="0">
              <a:buNone/>
            </a:pPr>
            <a:r>
              <a:rPr lang="en-US" dirty="0"/>
              <a:t>- to practice grammar structures;</a:t>
            </a:r>
          </a:p>
          <a:p>
            <a:pPr marL="0" indent="0">
              <a:buNone/>
            </a:pPr>
            <a:r>
              <a:rPr lang="en-US" dirty="0"/>
              <a:t>- to enable </a:t>
            </a:r>
            <a:r>
              <a:rPr lang="en-US" dirty="0" err="1"/>
              <a:t>st’s</a:t>
            </a:r>
            <a:r>
              <a:rPr lang="en-US" dirty="0"/>
              <a:t> to talk and write on the topic;</a:t>
            </a:r>
          </a:p>
          <a:p>
            <a:pPr marL="0" indent="0">
              <a:buNone/>
            </a:pPr>
            <a:r>
              <a:rPr lang="en-US" dirty="0"/>
              <a:t>- to </a:t>
            </a:r>
            <a:r>
              <a:rPr lang="en-US" dirty="0" err="1"/>
              <a:t>instil</a:t>
            </a:r>
            <a:r>
              <a:rPr lang="en-US" dirty="0"/>
              <a:t> the idea that learning languages is necessary and essential;</a:t>
            </a:r>
          </a:p>
          <a:p>
            <a:pPr marL="0" indent="0">
              <a:buNone/>
            </a:pPr>
            <a:r>
              <a:rPr lang="en-US" dirty="0"/>
              <a:t>- to encourage </a:t>
            </a:r>
            <a:r>
              <a:rPr lang="en-US" dirty="0" err="1"/>
              <a:t>st’s</a:t>
            </a:r>
            <a:r>
              <a:rPr lang="en-US" dirty="0"/>
              <a:t> to go on learning English at the next level;</a:t>
            </a:r>
          </a:p>
          <a:p>
            <a:pPr marL="0" indent="0">
              <a:buNone/>
            </a:pPr>
            <a:r>
              <a:rPr lang="en-US" dirty="0"/>
              <a:t>- to lay the foundations for future study in terms to basic structures, lexis, language</a:t>
            </a:r>
          </a:p>
          <a:p>
            <a:pPr marL="0" indent="0">
              <a:buNone/>
            </a:pPr>
            <a:r>
              <a:rPr lang="en-US" dirty="0"/>
              <a:t>functions and basic study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47500" lnSpcReduction="20000"/>
          </a:bodyPr>
          <a:lstStyle/>
          <a:p>
            <a:pPr marL="550926" indent="-514350">
              <a:buAutoNum type="arabicPeriod"/>
            </a:pPr>
            <a:r>
              <a:rPr lang="en-US" sz="3600" dirty="0"/>
              <a:t>1. Vocabulary activity.</a:t>
            </a:r>
          </a:p>
          <a:p>
            <a:pPr marL="550926" indent="-514350">
              <a:buAutoNum type="arabicPeriod"/>
            </a:pPr>
            <a:r>
              <a:rPr lang="en-US" sz="3600" dirty="0"/>
              <a:t>2. Discussing of the Topic «Test Paper. Review. The World of Business. The</a:t>
            </a:r>
          </a:p>
          <a:p>
            <a:pPr marL="550926" indent="-514350">
              <a:buAutoNum type="arabicPeriod"/>
            </a:pPr>
            <a:r>
              <a:rPr lang="en-US" sz="3600" dirty="0"/>
              <a:t>Participle. » Grammar revision</a:t>
            </a:r>
          </a:p>
          <a:p>
            <a:pPr marL="550926" indent="-514350">
              <a:buAutoNum type="arabicPeriod"/>
            </a:pPr>
            <a:r>
              <a:rPr lang="en-US" sz="3600" dirty="0"/>
              <a:t>3. Listening, reading, writing, speaking.</a:t>
            </a:r>
          </a:p>
          <a:p>
            <a:pPr marL="550926" indent="-514350">
              <a:buAutoNum type="arabicPeriod"/>
            </a:pPr>
            <a:r>
              <a:rPr lang="en-US" sz="3600" dirty="0"/>
              <a:t>4. Grammar activity.</a:t>
            </a:r>
          </a:p>
          <a:p>
            <a:pPr marL="550926" indent="-514350">
              <a:buAutoNum type="arabicPeriod"/>
            </a:pPr>
            <a:r>
              <a:rPr lang="en-US" sz="3600" dirty="0"/>
              <a:t>5. Communicative activities :</a:t>
            </a:r>
          </a:p>
          <a:p>
            <a:pPr marL="550926" indent="-514350">
              <a:buAutoNum type="arabicPeriod"/>
            </a:pPr>
            <a:r>
              <a:rPr lang="en-US" sz="3600" dirty="0"/>
              <a:t>Task 1. Give the English equivalents the following words and word combinations.</a:t>
            </a:r>
          </a:p>
          <a:p>
            <a:pPr marL="550926" indent="-514350">
              <a:buAutoNum type="arabicPeriod"/>
            </a:pPr>
            <a:r>
              <a:rPr lang="en-US" sz="3600" dirty="0"/>
              <a:t>Task 2. Answer the questions to the text.</a:t>
            </a:r>
          </a:p>
          <a:p>
            <a:pPr marL="550926" indent="-514350">
              <a:buAutoNum type="arabicPeriod"/>
            </a:pPr>
            <a:r>
              <a:rPr lang="en-US" sz="3600" dirty="0"/>
              <a:t>Task 3. Fill in the blanks with the necessary words from the active vocabulary. </a:t>
            </a:r>
          </a:p>
          <a:p>
            <a:pPr marL="550926" indent="-514350">
              <a:buAutoNum type="arabicPeriod"/>
            </a:pPr>
            <a:r>
              <a:rPr lang="en-US" sz="3600" dirty="0"/>
              <a:t>Task 4. Complete the following sentences.</a:t>
            </a:r>
          </a:p>
          <a:p>
            <a:pPr marL="550926" indent="-514350">
              <a:buAutoNum type="arabicPeriod"/>
            </a:pPr>
            <a:r>
              <a:rPr lang="en-US" sz="3600" dirty="0"/>
              <a:t>Task 5. Put in the right order. The underlined word is the beginning of the sentence.</a:t>
            </a:r>
          </a:p>
          <a:p>
            <a:pPr marL="550926" indent="-514350">
              <a:buAutoNum type="arabicPeriod"/>
            </a:pPr>
            <a:r>
              <a:rPr lang="en-US" sz="3600" dirty="0"/>
              <a:t>Task 6. Translate the following sentences into English.</a:t>
            </a:r>
          </a:p>
          <a:p>
            <a:pPr marL="550926" indent="-514350">
              <a:buAutoNum type="arabicPeriod"/>
            </a:pPr>
            <a:r>
              <a:rPr lang="en-US" sz="3600" dirty="0"/>
              <a:t>Home task: Reading an additional text on the topic</a:t>
            </a:r>
            <a:endParaRPr lang="ru-RU" sz="2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055380" cy="1400530"/>
          </a:xfrm>
        </p:spPr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715" y="1052736"/>
            <a:ext cx="8992569" cy="544695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600" dirty="0"/>
              <a:t>1.</a:t>
            </a:r>
            <a:r>
              <a:rPr lang="ru-RU" sz="1600" dirty="0"/>
              <a:t> Волошина О.В., </a:t>
            </a:r>
            <a:r>
              <a:rPr lang="en-US" sz="1600" dirty="0"/>
              <a:t>English for Computer Science Students: </a:t>
            </a:r>
            <a:r>
              <a:rPr lang="ru-RU" sz="1600" dirty="0" err="1"/>
              <a:t>Методичні</a:t>
            </a:r>
            <a:r>
              <a:rPr lang="en-US" sz="1600" dirty="0"/>
              <a:t> </a:t>
            </a:r>
            <a:r>
              <a:rPr lang="ru-RU" sz="1600" dirty="0" err="1"/>
              <a:t>рекомендації</a:t>
            </a:r>
            <a:r>
              <a:rPr lang="ru-RU" sz="1600" dirty="0"/>
              <a:t> для </a:t>
            </a:r>
            <a:r>
              <a:rPr lang="ru-RU" sz="1600" dirty="0" err="1"/>
              <a:t>практичних</a:t>
            </a:r>
            <a:r>
              <a:rPr lang="ru-RU" sz="1600" dirty="0"/>
              <a:t> занять з </a:t>
            </a:r>
            <a:r>
              <a:rPr lang="ru-RU" sz="1600" dirty="0" err="1"/>
              <a:t>дисципліни</a:t>
            </a:r>
            <a:r>
              <a:rPr lang="ru-RU" sz="1600" dirty="0"/>
              <a:t> «</a:t>
            </a:r>
            <a:r>
              <a:rPr lang="ru-RU" sz="1600" dirty="0" err="1"/>
              <a:t>Іноземна</a:t>
            </a:r>
            <a:r>
              <a:rPr lang="ru-RU" sz="1600" dirty="0"/>
              <a:t> мова» для</a:t>
            </a:r>
            <a:r>
              <a:rPr lang="en-US" sz="1600" dirty="0"/>
              <a:t> </a:t>
            </a:r>
            <a:r>
              <a:rPr lang="ru-RU" sz="1600" dirty="0" err="1"/>
              <a:t>студентів</a:t>
            </a:r>
            <a:r>
              <a:rPr lang="ru-RU" sz="1600" dirty="0"/>
              <a:t> </a:t>
            </a:r>
            <a:r>
              <a:rPr lang="ru-RU" sz="1600" dirty="0" err="1"/>
              <a:t>денної</a:t>
            </a:r>
            <a:r>
              <a:rPr lang="ru-RU" sz="1600" dirty="0"/>
              <a:t> </a:t>
            </a:r>
            <a:r>
              <a:rPr lang="ru-RU" sz="1600" dirty="0" err="1"/>
              <a:t>форми</a:t>
            </a:r>
            <a:r>
              <a:rPr lang="ru-RU" sz="1600" dirty="0"/>
              <a:t> </a:t>
            </a:r>
            <a:r>
              <a:rPr lang="ru-RU" sz="1600" dirty="0" err="1"/>
              <a:t>навчання</a:t>
            </a:r>
            <a:r>
              <a:rPr lang="ru-RU" sz="1600" dirty="0"/>
              <a:t> </a:t>
            </a:r>
            <a:r>
              <a:rPr lang="ru-RU" sz="1600" dirty="0" err="1"/>
              <a:t>першого</a:t>
            </a:r>
            <a:r>
              <a:rPr lang="ru-RU" sz="1600" dirty="0"/>
              <a:t> (</a:t>
            </a:r>
            <a:r>
              <a:rPr lang="ru-RU" sz="1600" dirty="0" err="1"/>
              <a:t>бакалаврського</a:t>
            </a:r>
            <a:r>
              <a:rPr lang="ru-RU" sz="1600" dirty="0"/>
              <a:t>) </a:t>
            </a:r>
            <a:r>
              <a:rPr lang="ru-RU" sz="1600" dirty="0" err="1"/>
              <a:t>освітнього</a:t>
            </a:r>
            <a:r>
              <a:rPr lang="ru-RU" sz="1600" dirty="0"/>
              <a:t> </a:t>
            </a:r>
            <a:r>
              <a:rPr lang="ru-RU" sz="1600" dirty="0" err="1"/>
              <a:t>рівня</a:t>
            </a:r>
            <a:r>
              <a:rPr lang="en-US" sz="1600" dirty="0"/>
              <a:t> </a:t>
            </a:r>
            <a:r>
              <a:rPr lang="ru-RU" sz="1600" dirty="0" err="1"/>
              <a:t>галузі</a:t>
            </a:r>
            <a:r>
              <a:rPr lang="ru-RU" sz="1600" dirty="0"/>
              <a:t> </a:t>
            </a:r>
            <a:r>
              <a:rPr lang="ru-RU" sz="1600" dirty="0" err="1"/>
              <a:t>знань</a:t>
            </a:r>
            <a:r>
              <a:rPr lang="ru-RU" sz="1600" dirty="0"/>
              <a:t> 12 «</a:t>
            </a:r>
            <a:r>
              <a:rPr lang="ru-RU" sz="1600" dirty="0" err="1"/>
              <a:t>Інформаційні</a:t>
            </a:r>
            <a:r>
              <a:rPr lang="ru-RU" sz="1600" dirty="0"/>
              <a:t> </a:t>
            </a:r>
            <a:r>
              <a:rPr lang="ru-RU" sz="1600" dirty="0" err="1"/>
              <a:t>технології</a:t>
            </a:r>
            <a:r>
              <a:rPr lang="ru-RU" sz="1600" dirty="0"/>
              <a:t>» </a:t>
            </a:r>
            <a:r>
              <a:rPr lang="ru-RU" sz="1600" dirty="0" err="1"/>
              <a:t>спеціальності</a:t>
            </a:r>
            <a:r>
              <a:rPr lang="ru-RU" sz="1600" dirty="0"/>
              <a:t> 122 «</a:t>
            </a:r>
            <a:r>
              <a:rPr lang="ru-RU" sz="1600" dirty="0" err="1"/>
              <a:t>Комп’ютерні</a:t>
            </a:r>
            <a:r>
              <a:rPr lang="en-US" sz="1600" dirty="0"/>
              <a:t> </a:t>
            </a:r>
            <a:r>
              <a:rPr lang="ru-RU" sz="1600" dirty="0"/>
              <a:t>науки». </a:t>
            </a:r>
            <a:r>
              <a:rPr lang="ru-RU" sz="1600" dirty="0" err="1"/>
              <a:t>Вінниця</a:t>
            </a:r>
            <a:r>
              <a:rPr lang="ru-RU" sz="1600" dirty="0"/>
              <a:t>: ВНАУ, 2023. 73 ст.</a:t>
            </a:r>
          </a:p>
          <a:p>
            <a:pPr marL="36576" indent="0">
              <a:buNone/>
            </a:pPr>
            <a:r>
              <a:rPr lang="ru-RU" sz="1600" dirty="0"/>
              <a:t>2. </a:t>
            </a:r>
            <a:r>
              <a:rPr lang="ru-RU" sz="1600" dirty="0" err="1"/>
              <a:t>Кравець</a:t>
            </a:r>
            <a:r>
              <a:rPr lang="ru-RU" sz="1600" dirty="0"/>
              <a:t> Р.А. </a:t>
            </a:r>
            <a:r>
              <a:rPr lang="ru-RU" sz="1600" dirty="0" err="1"/>
              <a:t>Лінгвокраїнознавчі</a:t>
            </a:r>
            <a:r>
              <a:rPr lang="ru-RU" sz="1600" dirty="0"/>
              <a:t> </a:t>
            </a:r>
            <a:r>
              <a:rPr lang="ru-RU" sz="1600" dirty="0" err="1"/>
              <a:t>аспекти</a:t>
            </a:r>
            <a:r>
              <a:rPr lang="ru-RU" sz="1600" dirty="0"/>
              <a:t> </a:t>
            </a:r>
            <a:r>
              <a:rPr lang="ru-RU" sz="1600" dirty="0" err="1"/>
              <a:t>викладання</a:t>
            </a:r>
            <a:r>
              <a:rPr lang="ru-RU" sz="1600" dirty="0"/>
              <a:t> </a:t>
            </a:r>
            <a:r>
              <a:rPr lang="ru-RU" sz="1600" dirty="0" err="1"/>
              <a:t>граматики</a:t>
            </a:r>
            <a:r>
              <a:rPr lang="ru-RU" sz="1600" dirty="0"/>
              <a:t> </a:t>
            </a:r>
            <a:r>
              <a:rPr lang="ru-RU" sz="1600" dirty="0" err="1"/>
              <a:t>англійської</a:t>
            </a:r>
            <a:r>
              <a:rPr lang="en-US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 в аграрному ВНЗ: </a:t>
            </a:r>
            <a:r>
              <a:rPr lang="ru-RU" sz="1600" dirty="0" err="1"/>
              <a:t>методичні</a:t>
            </a:r>
            <a:r>
              <a:rPr lang="ru-RU" sz="1600" dirty="0"/>
              <a:t> </a:t>
            </a:r>
            <a:r>
              <a:rPr lang="ru-RU" sz="1600" dirty="0" err="1"/>
              <a:t>рекомендації</a:t>
            </a:r>
            <a:r>
              <a:rPr lang="ru-RU" sz="1600" dirty="0"/>
              <a:t> / Р.А. </a:t>
            </a:r>
            <a:r>
              <a:rPr lang="ru-RU" sz="1600" dirty="0" err="1"/>
              <a:t>Кравець</a:t>
            </a:r>
            <a:r>
              <a:rPr lang="ru-RU" sz="1600" dirty="0"/>
              <a:t>. – </a:t>
            </a:r>
            <a:r>
              <a:rPr lang="ru-RU" sz="1600" dirty="0" err="1"/>
              <a:t>Вінниця</a:t>
            </a:r>
            <a:r>
              <a:rPr lang="ru-RU" sz="1600" dirty="0"/>
              <a:t>:</a:t>
            </a:r>
            <a:r>
              <a:rPr lang="en-US" sz="1600" dirty="0"/>
              <a:t> </a:t>
            </a:r>
            <a:r>
              <a:rPr lang="ru-RU" sz="1600" dirty="0"/>
              <a:t>ВНАУ, 2017. – 62 с.</a:t>
            </a:r>
          </a:p>
          <a:p>
            <a:pPr marL="36576" indent="0">
              <a:buNone/>
            </a:pPr>
            <a:r>
              <a:rPr lang="ru-RU" sz="1600" dirty="0"/>
              <a:t>3. </a:t>
            </a:r>
            <a:r>
              <a:rPr lang="ru-RU" sz="1600" dirty="0" err="1"/>
              <a:t>Ковальова</a:t>
            </a:r>
            <a:r>
              <a:rPr lang="ru-RU" sz="1600" dirty="0"/>
              <a:t> К. В. Волошина О.В </a:t>
            </a:r>
            <a:r>
              <a:rPr lang="ru-RU" sz="1600" dirty="0" err="1"/>
              <a:t>Англійська</a:t>
            </a:r>
            <a:r>
              <a:rPr lang="ru-RU" sz="1600" dirty="0"/>
              <a:t> мова: </a:t>
            </a:r>
            <a:r>
              <a:rPr lang="ru-RU" sz="1600" dirty="0" err="1"/>
              <a:t>Методичні</a:t>
            </a:r>
            <a:r>
              <a:rPr lang="ru-RU" sz="1600" dirty="0"/>
              <a:t> </a:t>
            </a:r>
            <a:r>
              <a:rPr lang="ru-RU" sz="1600" dirty="0" err="1"/>
              <a:t>вказівки</a:t>
            </a:r>
            <a:r>
              <a:rPr lang="ru-RU" sz="1600" dirty="0"/>
              <a:t> для</a:t>
            </a:r>
            <a:r>
              <a:rPr lang="en-US" sz="1600" dirty="0"/>
              <a:t> </a:t>
            </a:r>
            <a:r>
              <a:rPr lang="ru-RU" sz="1600" dirty="0" err="1"/>
              <a:t>практичних</a:t>
            </a:r>
            <a:r>
              <a:rPr lang="ru-RU" sz="1600" dirty="0"/>
              <a:t> занять та </a:t>
            </a:r>
            <a:r>
              <a:rPr lang="ru-RU" sz="1600" dirty="0" err="1"/>
              <a:t>самостійної</a:t>
            </a:r>
            <a:r>
              <a:rPr lang="ru-RU" sz="1600" dirty="0"/>
              <a:t> </a:t>
            </a:r>
            <a:r>
              <a:rPr lang="ru-RU" sz="1600" dirty="0" err="1"/>
              <a:t>роботи</a:t>
            </a:r>
            <a:r>
              <a:rPr lang="ru-RU" sz="1600" dirty="0"/>
              <a:t> </a:t>
            </a:r>
            <a:r>
              <a:rPr lang="ru-RU" sz="1600" dirty="0" err="1"/>
              <a:t>студентів</a:t>
            </a:r>
            <a:r>
              <a:rPr lang="ru-RU" sz="1600" dirty="0"/>
              <a:t> </a:t>
            </a:r>
            <a:r>
              <a:rPr lang="ru-RU" sz="1600" dirty="0" err="1"/>
              <a:t>денної</a:t>
            </a:r>
            <a:r>
              <a:rPr lang="ru-RU" sz="1600" dirty="0"/>
              <a:t> та </a:t>
            </a:r>
            <a:r>
              <a:rPr lang="ru-RU" sz="1600" dirty="0" err="1"/>
              <a:t>заочної</a:t>
            </a:r>
            <a:r>
              <a:rPr lang="ru-RU" sz="1600" dirty="0"/>
              <a:t> форм</a:t>
            </a:r>
            <a:r>
              <a:rPr lang="en-US" sz="1600" dirty="0"/>
              <a:t> </a:t>
            </a:r>
            <a:r>
              <a:rPr lang="ru-RU" sz="1600" dirty="0" err="1"/>
              <a:t>навчання</a:t>
            </a:r>
            <a:r>
              <a:rPr lang="ru-RU" sz="1600" dirty="0"/>
              <a:t> з </a:t>
            </a:r>
            <a:r>
              <a:rPr lang="ru-RU" sz="1600" dirty="0" err="1"/>
              <a:t>іноземної</a:t>
            </a:r>
            <a:r>
              <a:rPr lang="ru-RU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 </a:t>
            </a:r>
            <a:r>
              <a:rPr lang="ru-RU" sz="1600" dirty="0" err="1"/>
              <a:t>спеціальності</a:t>
            </a:r>
            <a:r>
              <a:rPr lang="ru-RU" sz="1600" dirty="0"/>
              <a:t> 075 «Маркетинг», 073 «Менеджмент»,</a:t>
            </a:r>
            <a:r>
              <a:rPr lang="en-US" sz="1600" dirty="0"/>
              <a:t> </a:t>
            </a:r>
            <a:r>
              <a:rPr lang="ru-RU" sz="1600" dirty="0" err="1"/>
              <a:t>галузі</a:t>
            </a:r>
            <a:r>
              <a:rPr lang="ru-RU" sz="1600" dirty="0"/>
              <a:t> </a:t>
            </a:r>
            <a:r>
              <a:rPr lang="ru-RU" sz="1600" dirty="0" err="1"/>
              <a:t>знань</a:t>
            </a:r>
            <a:r>
              <a:rPr lang="ru-RU" sz="1600" dirty="0"/>
              <a:t> 07 «</a:t>
            </a:r>
            <a:r>
              <a:rPr lang="ru-RU" sz="1600" dirty="0" err="1"/>
              <a:t>Управління</a:t>
            </a:r>
            <a:r>
              <a:rPr lang="ru-RU" sz="1600" dirty="0"/>
              <a:t> та </a:t>
            </a:r>
            <a:r>
              <a:rPr lang="ru-RU" sz="1600" dirty="0" err="1"/>
              <a:t>адміністрування</a:t>
            </a:r>
            <a:r>
              <a:rPr lang="ru-RU" sz="1600" dirty="0"/>
              <a:t>» – </a:t>
            </a:r>
            <a:r>
              <a:rPr lang="ru-RU" sz="1600" dirty="0" err="1"/>
              <a:t>Вінниця</a:t>
            </a:r>
            <a:r>
              <a:rPr lang="ru-RU" sz="1600" dirty="0"/>
              <a:t>, 2020. – 100 с.</a:t>
            </a:r>
          </a:p>
          <a:p>
            <a:pPr marL="36576" indent="0">
              <a:buNone/>
            </a:pPr>
            <a:r>
              <a:rPr lang="ru-RU" sz="1600" dirty="0"/>
              <a:t>4. </a:t>
            </a:r>
            <a:r>
              <a:rPr lang="en-US" sz="1600" dirty="0"/>
              <a:t>Modern English-Ukrainian Dictionary: Over 160,000 Words and Expressions / Mykola </a:t>
            </a:r>
            <a:r>
              <a:rPr lang="en-US" sz="1600" dirty="0" err="1"/>
              <a:t>Ivanovych</a:t>
            </a:r>
            <a:r>
              <a:rPr lang="en-US" sz="1600" dirty="0"/>
              <a:t> </a:t>
            </a:r>
            <a:r>
              <a:rPr lang="en-US" sz="1600" dirty="0" err="1"/>
              <a:t>Balla</a:t>
            </a:r>
            <a:r>
              <a:rPr lang="en-US" sz="1600" dirty="0"/>
              <a:t>. – Kyiv: </a:t>
            </a:r>
            <a:r>
              <a:rPr lang="en-US" sz="1600" dirty="0" err="1"/>
              <a:t>Chumatskiy</a:t>
            </a:r>
            <a:r>
              <a:rPr lang="en-US" sz="1600" dirty="0"/>
              <a:t> </a:t>
            </a:r>
            <a:r>
              <a:rPr lang="en-US" sz="1600" dirty="0" err="1"/>
              <a:t>Shliakh</a:t>
            </a:r>
            <a:r>
              <a:rPr lang="en-US" sz="1600" dirty="0"/>
              <a:t> pub., 2007. – 668 p.</a:t>
            </a:r>
          </a:p>
          <a:p>
            <a:pPr marL="36576" indent="0">
              <a:buNone/>
            </a:pPr>
            <a:r>
              <a:rPr lang="en-US" sz="1600" dirty="0"/>
              <a:t>5. The Oxford Dictionary of Business World. (2020) //</a:t>
            </a:r>
            <a:r>
              <a:rPr lang="en-US" sz="1600" dirty="0" err="1"/>
              <a:t>Gen.Editors</a:t>
            </a:r>
            <a:r>
              <a:rPr lang="en-US" sz="1600" dirty="0"/>
              <a:t> Dr Alan Isaacs, </a:t>
            </a:r>
            <a:r>
              <a:rPr lang="en-US" sz="1600" dirty="0" err="1"/>
              <a:t>Ms</a:t>
            </a:r>
            <a:r>
              <a:rPr lang="en-US" sz="1600" dirty="0"/>
              <a:t> Elizabeth Martin. Oxford: Oxford University Press</a:t>
            </a:r>
          </a:p>
          <a:p>
            <a:pPr marL="36576" indent="0">
              <a:buNone/>
            </a:pPr>
            <a:r>
              <a:rPr lang="en-US" sz="1600" dirty="0"/>
              <a:t>6. </a:t>
            </a:r>
            <a:r>
              <a:rPr lang="ru-RU" sz="1600" dirty="0"/>
              <a:t>Верба Л.Г., Верба Г.В. </a:t>
            </a:r>
            <a:r>
              <a:rPr lang="ru-RU" sz="1600" dirty="0" err="1"/>
              <a:t>Граматика</a:t>
            </a:r>
            <a:r>
              <a:rPr lang="ru-RU" sz="1600" dirty="0"/>
              <a:t> </a:t>
            </a:r>
            <a:r>
              <a:rPr lang="ru-RU" sz="1600" dirty="0" err="1"/>
              <a:t>сучасної</a:t>
            </a:r>
            <a:r>
              <a:rPr lang="ru-RU" sz="1600" dirty="0"/>
              <a:t> </a:t>
            </a:r>
            <a:r>
              <a:rPr lang="ru-RU" sz="1600" dirty="0" err="1"/>
              <a:t>англійської</a:t>
            </a:r>
            <a:r>
              <a:rPr lang="ru-RU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. </a:t>
            </a:r>
            <a:r>
              <a:rPr lang="ru-RU" sz="1600" dirty="0" err="1"/>
              <a:t>Довідник</a:t>
            </a:r>
            <a:r>
              <a:rPr lang="ru-RU" sz="1600" dirty="0"/>
              <a:t>: Мова</a:t>
            </a:r>
            <a:r>
              <a:rPr lang="en-US" sz="1600" dirty="0"/>
              <a:t> </a:t>
            </a:r>
            <a:r>
              <a:rPr lang="ru-RU" sz="1600" dirty="0"/>
              <a:t>англ., укр. </a:t>
            </a:r>
            <a:r>
              <a:rPr lang="ru-RU" sz="1600" dirty="0" err="1"/>
              <a:t>Київ</a:t>
            </a:r>
            <a:r>
              <a:rPr lang="ru-RU" sz="1600" dirty="0"/>
              <a:t>: ТОВ «ВП Логос-М», 2020.</a:t>
            </a:r>
          </a:p>
          <a:p>
            <a:pPr marL="36576" indent="0">
              <a:buNone/>
            </a:pPr>
            <a:r>
              <a:rPr lang="ru-RU" sz="1600" dirty="0"/>
              <a:t>7. </a:t>
            </a:r>
            <a:r>
              <a:rPr lang="ru-RU" sz="1600" dirty="0" err="1"/>
              <a:t>Голіцинський</a:t>
            </a:r>
            <a:r>
              <a:rPr lang="ru-RU" sz="1600" dirty="0"/>
              <a:t> Ю. </a:t>
            </a:r>
            <a:r>
              <a:rPr lang="ru-RU" sz="1600" dirty="0" err="1"/>
              <a:t>Граматика</a:t>
            </a:r>
            <a:r>
              <a:rPr lang="ru-RU" sz="1600" dirty="0"/>
              <a:t>. </a:t>
            </a:r>
            <a:r>
              <a:rPr lang="ru-RU" sz="1600" dirty="0" err="1"/>
              <a:t>Збірник</a:t>
            </a:r>
            <a:r>
              <a:rPr lang="ru-RU" sz="1600" dirty="0"/>
              <a:t> </a:t>
            </a:r>
            <a:r>
              <a:rPr lang="ru-RU" sz="1600" dirty="0" err="1"/>
              <a:t>вправ</a:t>
            </a:r>
            <a:r>
              <a:rPr lang="ru-RU" sz="1600" dirty="0"/>
              <a:t>. </a:t>
            </a:r>
            <a:r>
              <a:rPr lang="ru-RU" sz="1600" dirty="0" err="1"/>
              <a:t>Київ</a:t>
            </a:r>
            <a:r>
              <a:rPr lang="ru-RU" sz="1600" dirty="0"/>
              <a:t>: </a:t>
            </a:r>
            <a:r>
              <a:rPr lang="ru-RU" sz="1600" dirty="0" err="1"/>
              <a:t>Інкос</a:t>
            </a:r>
            <a:r>
              <a:rPr lang="ru-RU" sz="1600" dirty="0"/>
              <a:t>, 2020.</a:t>
            </a:r>
          </a:p>
          <a:p>
            <a:pPr marL="36576" indent="0">
              <a:buNone/>
            </a:pPr>
            <a:r>
              <a:rPr lang="ru-RU" sz="1600" dirty="0"/>
              <a:t>8. </a:t>
            </a:r>
            <a:r>
              <a:rPr lang="en-US" sz="1600" dirty="0"/>
              <a:t>Murphy R. English Grammar in Use /Murphy R. – Cambridge University Press2021.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550926" indent="-514350">
              <a:buAutoNum type="arabicParenR"/>
            </a:pPr>
            <a:r>
              <a:rPr lang="en-US" dirty="0"/>
              <a:t>Read the text and translate into Ukrainian in the written form. 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Learn the new words and word combinations.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Make summery of the text in English. 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Make some questions on the text.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0AFB1F0-3294-84E5-069F-FD19FCA9A55E}"/>
              </a:ext>
            </a:extLst>
          </p:cNvPr>
          <p:cNvSpPr txBox="1"/>
          <p:nvPr/>
        </p:nvSpPr>
        <p:spPr>
          <a:xfrm>
            <a:off x="143508" y="1334"/>
            <a:ext cx="8856984" cy="6638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25000"/>
              </a:lnSpc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beliefs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behaviours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determine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company’s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interact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handle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outside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transactions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18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spc="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800" spc="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implied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800" spc="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8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expressly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defined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organically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over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cumulative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traits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spc="3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800" spc="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spc="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800" spc="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hires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800" spc="3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800" spc="3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company’s</a:t>
            </a:r>
            <a:r>
              <a:rPr lang="uk-UA" sz="1800" spc="3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800" spc="3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spc="3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reflected</a:t>
            </a:r>
            <a:r>
              <a:rPr lang="uk-UA" sz="1800" spc="3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spc="3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hours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dress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office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setup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turnover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benefits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hiring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decisions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treatment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customers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client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satisfaction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aspects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operations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Alphabet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(GOOGL)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famous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employee-friendly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explicitly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defines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itself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unconventional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offers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perks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flextime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telecommuting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tuition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reimbursement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free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lunches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on-site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doctors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headquarters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Mountain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View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California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offers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on-site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washes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oil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changes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fitness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massages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hair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stylist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Awareness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organizational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institutions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universities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emerged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1960s.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term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early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1980s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became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widely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known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1990s.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during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those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periods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sociologists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academics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character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generalized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behaviours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beliefs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value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systems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strategies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communication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environment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attitude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would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origin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myths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via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charismatic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CEOs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well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visual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symbols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logos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trademarks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FCCDCC-AB95-EBD6-4B58-8E1B6718CA79}"/>
              </a:ext>
            </a:extLst>
          </p:cNvPr>
          <p:cNvSpPr txBox="1"/>
          <p:nvPr/>
        </p:nvSpPr>
        <p:spPr>
          <a:xfrm>
            <a:off x="143508" y="11718"/>
            <a:ext cx="8856984" cy="6834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25000"/>
              </a:lnSpc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2015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founders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influenced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national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traditions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size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economic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trends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international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variety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affected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multiple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especially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wake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globalisation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increased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international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interaction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today’s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environment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interaction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backgrounds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”;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shock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confusion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anxiety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experience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conducting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society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reverse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shock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experienced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spend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lengthy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abroad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difficulty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readjusting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upon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return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positive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cross-culture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experiences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facilitate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cohesive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devote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in-depth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combating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occurrence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above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specialized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training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improves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cross-culture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interactions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national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influence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shape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company’s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strategy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twenty-first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century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Google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(AAPL)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Netflix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(NFLX),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traditional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strategies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fostering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creativity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collective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problem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solving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greater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freedom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norm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argued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’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success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Progressive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policies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comprehensive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benefits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alternatives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hierarchical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leadership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away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closed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offices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cubicles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trend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reflect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tech-conscious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modern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trend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turning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away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aggressive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individualistic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high-risk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former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energy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Enron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FCCDCC-AB95-EBD6-4B58-8E1B6718CA79}"/>
              </a:ext>
            </a:extLst>
          </p:cNvPr>
          <p:cNvSpPr txBox="1"/>
          <p:nvPr/>
        </p:nvSpPr>
        <p:spPr>
          <a:xfrm>
            <a:off x="143508" y="11718"/>
            <a:ext cx="8856984" cy="6526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ctr">
              <a:lnSpc>
                <a:spcPct val="125000"/>
              </a:lnSpc>
            </a:pPr>
            <a:r>
              <a:rPr lang="uk-UA" sz="1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Agronomy</a:t>
            </a:r>
            <a:endParaRPr lang="uk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Agronomy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technology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plants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food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fuel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fibre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reclamation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agronomy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derived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Greek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field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nomo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Agronomy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plant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genetics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plant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physiology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meteorology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soil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application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combination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like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biology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chemistry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economics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ecology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genetics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fields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agronomy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Control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Soil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Irrigation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important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because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yields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depend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Agronomy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deals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cultivation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fields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Cultivation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soil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tillage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planting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seeds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tubers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Cultivation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made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various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kinds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agricultural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machines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implements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gang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ploughs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harrows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sweepers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Restoration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soil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fertility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preparation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seedbed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proper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rates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sowing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variety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proper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methods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conservation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soil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moisture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effective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control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farming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practices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our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water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Principles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agronomy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scientific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facts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referring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environment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crops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known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study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chemical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composition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soils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improvement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fertility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become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fundamental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agricultural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growth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agricultural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agronomy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embodies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soil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provides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maximum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minimum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costs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establishes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facts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applies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scientific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knowledge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practical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problems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emphasis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agronomy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towards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scientific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study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behavior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plants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under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environmental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conditions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16501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167</TotalTime>
  <Words>1506</Words>
  <Application>Microsoft Office PowerPoint</Application>
  <PresentationFormat>Экран (4:3)</PresentationFormat>
  <Paragraphs>56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201 Агрономіяa</vt:lpstr>
      <vt:lpstr>Практичне заняття 12 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Saho</cp:lastModifiedBy>
  <cp:revision>42</cp:revision>
  <dcterms:created xsi:type="dcterms:W3CDTF">2023-02-25T18:05:02Z</dcterms:created>
  <dcterms:modified xsi:type="dcterms:W3CDTF">2024-09-06T20:14:54Z</dcterms:modified>
</cp:coreProperties>
</file>