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2" r:id="rId8"/>
    <p:sldId id="263" r:id="rId9"/>
    <p:sldId id="273" r:id="rId10"/>
    <p:sldId id="264" r:id="rId11"/>
    <p:sldId id="265" r:id="rId12"/>
    <p:sldId id="266" r:id="rId13"/>
    <p:sldId id="271"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6" d="100"/>
          <a:sy n="66" d="100"/>
        </p:scale>
        <p:origin x="2094" y="49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655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5650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2855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205074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460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3629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6847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80630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11686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3620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99462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3671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7678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9350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8764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0549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0030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10.08.2023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97741075"/>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928670"/>
            <a:ext cx="7572428" cy="2928958"/>
          </a:xfrm>
        </p:spPr>
        <p:txBody>
          <a:bodyPr>
            <a:noAutofit/>
          </a:bodyPr>
          <a:lstStyle/>
          <a:p>
            <a:pPr algn="ctr">
              <a:lnSpc>
                <a:spcPct val="125000"/>
              </a:lnSpc>
              <a:spcAft>
                <a:spcPts val="1000"/>
              </a:spcAft>
            </a:pPr>
            <a:r>
              <a:rPr lang="ru-RU" sz="2800" b="1" dirty="0" err="1">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Конспекти</a:t>
            </a:r>
            <a:r>
              <a:rPr lang="ru-RU" sz="2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err="1">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практичних</a:t>
            </a:r>
            <a:r>
              <a:rPr lang="ru-RU" sz="2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занять з </a:t>
            </a:r>
            <a:r>
              <a:rPr lang="ru-RU" sz="2800" b="1" dirty="0" err="1">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дисципліни</a:t>
            </a:r>
            <a:r>
              <a:rPr lang="ru-RU" sz="2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«Д</a:t>
            </a:r>
            <a:r>
              <a:rPr lang="uk-UA" sz="2800" b="1" dirty="0" err="1">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ілова</a:t>
            </a:r>
            <a:r>
              <a:rPr lang="uk-UA" sz="2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err="1">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іноземна</a:t>
            </a:r>
            <a:r>
              <a:rPr lang="ru-RU" sz="2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мова»</a:t>
            </a:r>
            <a:br>
              <a:rPr lang="ru-RU" sz="2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2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з </a:t>
            </a:r>
            <a:r>
              <a:rPr lang="ru-RU" sz="2800" b="1" dirty="0" err="1">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галузі</a:t>
            </a:r>
            <a:r>
              <a:rPr lang="ru-RU" sz="2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err="1">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знань</a:t>
            </a:r>
            <a:r>
              <a:rPr lang="ru-RU" sz="2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20 </a:t>
            </a:r>
            <a:r>
              <a:rPr lang="ru-RU" sz="2800" b="1" dirty="0" err="1">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Аграрні</a:t>
            </a:r>
            <a:r>
              <a:rPr lang="ru-RU" sz="2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науки та </a:t>
            </a:r>
            <a:r>
              <a:rPr lang="ru-RU" sz="2800" b="1" dirty="0" err="1">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продовольство</a:t>
            </a:r>
            <a:br>
              <a:rPr lang="ru-RU" sz="2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2800" b="1" dirty="0" err="1">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спеціальності</a:t>
            </a:r>
            <a:r>
              <a:rPr lang="ru-RU" sz="2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201 </a:t>
            </a:r>
            <a:r>
              <a:rPr lang="ru-RU" sz="2800" b="1" dirty="0" err="1">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Агрономія</a:t>
            </a:r>
            <a:r>
              <a:rPr lang="en-US" sz="2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a:t>
            </a:r>
            <a:endParaRPr lang="ru-RU" sz="2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842204" y="4797152"/>
            <a:ext cx="6480048" cy="1752600"/>
          </a:xfrm>
        </p:spPr>
        <p:txBody>
          <a:bodyPr>
            <a:noAutofit/>
          </a:bodyPr>
          <a:lstStyle/>
          <a:p>
            <a:endParaRPr lang="uk-UA" sz="1400" dirty="0"/>
          </a:p>
          <a:p>
            <a:r>
              <a:rPr lang="uk-UA" sz="1400" dirty="0"/>
              <a:t>Семестр </a:t>
            </a:r>
            <a:r>
              <a:rPr lang="en-US" sz="1400" dirty="0"/>
              <a:t>9</a:t>
            </a:r>
            <a:r>
              <a:rPr lang="ru-RU" sz="1400" dirty="0"/>
              <a:t> (</a:t>
            </a:r>
            <a:r>
              <a:rPr lang="en-US" sz="1400" dirty="0"/>
              <a:t>30</a:t>
            </a:r>
            <a:r>
              <a:rPr lang="ru-RU" sz="1400" dirty="0"/>
              <a:t> годин)</a:t>
            </a:r>
          </a:p>
          <a:p>
            <a:br>
              <a:rPr lang="ru-RU" sz="1400" dirty="0"/>
            </a:br>
            <a:r>
              <a:rPr lang="ru-RU" sz="1400" b="1" dirty="0"/>
              <a:t>       </a:t>
            </a:r>
            <a:r>
              <a:rPr lang="ru-RU" sz="1400" dirty="0" err="1">
                <a:solidFill>
                  <a:schemeClr val="tx1"/>
                </a:solidFill>
                <a:effectLst/>
                <a:latin typeface="Times New Roman" panose="02020603050405020304" pitchFamily="18" charset="0"/>
                <a:ea typeface="Times New Roman" panose="02020603050405020304" pitchFamily="18" charset="0"/>
              </a:rPr>
              <a:t>Атестація</a:t>
            </a:r>
            <a:r>
              <a:rPr lang="en-US" sz="1400" dirty="0">
                <a:solidFill>
                  <a:schemeClr val="tx1"/>
                </a:solidFill>
                <a:effectLst/>
                <a:latin typeface="Times New Roman" panose="02020603050405020304" pitchFamily="18" charset="0"/>
                <a:ea typeface="Times New Roman" panose="02020603050405020304" pitchFamily="18" charset="0"/>
              </a:rPr>
              <a:t> 2 </a:t>
            </a:r>
            <a:r>
              <a:rPr lang="ru-RU" sz="1400" b="1" dirty="0"/>
              <a:t>(1</a:t>
            </a:r>
            <a:r>
              <a:rPr lang="uk-UA" sz="1400" b="1" dirty="0"/>
              <a:t>4</a:t>
            </a:r>
            <a:r>
              <a:rPr lang="ru-RU" sz="1400" b="1" dirty="0"/>
              <a:t> год.)</a:t>
            </a:r>
            <a:endParaRPr lang="ru-RU" sz="1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DCDEF5E9-A025-B53C-3D25-4B005585E143}"/>
              </a:ext>
            </a:extLst>
          </p:cNvPr>
          <p:cNvPicPr>
            <a:picLocks noChangeAspect="1"/>
          </p:cNvPicPr>
          <p:nvPr/>
        </p:nvPicPr>
        <p:blipFill>
          <a:blip r:embed="rId2"/>
          <a:stretch>
            <a:fillRect/>
          </a:stretch>
        </p:blipFill>
        <p:spPr>
          <a:xfrm>
            <a:off x="419839" y="1774999"/>
            <a:ext cx="8304321" cy="3308002"/>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BB396F03-6860-2399-193A-0BB98494F674}"/>
              </a:ext>
            </a:extLst>
          </p:cNvPr>
          <p:cNvPicPr>
            <a:picLocks noChangeAspect="1"/>
          </p:cNvPicPr>
          <p:nvPr/>
        </p:nvPicPr>
        <p:blipFill>
          <a:blip r:embed="rId2"/>
          <a:stretch>
            <a:fillRect/>
          </a:stretch>
        </p:blipFill>
        <p:spPr>
          <a:xfrm>
            <a:off x="827584" y="1327708"/>
            <a:ext cx="7780635" cy="4202584"/>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D105B781-01E8-AC86-763A-FE327D4CA871}"/>
              </a:ext>
            </a:extLst>
          </p:cNvPr>
          <p:cNvPicPr>
            <a:picLocks noChangeAspect="1"/>
          </p:cNvPicPr>
          <p:nvPr/>
        </p:nvPicPr>
        <p:blipFill>
          <a:blip r:embed="rId2"/>
          <a:stretch>
            <a:fillRect/>
          </a:stretch>
        </p:blipFill>
        <p:spPr>
          <a:xfrm>
            <a:off x="1595437" y="324661"/>
            <a:ext cx="5953125" cy="3105150"/>
          </a:xfrm>
          <a:prstGeom prst="rect">
            <a:avLst/>
          </a:prstGeom>
        </p:spPr>
      </p:pic>
      <p:pic>
        <p:nvPicPr>
          <p:cNvPr id="6" name="Рисунок 5">
            <a:extLst>
              <a:ext uri="{FF2B5EF4-FFF2-40B4-BE49-F238E27FC236}">
                <a16:creationId xmlns:a16="http://schemas.microsoft.com/office/drawing/2014/main" id="{EE1AF50B-CD74-9C10-949B-57E5CAFBCFC1}"/>
              </a:ext>
            </a:extLst>
          </p:cNvPr>
          <p:cNvPicPr>
            <a:picLocks noChangeAspect="1"/>
          </p:cNvPicPr>
          <p:nvPr/>
        </p:nvPicPr>
        <p:blipFill>
          <a:blip r:embed="rId3"/>
          <a:stretch>
            <a:fillRect/>
          </a:stretch>
        </p:blipFill>
        <p:spPr>
          <a:xfrm>
            <a:off x="2006834" y="3464339"/>
            <a:ext cx="5130329" cy="3182491"/>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Объект 5"/>
          <p:cNvPicPr>
            <a:picLocks noGrp="1" noChangeAspect="1"/>
          </p:cNvPicPr>
          <p:nvPr>
            <p:ph idx="1"/>
          </p:nvPr>
        </p:nvPicPr>
        <p:blipFill>
          <a:blip r:embed="rId2"/>
          <a:stretch>
            <a:fillRect/>
          </a:stretch>
        </p:blipFill>
        <p:spPr>
          <a:xfrm>
            <a:off x="0" y="31282"/>
            <a:ext cx="9144000" cy="682671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a:bodyPr>
          <a:lstStyle/>
          <a:p>
            <a:pPr algn="ctr">
              <a:lnSpc>
                <a:spcPct val="115000"/>
              </a:lnSpc>
              <a:spcAft>
                <a:spcPts val="1000"/>
              </a:spcAft>
            </a:pPr>
            <a:r>
              <a:rPr lang="ru-RU" sz="3200" dirty="0" err="1">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Практичне</a:t>
            </a:r>
            <a:r>
              <a:rPr lang="ru-RU" sz="3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3200" dirty="0" err="1">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заняття</a:t>
            </a:r>
            <a:r>
              <a:rPr lang="en-US" sz="3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14</a:t>
            </a:r>
            <a:r>
              <a:rPr lang="uk-UA" sz="3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3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(2 </a:t>
            </a:r>
            <a:r>
              <a:rPr lang="ru-RU" sz="3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год</a:t>
            </a:r>
            <a:r>
              <a:rPr lang="en-US" sz="3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ru-RU" sz="32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3" name="Содержимое 2"/>
          <p:cNvSpPr>
            <a:spLocks noGrp="1"/>
          </p:cNvSpPr>
          <p:nvPr>
            <p:ph idx="1"/>
          </p:nvPr>
        </p:nvSpPr>
        <p:spPr>
          <a:xfrm>
            <a:off x="714348" y="3286124"/>
            <a:ext cx="7467600" cy="2114552"/>
          </a:xfrm>
        </p:spPr>
        <p:txBody>
          <a:bodyPr>
            <a:noAutofit/>
          </a:bodyPr>
          <a:lstStyle/>
          <a:p>
            <a:pPr marL="0" indent="0" algn="ctr">
              <a:lnSpc>
                <a:spcPct val="115000"/>
              </a:lnSpc>
              <a:spcAft>
                <a:spcPts val="1000"/>
              </a:spcAft>
              <a:buNone/>
            </a:pPr>
            <a:r>
              <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rPr>
              <a:t>Topic </a:t>
            </a:r>
            <a:r>
              <a:rPr lang="uk-UA" sz="2400" b="1"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Soil</a:t>
            </a:r>
            <a:r>
              <a:rPr lang="ru-RU" sz="2400" b="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Test Paper. Review. Job interviews.</a:t>
            </a:r>
            <a:r>
              <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rPr>
              <a:t> » Word order (Questions 1) Grammar revision</a:t>
            </a:r>
            <a:endParaRPr lang="ru-RU" sz="24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Objectives:</a:t>
            </a:r>
            <a:endParaRPr lang="ru-RU" dirty="0"/>
          </a:p>
        </p:txBody>
      </p:sp>
      <p:sp>
        <p:nvSpPr>
          <p:cNvPr id="3" name="Содержимое 2"/>
          <p:cNvSpPr>
            <a:spLocks noGrp="1"/>
          </p:cNvSpPr>
          <p:nvPr>
            <p:ph idx="1"/>
          </p:nvPr>
        </p:nvSpPr>
        <p:spPr/>
        <p:txBody>
          <a:bodyPr>
            <a:normAutofit/>
          </a:bodyPr>
          <a:lstStyle/>
          <a:p>
            <a:pPr marL="0" indent="0">
              <a:buNone/>
            </a:pPr>
            <a:r>
              <a:rPr lang="en-US" dirty="0"/>
              <a:t>- to learn new vocabulary;</a:t>
            </a:r>
          </a:p>
          <a:p>
            <a:pPr marL="0" indent="0">
              <a:buNone/>
            </a:pPr>
            <a:r>
              <a:rPr lang="en-US" dirty="0"/>
              <a:t>- to practice grammar structures;</a:t>
            </a:r>
          </a:p>
          <a:p>
            <a:pPr marL="0" indent="0">
              <a:buNone/>
            </a:pPr>
            <a:r>
              <a:rPr lang="en-US" dirty="0"/>
              <a:t>- to enable </a:t>
            </a:r>
            <a:r>
              <a:rPr lang="en-US" dirty="0" err="1"/>
              <a:t>st’s</a:t>
            </a:r>
            <a:r>
              <a:rPr lang="en-US" dirty="0"/>
              <a:t> to talk and write on the topic;</a:t>
            </a:r>
          </a:p>
          <a:p>
            <a:pPr marL="0" indent="0">
              <a:buNone/>
            </a:pPr>
            <a:r>
              <a:rPr lang="en-US" dirty="0"/>
              <a:t>- to </a:t>
            </a:r>
            <a:r>
              <a:rPr lang="en-US" dirty="0" err="1"/>
              <a:t>instil</a:t>
            </a:r>
            <a:r>
              <a:rPr lang="en-US" dirty="0"/>
              <a:t> the idea that learning languages is necessary and essential;</a:t>
            </a:r>
          </a:p>
          <a:p>
            <a:pPr marL="0" indent="0">
              <a:buNone/>
            </a:pPr>
            <a:r>
              <a:rPr lang="en-US" dirty="0"/>
              <a:t>- to encourage </a:t>
            </a:r>
            <a:r>
              <a:rPr lang="en-US" dirty="0" err="1"/>
              <a:t>st’s</a:t>
            </a:r>
            <a:r>
              <a:rPr lang="en-US" dirty="0"/>
              <a:t> to go on learning English at the next level;</a:t>
            </a:r>
          </a:p>
          <a:p>
            <a:pPr marL="0" indent="0">
              <a:buNone/>
            </a:pPr>
            <a:r>
              <a:rPr lang="en-US" dirty="0"/>
              <a:t>- to lay the foundations for future study in terms to basic structures, lexis, language</a:t>
            </a:r>
          </a:p>
          <a:p>
            <a:pPr marL="0" indent="0">
              <a:buNone/>
            </a:pPr>
            <a:r>
              <a:rPr lang="en-US" dirty="0"/>
              <a:t>functions and basic study</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Plan:</a:t>
            </a:r>
            <a:endParaRPr lang="ru-RU" dirty="0"/>
          </a:p>
        </p:txBody>
      </p:sp>
      <p:sp>
        <p:nvSpPr>
          <p:cNvPr id="3" name="Содержимое 2"/>
          <p:cNvSpPr>
            <a:spLocks noGrp="1"/>
          </p:cNvSpPr>
          <p:nvPr>
            <p:ph idx="1"/>
          </p:nvPr>
        </p:nvSpPr>
        <p:spPr>
          <a:xfrm>
            <a:off x="457200" y="1600200"/>
            <a:ext cx="8329642" cy="5114948"/>
          </a:xfrm>
        </p:spPr>
        <p:txBody>
          <a:bodyPr>
            <a:normAutofit fontScale="47500" lnSpcReduction="20000"/>
          </a:bodyPr>
          <a:lstStyle/>
          <a:p>
            <a:pPr marL="550926" indent="-514350">
              <a:buAutoNum type="arabicPeriod"/>
            </a:pPr>
            <a:r>
              <a:rPr lang="en-US" sz="3600" dirty="0"/>
              <a:t>1. Vocabulary activity.</a:t>
            </a:r>
          </a:p>
          <a:p>
            <a:pPr marL="550926" indent="-514350">
              <a:buAutoNum type="arabicPeriod"/>
            </a:pPr>
            <a:r>
              <a:rPr lang="en-US" sz="3600" dirty="0"/>
              <a:t>2. Discussing of the Topic «Test Paper. Review. The World of Business. The</a:t>
            </a:r>
          </a:p>
          <a:p>
            <a:pPr marL="550926" indent="-514350">
              <a:buAutoNum type="arabicPeriod"/>
            </a:pPr>
            <a:r>
              <a:rPr lang="en-US" sz="3600" dirty="0"/>
              <a:t>Participle. » Grammar revision</a:t>
            </a:r>
          </a:p>
          <a:p>
            <a:pPr marL="550926" indent="-514350">
              <a:buAutoNum type="arabicPeriod"/>
            </a:pPr>
            <a:r>
              <a:rPr lang="en-US" sz="3600" dirty="0"/>
              <a:t>3. Listening, reading, writing, speaking.</a:t>
            </a:r>
          </a:p>
          <a:p>
            <a:pPr marL="550926" indent="-514350">
              <a:buAutoNum type="arabicPeriod"/>
            </a:pPr>
            <a:r>
              <a:rPr lang="en-US" sz="3600" dirty="0"/>
              <a:t>4. Grammar activity.</a:t>
            </a:r>
          </a:p>
          <a:p>
            <a:pPr marL="550926" indent="-514350">
              <a:buAutoNum type="arabicPeriod"/>
            </a:pPr>
            <a:r>
              <a:rPr lang="en-US" sz="3600" dirty="0"/>
              <a:t>5. Communicative activities :</a:t>
            </a:r>
          </a:p>
          <a:p>
            <a:pPr marL="550926" indent="-514350">
              <a:buAutoNum type="arabicPeriod"/>
            </a:pPr>
            <a:r>
              <a:rPr lang="en-US" sz="3600" dirty="0"/>
              <a:t>Task 1. Give the English equivalents the following words and word combinations.</a:t>
            </a:r>
          </a:p>
          <a:p>
            <a:pPr marL="550926" indent="-514350">
              <a:buAutoNum type="arabicPeriod"/>
            </a:pPr>
            <a:r>
              <a:rPr lang="en-US" sz="3600" dirty="0"/>
              <a:t>Task 2. Answer the questions to the text.</a:t>
            </a:r>
          </a:p>
          <a:p>
            <a:pPr marL="550926" indent="-514350">
              <a:buAutoNum type="arabicPeriod"/>
            </a:pPr>
            <a:r>
              <a:rPr lang="en-US" sz="3600" dirty="0"/>
              <a:t>Task 3. Fill in the blanks with the necessary words from the active vocabulary. </a:t>
            </a:r>
          </a:p>
          <a:p>
            <a:pPr marL="550926" indent="-514350">
              <a:buAutoNum type="arabicPeriod"/>
            </a:pPr>
            <a:r>
              <a:rPr lang="en-US" sz="3600" dirty="0"/>
              <a:t>Task 4. Complete the following sentences.</a:t>
            </a:r>
          </a:p>
          <a:p>
            <a:pPr marL="550926" indent="-514350">
              <a:buAutoNum type="arabicPeriod"/>
            </a:pPr>
            <a:r>
              <a:rPr lang="en-US" sz="3600" dirty="0"/>
              <a:t>Task 5. Put in the right order. The underlined word is the beginning of the sentence.</a:t>
            </a:r>
          </a:p>
          <a:p>
            <a:pPr marL="550926" indent="-514350">
              <a:buAutoNum type="arabicPeriod"/>
            </a:pPr>
            <a:r>
              <a:rPr lang="en-US" sz="3600" dirty="0"/>
              <a:t>Task 6. Translate the following sentences into English.</a:t>
            </a:r>
          </a:p>
          <a:p>
            <a:pPr marL="550926" indent="-514350">
              <a:buAutoNum type="arabicPeriod"/>
            </a:pPr>
            <a:r>
              <a:rPr lang="en-US" sz="3600" dirty="0"/>
              <a:t>Home task: Reading an additional text on the topic</a:t>
            </a:r>
            <a:endParaRPr lang="ru-RU" sz="29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88640"/>
            <a:ext cx="7055380" cy="1400530"/>
          </a:xfrm>
        </p:spPr>
        <p:txBody>
          <a:bodyPr/>
          <a:lstStyle/>
          <a:p>
            <a:r>
              <a:rPr lang="en-US" dirty="0"/>
              <a:t>References:</a:t>
            </a:r>
            <a:endParaRPr lang="ru-RU" dirty="0"/>
          </a:p>
        </p:txBody>
      </p:sp>
      <p:sp>
        <p:nvSpPr>
          <p:cNvPr id="3" name="Содержимое 2"/>
          <p:cNvSpPr>
            <a:spLocks noGrp="1"/>
          </p:cNvSpPr>
          <p:nvPr>
            <p:ph idx="1"/>
          </p:nvPr>
        </p:nvSpPr>
        <p:spPr>
          <a:xfrm>
            <a:off x="75715" y="1052736"/>
            <a:ext cx="8992569" cy="5446958"/>
          </a:xfrm>
        </p:spPr>
        <p:txBody>
          <a:bodyPr>
            <a:noAutofit/>
          </a:bodyPr>
          <a:lstStyle/>
          <a:p>
            <a:pPr marL="36576" indent="0">
              <a:buNone/>
            </a:pPr>
            <a:r>
              <a:rPr lang="en-US" sz="1600" dirty="0"/>
              <a:t>1.</a:t>
            </a:r>
            <a:r>
              <a:rPr lang="ru-RU" sz="1600" dirty="0"/>
              <a:t> Волошина О.В., </a:t>
            </a:r>
            <a:r>
              <a:rPr lang="en-US" sz="1600" dirty="0"/>
              <a:t>English for Computer Science Students: </a:t>
            </a:r>
            <a:r>
              <a:rPr lang="ru-RU" sz="1600" dirty="0" err="1"/>
              <a:t>Методичні</a:t>
            </a:r>
            <a:r>
              <a:rPr lang="en-US" sz="1600" dirty="0"/>
              <a:t> </a:t>
            </a:r>
            <a:r>
              <a:rPr lang="ru-RU" sz="1600" dirty="0" err="1"/>
              <a:t>рекомендації</a:t>
            </a:r>
            <a:r>
              <a:rPr lang="ru-RU" sz="1600" dirty="0"/>
              <a:t> для </a:t>
            </a:r>
            <a:r>
              <a:rPr lang="ru-RU" sz="1600" dirty="0" err="1"/>
              <a:t>практичних</a:t>
            </a:r>
            <a:r>
              <a:rPr lang="ru-RU" sz="1600" dirty="0"/>
              <a:t> занять з </a:t>
            </a:r>
            <a:r>
              <a:rPr lang="ru-RU" sz="1600" dirty="0" err="1"/>
              <a:t>дисципліни</a:t>
            </a:r>
            <a:r>
              <a:rPr lang="ru-RU" sz="1600" dirty="0"/>
              <a:t> «</a:t>
            </a:r>
            <a:r>
              <a:rPr lang="ru-RU" sz="1600" dirty="0" err="1"/>
              <a:t>Іноземна</a:t>
            </a:r>
            <a:r>
              <a:rPr lang="ru-RU" sz="1600" dirty="0"/>
              <a:t> мова» для</a:t>
            </a:r>
            <a:r>
              <a:rPr lang="en-US" sz="1600" dirty="0"/>
              <a:t> </a:t>
            </a:r>
            <a:r>
              <a:rPr lang="ru-RU" sz="1600" dirty="0" err="1"/>
              <a:t>студентів</a:t>
            </a:r>
            <a:r>
              <a:rPr lang="ru-RU" sz="1600" dirty="0"/>
              <a:t> </a:t>
            </a:r>
            <a:r>
              <a:rPr lang="ru-RU" sz="1600" dirty="0" err="1"/>
              <a:t>денної</a:t>
            </a:r>
            <a:r>
              <a:rPr lang="ru-RU" sz="1600" dirty="0"/>
              <a:t> </a:t>
            </a:r>
            <a:r>
              <a:rPr lang="ru-RU" sz="1600" dirty="0" err="1"/>
              <a:t>форми</a:t>
            </a:r>
            <a:r>
              <a:rPr lang="ru-RU" sz="1600" dirty="0"/>
              <a:t> </a:t>
            </a:r>
            <a:r>
              <a:rPr lang="ru-RU" sz="1600" dirty="0" err="1"/>
              <a:t>навчання</a:t>
            </a:r>
            <a:r>
              <a:rPr lang="ru-RU" sz="1600" dirty="0"/>
              <a:t> </a:t>
            </a:r>
            <a:r>
              <a:rPr lang="ru-RU" sz="1600" dirty="0" err="1"/>
              <a:t>першого</a:t>
            </a:r>
            <a:r>
              <a:rPr lang="ru-RU" sz="1600" dirty="0"/>
              <a:t> (</a:t>
            </a:r>
            <a:r>
              <a:rPr lang="ru-RU" sz="1600" dirty="0" err="1"/>
              <a:t>бакалаврського</a:t>
            </a:r>
            <a:r>
              <a:rPr lang="ru-RU" sz="1600" dirty="0"/>
              <a:t>) </a:t>
            </a:r>
            <a:r>
              <a:rPr lang="ru-RU" sz="1600" dirty="0" err="1"/>
              <a:t>освітнього</a:t>
            </a:r>
            <a:r>
              <a:rPr lang="ru-RU" sz="1600" dirty="0"/>
              <a:t> </a:t>
            </a:r>
            <a:r>
              <a:rPr lang="ru-RU" sz="1600" dirty="0" err="1"/>
              <a:t>рівня</a:t>
            </a:r>
            <a:r>
              <a:rPr lang="en-US" sz="1600" dirty="0"/>
              <a:t> </a:t>
            </a:r>
            <a:r>
              <a:rPr lang="ru-RU" sz="1600" dirty="0" err="1"/>
              <a:t>галузі</a:t>
            </a:r>
            <a:r>
              <a:rPr lang="ru-RU" sz="1600" dirty="0"/>
              <a:t> </a:t>
            </a:r>
            <a:r>
              <a:rPr lang="ru-RU" sz="1600" dirty="0" err="1"/>
              <a:t>знань</a:t>
            </a:r>
            <a:r>
              <a:rPr lang="ru-RU" sz="1600" dirty="0"/>
              <a:t> 12 «</a:t>
            </a:r>
            <a:r>
              <a:rPr lang="ru-RU" sz="1600" dirty="0" err="1"/>
              <a:t>Інформаційні</a:t>
            </a:r>
            <a:r>
              <a:rPr lang="ru-RU" sz="1600" dirty="0"/>
              <a:t> </a:t>
            </a:r>
            <a:r>
              <a:rPr lang="ru-RU" sz="1600" dirty="0" err="1"/>
              <a:t>технології</a:t>
            </a:r>
            <a:r>
              <a:rPr lang="ru-RU" sz="1600" dirty="0"/>
              <a:t>» </a:t>
            </a:r>
            <a:r>
              <a:rPr lang="ru-RU" sz="1600" dirty="0" err="1"/>
              <a:t>спеціальності</a:t>
            </a:r>
            <a:r>
              <a:rPr lang="ru-RU" sz="1600" dirty="0"/>
              <a:t> 122 «</a:t>
            </a:r>
            <a:r>
              <a:rPr lang="ru-RU" sz="1600" dirty="0" err="1"/>
              <a:t>Комп’ютерні</a:t>
            </a:r>
            <a:r>
              <a:rPr lang="en-US" sz="1600" dirty="0"/>
              <a:t> </a:t>
            </a:r>
            <a:r>
              <a:rPr lang="ru-RU" sz="1600" dirty="0"/>
              <a:t>науки». </a:t>
            </a:r>
            <a:r>
              <a:rPr lang="ru-RU" sz="1600" dirty="0" err="1"/>
              <a:t>Вінниця</a:t>
            </a:r>
            <a:r>
              <a:rPr lang="ru-RU" sz="1600" dirty="0"/>
              <a:t>: ВНАУ, 2023. 73 ст.</a:t>
            </a:r>
          </a:p>
          <a:p>
            <a:pPr marL="36576" indent="0">
              <a:buNone/>
            </a:pPr>
            <a:r>
              <a:rPr lang="ru-RU" sz="1600" dirty="0"/>
              <a:t>2. </a:t>
            </a:r>
            <a:r>
              <a:rPr lang="ru-RU" sz="1600" dirty="0" err="1"/>
              <a:t>Кравець</a:t>
            </a:r>
            <a:r>
              <a:rPr lang="ru-RU" sz="1600" dirty="0"/>
              <a:t> Р.А. </a:t>
            </a:r>
            <a:r>
              <a:rPr lang="ru-RU" sz="1600" dirty="0" err="1"/>
              <a:t>Лінгвокраїнознавчі</a:t>
            </a:r>
            <a:r>
              <a:rPr lang="ru-RU" sz="1600" dirty="0"/>
              <a:t> </a:t>
            </a:r>
            <a:r>
              <a:rPr lang="ru-RU" sz="1600" dirty="0" err="1"/>
              <a:t>аспекти</a:t>
            </a:r>
            <a:r>
              <a:rPr lang="ru-RU" sz="1600" dirty="0"/>
              <a:t> </a:t>
            </a:r>
            <a:r>
              <a:rPr lang="ru-RU" sz="1600" dirty="0" err="1"/>
              <a:t>викладання</a:t>
            </a:r>
            <a:r>
              <a:rPr lang="ru-RU" sz="1600" dirty="0"/>
              <a:t> </a:t>
            </a:r>
            <a:r>
              <a:rPr lang="ru-RU" sz="1600" dirty="0" err="1"/>
              <a:t>граматики</a:t>
            </a:r>
            <a:r>
              <a:rPr lang="ru-RU" sz="1600" dirty="0"/>
              <a:t> </a:t>
            </a:r>
            <a:r>
              <a:rPr lang="ru-RU" sz="1600" dirty="0" err="1"/>
              <a:t>англійської</a:t>
            </a:r>
            <a:r>
              <a:rPr lang="en-US" sz="1600" dirty="0"/>
              <a:t> </a:t>
            </a:r>
            <a:r>
              <a:rPr lang="ru-RU" sz="1600" dirty="0" err="1"/>
              <a:t>мови</a:t>
            </a:r>
            <a:r>
              <a:rPr lang="ru-RU" sz="1600" dirty="0"/>
              <a:t> в аграрному ВНЗ: </a:t>
            </a:r>
            <a:r>
              <a:rPr lang="ru-RU" sz="1600" dirty="0" err="1"/>
              <a:t>методичні</a:t>
            </a:r>
            <a:r>
              <a:rPr lang="ru-RU" sz="1600" dirty="0"/>
              <a:t> </a:t>
            </a:r>
            <a:r>
              <a:rPr lang="ru-RU" sz="1600" dirty="0" err="1"/>
              <a:t>рекомендації</a:t>
            </a:r>
            <a:r>
              <a:rPr lang="ru-RU" sz="1600" dirty="0"/>
              <a:t> / Р.А. </a:t>
            </a:r>
            <a:r>
              <a:rPr lang="ru-RU" sz="1600" dirty="0" err="1"/>
              <a:t>Кравець</a:t>
            </a:r>
            <a:r>
              <a:rPr lang="ru-RU" sz="1600" dirty="0"/>
              <a:t>. – </a:t>
            </a:r>
            <a:r>
              <a:rPr lang="ru-RU" sz="1600" dirty="0" err="1"/>
              <a:t>Вінниця</a:t>
            </a:r>
            <a:r>
              <a:rPr lang="ru-RU" sz="1600" dirty="0"/>
              <a:t>:</a:t>
            </a:r>
            <a:r>
              <a:rPr lang="en-US" sz="1600" dirty="0"/>
              <a:t> </a:t>
            </a:r>
            <a:r>
              <a:rPr lang="ru-RU" sz="1600" dirty="0"/>
              <a:t>ВНАУ, 2017. – 62 с.</a:t>
            </a:r>
          </a:p>
          <a:p>
            <a:pPr marL="36576" indent="0">
              <a:buNone/>
            </a:pPr>
            <a:r>
              <a:rPr lang="ru-RU" sz="1600" dirty="0"/>
              <a:t>3. </a:t>
            </a:r>
            <a:r>
              <a:rPr lang="ru-RU" sz="1600" dirty="0" err="1"/>
              <a:t>Ковальова</a:t>
            </a:r>
            <a:r>
              <a:rPr lang="ru-RU" sz="1600" dirty="0"/>
              <a:t> К. В. Волошина О.В </a:t>
            </a:r>
            <a:r>
              <a:rPr lang="ru-RU" sz="1600" dirty="0" err="1"/>
              <a:t>Англійська</a:t>
            </a:r>
            <a:r>
              <a:rPr lang="ru-RU" sz="1600" dirty="0"/>
              <a:t> мова: </a:t>
            </a:r>
            <a:r>
              <a:rPr lang="ru-RU" sz="1600" dirty="0" err="1"/>
              <a:t>Методичні</a:t>
            </a:r>
            <a:r>
              <a:rPr lang="ru-RU" sz="1600" dirty="0"/>
              <a:t> </a:t>
            </a:r>
            <a:r>
              <a:rPr lang="ru-RU" sz="1600" dirty="0" err="1"/>
              <a:t>вказівки</a:t>
            </a:r>
            <a:r>
              <a:rPr lang="ru-RU" sz="1600" dirty="0"/>
              <a:t> для</a:t>
            </a:r>
            <a:r>
              <a:rPr lang="en-US" sz="1600" dirty="0"/>
              <a:t> </a:t>
            </a:r>
            <a:r>
              <a:rPr lang="ru-RU" sz="1600" dirty="0" err="1"/>
              <a:t>практичних</a:t>
            </a:r>
            <a:r>
              <a:rPr lang="ru-RU" sz="1600" dirty="0"/>
              <a:t> занять та </a:t>
            </a:r>
            <a:r>
              <a:rPr lang="ru-RU" sz="1600" dirty="0" err="1"/>
              <a:t>самостійної</a:t>
            </a:r>
            <a:r>
              <a:rPr lang="ru-RU" sz="1600" dirty="0"/>
              <a:t> </a:t>
            </a:r>
            <a:r>
              <a:rPr lang="ru-RU" sz="1600" dirty="0" err="1"/>
              <a:t>роботи</a:t>
            </a:r>
            <a:r>
              <a:rPr lang="ru-RU" sz="1600" dirty="0"/>
              <a:t> </a:t>
            </a:r>
            <a:r>
              <a:rPr lang="ru-RU" sz="1600" dirty="0" err="1"/>
              <a:t>студентів</a:t>
            </a:r>
            <a:r>
              <a:rPr lang="ru-RU" sz="1600" dirty="0"/>
              <a:t> </a:t>
            </a:r>
            <a:r>
              <a:rPr lang="ru-RU" sz="1600" dirty="0" err="1"/>
              <a:t>денної</a:t>
            </a:r>
            <a:r>
              <a:rPr lang="ru-RU" sz="1600" dirty="0"/>
              <a:t> та </a:t>
            </a:r>
            <a:r>
              <a:rPr lang="ru-RU" sz="1600" dirty="0" err="1"/>
              <a:t>заочної</a:t>
            </a:r>
            <a:r>
              <a:rPr lang="ru-RU" sz="1600" dirty="0"/>
              <a:t> форм</a:t>
            </a:r>
            <a:r>
              <a:rPr lang="en-US" sz="1600" dirty="0"/>
              <a:t> </a:t>
            </a:r>
            <a:r>
              <a:rPr lang="ru-RU" sz="1600" dirty="0" err="1"/>
              <a:t>навчання</a:t>
            </a:r>
            <a:r>
              <a:rPr lang="ru-RU" sz="1600" dirty="0"/>
              <a:t> з </a:t>
            </a:r>
            <a:r>
              <a:rPr lang="ru-RU" sz="1600" dirty="0" err="1"/>
              <a:t>іноземної</a:t>
            </a:r>
            <a:r>
              <a:rPr lang="ru-RU" sz="1600" dirty="0"/>
              <a:t> </a:t>
            </a:r>
            <a:r>
              <a:rPr lang="ru-RU" sz="1600" dirty="0" err="1"/>
              <a:t>мови</a:t>
            </a:r>
            <a:r>
              <a:rPr lang="ru-RU" sz="1600" dirty="0"/>
              <a:t> </a:t>
            </a:r>
            <a:r>
              <a:rPr lang="ru-RU" sz="1600" dirty="0" err="1"/>
              <a:t>спеціальності</a:t>
            </a:r>
            <a:r>
              <a:rPr lang="ru-RU" sz="1600" dirty="0"/>
              <a:t> 075 «Маркетинг», 073 «Менеджмент»,</a:t>
            </a:r>
            <a:r>
              <a:rPr lang="en-US" sz="1600" dirty="0"/>
              <a:t> </a:t>
            </a:r>
            <a:r>
              <a:rPr lang="ru-RU" sz="1600" dirty="0" err="1"/>
              <a:t>галузі</a:t>
            </a:r>
            <a:r>
              <a:rPr lang="ru-RU" sz="1600" dirty="0"/>
              <a:t> </a:t>
            </a:r>
            <a:r>
              <a:rPr lang="ru-RU" sz="1600" dirty="0" err="1"/>
              <a:t>знань</a:t>
            </a:r>
            <a:r>
              <a:rPr lang="ru-RU" sz="1600" dirty="0"/>
              <a:t> 07 «</a:t>
            </a:r>
            <a:r>
              <a:rPr lang="ru-RU" sz="1600" dirty="0" err="1"/>
              <a:t>Управління</a:t>
            </a:r>
            <a:r>
              <a:rPr lang="ru-RU" sz="1600" dirty="0"/>
              <a:t> та </a:t>
            </a:r>
            <a:r>
              <a:rPr lang="ru-RU" sz="1600" dirty="0" err="1"/>
              <a:t>адміністрування</a:t>
            </a:r>
            <a:r>
              <a:rPr lang="ru-RU" sz="1600" dirty="0"/>
              <a:t>» – </a:t>
            </a:r>
            <a:r>
              <a:rPr lang="ru-RU" sz="1600" dirty="0" err="1"/>
              <a:t>Вінниця</a:t>
            </a:r>
            <a:r>
              <a:rPr lang="ru-RU" sz="1600" dirty="0"/>
              <a:t>, 2020. – 100 с.</a:t>
            </a:r>
          </a:p>
          <a:p>
            <a:pPr marL="36576" indent="0">
              <a:buNone/>
            </a:pPr>
            <a:r>
              <a:rPr lang="ru-RU" sz="1600" dirty="0"/>
              <a:t>4. </a:t>
            </a:r>
            <a:r>
              <a:rPr lang="en-US" sz="1600" dirty="0"/>
              <a:t>Modern English-Ukrainian Dictionary: Over 160,000 Words and Expressions / Mykola </a:t>
            </a:r>
            <a:r>
              <a:rPr lang="en-US" sz="1600" dirty="0" err="1"/>
              <a:t>Ivanovych</a:t>
            </a:r>
            <a:r>
              <a:rPr lang="en-US" sz="1600" dirty="0"/>
              <a:t> </a:t>
            </a:r>
            <a:r>
              <a:rPr lang="en-US" sz="1600" dirty="0" err="1"/>
              <a:t>Balla</a:t>
            </a:r>
            <a:r>
              <a:rPr lang="en-US" sz="1600" dirty="0"/>
              <a:t>. – Kyiv: </a:t>
            </a:r>
            <a:r>
              <a:rPr lang="en-US" sz="1600" dirty="0" err="1"/>
              <a:t>Chumatskiy</a:t>
            </a:r>
            <a:r>
              <a:rPr lang="en-US" sz="1600" dirty="0"/>
              <a:t> </a:t>
            </a:r>
            <a:r>
              <a:rPr lang="en-US" sz="1600" dirty="0" err="1"/>
              <a:t>Shliakh</a:t>
            </a:r>
            <a:r>
              <a:rPr lang="en-US" sz="1600" dirty="0"/>
              <a:t> pub., 2007. – 668 p.</a:t>
            </a:r>
          </a:p>
          <a:p>
            <a:pPr marL="36576" indent="0">
              <a:buNone/>
            </a:pPr>
            <a:r>
              <a:rPr lang="en-US" sz="1600" dirty="0"/>
              <a:t>5. The Oxford Dictionary of Business World. (2020) //</a:t>
            </a:r>
            <a:r>
              <a:rPr lang="en-US" sz="1600" dirty="0" err="1"/>
              <a:t>Gen.Editors</a:t>
            </a:r>
            <a:r>
              <a:rPr lang="en-US" sz="1600" dirty="0"/>
              <a:t> Dr Alan Isaacs, </a:t>
            </a:r>
            <a:r>
              <a:rPr lang="en-US" sz="1600" dirty="0" err="1"/>
              <a:t>Ms</a:t>
            </a:r>
            <a:r>
              <a:rPr lang="en-US" sz="1600" dirty="0"/>
              <a:t> Elizabeth Martin. Oxford: Oxford University Press</a:t>
            </a:r>
          </a:p>
          <a:p>
            <a:pPr marL="36576" indent="0">
              <a:buNone/>
            </a:pPr>
            <a:r>
              <a:rPr lang="en-US" sz="1600" dirty="0"/>
              <a:t>6. </a:t>
            </a:r>
            <a:r>
              <a:rPr lang="ru-RU" sz="1600" dirty="0"/>
              <a:t>Верба Л.Г., Верба Г.В. </a:t>
            </a:r>
            <a:r>
              <a:rPr lang="ru-RU" sz="1600" dirty="0" err="1"/>
              <a:t>Граматика</a:t>
            </a:r>
            <a:r>
              <a:rPr lang="ru-RU" sz="1600" dirty="0"/>
              <a:t> </a:t>
            </a:r>
            <a:r>
              <a:rPr lang="ru-RU" sz="1600" dirty="0" err="1"/>
              <a:t>сучасної</a:t>
            </a:r>
            <a:r>
              <a:rPr lang="ru-RU" sz="1600" dirty="0"/>
              <a:t> </a:t>
            </a:r>
            <a:r>
              <a:rPr lang="ru-RU" sz="1600" dirty="0" err="1"/>
              <a:t>англійської</a:t>
            </a:r>
            <a:r>
              <a:rPr lang="ru-RU" sz="1600" dirty="0"/>
              <a:t> </a:t>
            </a:r>
            <a:r>
              <a:rPr lang="ru-RU" sz="1600" dirty="0" err="1"/>
              <a:t>мови</a:t>
            </a:r>
            <a:r>
              <a:rPr lang="ru-RU" sz="1600" dirty="0"/>
              <a:t>. </a:t>
            </a:r>
            <a:r>
              <a:rPr lang="ru-RU" sz="1600" dirty="0" err="1"/>
              <a:t>Довідник</a:t>
            </a:r>
            <a:r>
              <a:rPr lang="ru-RU" sz="1600" dirty="0"/>
              <a:t>: Мова</a:t>
            </a:r>
            <a:r>
              <a:rPr lang="en-US" sz="1600" dirty="0"/>
              <a:t> </a:t>
            </a:r>
            <a:r>
              <a:rPr lang="ru-RU" sz="1600" dirty="0"/>
              <a:t>англ., укр. </a:t>
            </a:r>
            <a:r>
              <a:rPr lang="ru-RU" sz="1600" dirty="0" err="1"/>
              <a:t>Київ</a:t>
            </a:r>
            <a:r>
              <a:rPr lang="ru-RU" sz="1600" dirty="0"/>
              <a:t>: ТОВ «ВП Логос-М», 2020.</a:t>
            </a:r>
          </a:p>
          <a:p>
            <a:pPr marL="36576" indent="0">
              <a:buNone/>
            </a:pPr>
            <a:r>
              <a:rPr lang="ru-RU" sz="1600" dirty="0"/>
              <a:t>7. </a:t>
            </a:r>
            <a:r>
              <a:rPr lang="ru-RU" sz="1600" dirty="0" err="1"/>
              <a:t>Голіцинський</a:t>
            </a:r>
            <a:r>
              <a:rPr lang="ru-RU" sz="1600" dirty="0"/>
              <a:t> Ю. </a:t>
            </a:r>
            <a:r>
              <a:rPr lang="ru-RU" sz="1600" dirty="0" err="1"/>
              <a:t>Граматика</a:t>
            </a:r>
            <a:r>
              <a:rPr lang="ru-RU" sz="1600" dirty="0"/>
              <a:t>. </a:t>
            </a:r>
            <a:r>
              <a:rPr lang="ru-RU" sz="1600" dirty="0" err="1"/>
              <a:t>Збірник</a:t>
            </a:r>
            <a:r>
              <a:rPr lang="ru-RU" sz="1600" dirty="0"/>
              <a:t> </a:t>
            </a:r>
            <a:r>
              <a:rPr lang="ru-RU" sz="1600" dirty="0" err="1"/>
              <a:t>вправ</a:t>
            </a:r>
            <a:r>
              <a:rPr lang="ru-RU" sz="1600" dirty="0"/>
              <a:t>. </a:t>
            </a:r>
            <a:r>
              <a:rPr lang="ru-RU" sz="1600" dirty="0" err="1"/>
              <a:t>Київ</a:t>
            </a:r>
            <a:r>
              <a:rPr lang="ru-RU" sz="1600" dirty="0"/>
              <a:t>: </a:t>
            </a:r>
            <a:r>
              <a:rPr lang="ru-RU" sz="1600" dirty="0" err="1"/>
              <a:t>Інкос</a:t>
            </a:r>
            <a:r>
              <a:rPr lang="ru-RU" sz="1600" dirty="0"/>
              <a:t>, 2020.</a:t>
            </a:r>
          </a:p>
          <a:p>
            <a:pPr marL="36576" indent="0">
              <a:buNone/>
            </a:pPr>
            <a:r>
              <a:rPr lang="ru-RU" sz="1600" dirty="0"/>
              <a:t>8. </a:t>
            </a:r>
            <a:r>
              <a:rPr lang="en-US" sz="1600" dirty="0"/>
              <a:t>Murphy R. English Grammar in Use /Murphy R. – Cambridge University Press2021.</a:t>
            </a:r>
            <a:endParaRPr lang="ru-RU" sz="16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a:t>Хід</a:t>
            </a:r>
            <a:r>
              <a:rPr lang="ru-RU" dirty="0"/>
              <a:t> </a:t>
            </a:r>
            <a:r>
              <a:rPr lang="ru-RU" dirty="0" err="1"/>
              <a:t>заняття</a:t>
            </a:r>
            <a:r>
              <a:rPr lang="ru-RU" dirty="0"/>
              <a:t> (</a:t>
            </a:r>
            <a:r>
              <a:rPr lang="en-US" dirty="0"/>
              <a:t>Procedure)</a:t>
            </a:r>
            <a:endParaRPr lang="ru-RU" dirty="0"/>
          </a:p>
        </p:txBody>
      </p:sp>
      <p:sp>
        <p:nvSpPr>
          <p:cNvPr id="3" name="Содержимое 2"/>
          <p:cNvSpPr>
            <a:spLocks noGrp="1"/>
          </p:cNvSpPr>
          <p:nvPr>
            <p:ph idx="1"/>
          </p:nvPr>
        </p:nvSpPr>
        <p:spPr>
          <a:xfrm>
            <a:off x="642910" y="1857364"/>
            <a:ext cx="7467600" cy="4525963"/>
          </a:xfrm>
        </p:spPr>
        <p:txBody>
          <a:bodyPr/>
          <a:lstStyle/>
          <a:p>
            <a:pPr marL="550926" indent="-514350">
              <a:buAutoNum type="arabicParenR"/>
            </a:pPr>
            <a:r>
              <a:rPr lang="en-US" dirty="0"/>
              <a:t>Read the text and translate into Ukrainian in the written form. </a:t>
            </a:r>
            <a:endParaRPr lang="uk-UA" dirty="0"/>
          </a:p>
          <a:p>
            <a:pPr marL="550926" indent="-514350">
              <a:buAutoNum type="arabicParenR"/>
            </a:pPr>
            <a:r>
              <a:rPr lang="en-US" dirty="0"/>
              <a:t>Learn the new words and word combinations.</a:t>
            </a:r>
            <a:endParaRPr lang="uk-UA" dirty="0"/>
          </a:p>
          <a:p>
            <a:pPr marL="550926" indent="-514350">
              <a:buAutoNum type="arabicParenR"/>
            </a:pPr>
            <a:r>
              <a:rPr lang="en-US" dirty="0"/>
              <a:t>Make summery of the text in English. </a:t>
            </a:r>
            <a:endParaRPr lang="uk-UA" dirty="0"/>
          </a:p>
          <a:p>
            <a:pPr marL="550926" indent="-514350">
              <a:buAutoNum type="arabicParenR"/>
            </a:pPr>
            <a:r>
              <a:rPr lang="en-US" dirty="0"/>
              <a:t>Make some questions on the text.</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0AFB1F0-3294-84E5-069F-FD19FCA9A55E}"/>
              </a:ext>
            </a:extLst>
          </p:cNvPr>
          <p:cNvSpPr txBox="1"/>
          <p:nvPr/>
        </p:nvSpPr>
        <p:spPr>
          <a:xfrm>
            <a:off x="143508" y="128064"/>
            <a:ext cx="8856984" cy="6601872"/>
          </a:xfrm>
          <a:prstGeom prst="rect">
            <a:avLst/>
          </a:prstGeom>
          <a:noFill/>
        </p:spPr>
        <p:txBody>
          <a:bodyPr wrap="square" rtlCol="0">
            <a:spAutoFit/>
          </a:bodyPr>
          <a:lstStyle/>
          <a:p>
            <a:pPr indent="450215" algn="just">
              <a:lnSpc>
                <a:spcPct val="125000"/>
              </a:lnSpc>
            </a:pPr>
            <a:r>
              <a:rPr lang="en-US" sz="1700" dirty="0">
                <a:effectLst/>
                <a:latin typeface="Times New Roman" panose="02020603050405020304" pitchFamily="18" charset="0"/>
                <a:ea typeface="Times New Roman" panose="02020603050405020304" pitchFamily="18" charset="0"/>
              </a:rPr>
              <a:t>Soil is our life support system. Soils provide anchorage for roots, hold water and nutrients. Soils are home to myriad micro-organisms that fix nitrogen and decompose organic matter, and armies of microscopic animals as well as earthworms and termites. We build on soil as well as with it and in it.</a:t>
            </a:r>
            <a:endParaRPr lang="ru-RU" sz="1700" dirty="0">
              <a:effectLst/>
              <a:latin typeface="Times New Roman" panose="02020603050405020304" pitchFamily="18" charset="0"/>
              <a:ea typeface="Times New Roman" panose="02020603050405020304" pitchFamily="18" charset="0"/>
            </a:endParaRPr>
          </a:p>
          <a:p>
            <a:pPr indent="450215" algn="just">
              <a:lnSpc>
                <a:spcPct val="125000"/>
              </a:lnSpc>
            </a:pPr>
            <a:r>
              <a:rPr lang="en-US" sz="1700" dirty="0">
                <a:effectLst/>
                <a:latin typeface="Times New Roman" panose="02020603050405020304" pitchFamily="18" charset="0"/>
                <a:ea typeface="Times New Roman" panose="02020603050405020304" pitchFamily="18" charset="0"/>
              </a:rPr>
              <a:t>Soil plays a vital role in the Earth’s ecosystem. Without soil human life would be very difficult. Soil provides plants with foothold for their roots and holds the necessary nutrients for plants to grow; it filters the rainwater and regulates the discharge of excess rainwater, preventing flooding; it is capable of storing large amounts of organic carbon; it buffers against pollutants, thus protecting groundwater quality; it provides Man with some essential construction and manufacturing materials, we build our houses with bricks made from clay, we drink coffee from a cup that is essentially backed soil (clay); it also presents a record of past environmental conditions. Soil functions are general capabilities of soils that are important for various agricultural, environmental, nature protection, landscape architecture and urban applications. Six key soil functions are:</a:t>
            </a:r>
            <a:endParaRPr lang="ru-RU" sz="1700" dirty="0">
              <a:effectLst/>
              <a:latin typeface="Times New Roman" panose="02020603050405020304" pitchFamily="18" charset="0"/>
              <a:ea typeface="Times New Roman" panose="02020603050405020304" pitchFamily="18" charset="0"/>
            </a:endParaRPr>
          </a:p>
          <a:p>
            <a:pPr algn="just">
              <a:lnSpc>
                <a:spcPct val="125000"/>
              </a:lnSpc>
            </a:pPr>
            <a:r>
              <a:rPr lang="en-US" sz="1700" dirty="0">
                <a:effectLst/>
                <a:latin typeface="Times New Roman" panose="02020603050405020304" pitchFamily="18" charset="0"/>
                <a:ea typeface="Times New Roman" panose="02020603050405020304" pitchFamily="18" charset="0"/>
              </a:rPr>
              <a:t>1). Food and other biomass production</a:t>
            </a:r>
            <a:endParaRPr lang="ru-RU" sz="1700" dirty="0">
              <a:effectLst/>
              <a:latin typeface="Times New Roman" panose="02020603050405020304" pitchFamily="18" charset="0"/>
              <a:ea typeface="Times New Roman" panose="02020603050405020304" pitchFamily="18" charset="0"/>
            </a:endParaRPr>
          </a:p>
          <a:p>
            <a:pPr algn="just">
              <a:lnSpc>
                <a:spcPct val="125000"/>
              </a:lnSpc>
            </a:pPr>
            <a:r>
              <a:rPr lang="en-US" sz="1700" dirty="0">
                <a:effectLst/>
                <a:latin typeface="Times New Roman" panose="02020603050405020304" pitchFamily="18" charset="0"/>
                <a:ea typeface="Times New Roman" panose="02020603050405020304" pitchFamily="18" charset="0"/>
              </a:rPr>
              <a:t>2)</a:t>
            </a:r>
            <a:r>
              <a:rPr lang="uk-UA" sz="1700" dirty="0">
                <a:effectLst/>
                <a:latin typeface="Times New Roman" panose="02020603050405020304" pitchFamily="18" charset="0"/>
                <a:ea typeface="Times New Roman" panose="02020603050405020304" pitchFamily="18" charset="0"/>
              </a:rPr>
              <a:t>. </a:t>
            </a:r>
            <a:r>
              <a:rPr lang="en-US" sz="1700" dirty="0">
                <a:effectLst/>
                <a:latin typeface="Times New Roman" panose="02020603050405020304" pitchFamily="18" charset="0"/>
                <a:ea typeface="Times New Roman" panose="02020603050405020304" pitchFamily="18" charset="0"/>
              </a:rPr>
              <a:t>Environmental Interaction: storage, filtering, and transformation</a:t>
            </a:r>
            <a:endParaRPr lang="ru-RU" sz="1700" dirty="0">
              <a:effectLst/>
              <a:latin typeface="Times New Roman" panose="02020603050405020304" pitchFamily="18" charset="0"/>
              <a:ea typeface="Times New Roman" panose="02020603050405020304" pitchFamily="18" charset="0"/>
            </a:endParaRPr>
          </a:p>
          <a:p>
            <a:pPr algn="just">
              <a:lnSpc>
                <a:spcPct val="125000"/>
              </a:lnSpc>
            </a:pPr>
            <a:r>
              <a:rPr lang="en-US" sz="1700" dirty="0">
                <a:effectLst/>
                <a:latin typeface="Times New Roman" panose="02020603050405020304" pitchFamily="18" charset="0"/>
                <a:ea typeface="Times New Roman" panose="02020603050405020304" pitchFamily="18" charset="0"/>
              </a:rPr>
              <a:t>3)</a:t>
            </a:r>
            <a:r>
              <a:rPr lang="uk-UA" sz="1700" dirty="0">
                <a:effectLst/>
                <a:latin typeface="Times New Roman" panose="02020603050405020304" pitchFamily="18" charset="0"/>
                <a:ea typeface="Times New Roman" panose="02020603050405020304" pitchFamily="18" charset="0"/>
              </a:rPr>
              <a:t>. </a:t>
            </a:r>
            <a:r>
              <a:rPr lang="en-US" sz="1700" dirty="0">
                <a:effectLst/>
                <a:latin typeface="Times New Roman" panose="02020603050405020304" pitchFamily="18" charset="0"/>
                <a:ea typeface="Times New Roman" panose="02020603050405020304" pitchFamily="18" charset="0"/>
              </a:rPr>
              <a:t>Biological habitat and gene pool</a:t>
            </a:r>
            <a:endParaRPr lang="ru-RU" sz="1700" dirty="0">
              <a:effectLst/>
              <a:latin typeface="Times New Roman" panose="02020603050405020304" pitchFamily="18" charset="0"/>
              <a:ea typeface="Times New Roman" panose="02020603050405020304" pitchFamily="18" charset="0"/>
            </a:endParaRPr>
          </a:p>
          <a:p>
            <a:pPr algn="just">
              <a:lnSpc>
                <a:spcPct val="125000"/>
              </a:lnSpc>
            </a:pPr>
            <a:r>
              <a:rPr lang="en-US" sz="1700" dirty="0">
                <a:effectLst/>
                <a:latin typeface="Times New Roman" panose="02020603050405020304" pitchFamily="18" charset="0"/>
                <a:ea typeface="Times New Roman" panose="02020603050405020304" pitchFamily="18" charset="0"/>
              </a:rPr>
              <a:t>4)</a:t>
            </a:r>
            <a:r>
              <a:rPr lang="uk-UA" sz="1700" dirty="0">
                <a:effectLst/>
                <a:latin typeface="Times New Roman" panose="02020603050405020304" pitchFamily="18" charset="0"/>
                <a:ea typeface="Times New Roman" panose="02020603050405020304" pitchFamily="18" charset="0"/>
              </a:rPr>
              <a:t>. </a:t>
            </a:r>
            <a:r>
              <a:rPr lang="en-US" sz="1700" dirty="0">
                <a:effectLst/>
                <a:latin typeface="Times New Roman" panose="02020603050405020304" pitchFamily="18" charset="0"/>
                <a:ea typeface="Times New Roman" panose="02020603050405020304" pitchFamily="18" charset="0"/>
              </a:rPr>
              <a:t>Source of raw materials</a:t>
            </a:r>
            <a:endParaRPr lang="ru-RU" sz="1700" dirty="0">
              <a:effectLst/>
              <a:latin typeface="Times New Roman" panose="02020603050405020304" pitchFamily="18" charset="0"/>
              <a:ea typeface="Times New Roman" panose="02020603050405020304" pitchFamily="18" charset="0"/>
            </a:endParaRPr>
          </a:p>
          <a:p>
            <a:pPr algn="just">
              <a:lnSpc>
                <a:spcPct val="125000"/>
              </a:lnSpc>
            </a:pPr>
            <a:r>
              <a:rPr lang="en-US" sz="1700" dirty="0">
                <a:effectLst/>
                <a:latin typeface="Times New Roman" panose="02020603050405020304" pitchFamily="18" charset="0"/>
                <a:ea typeface="Times New Roman" panose="02020603050405020304" pitchFamily="18" charset="0"/>
              </a:rPr>
              <a:t>5)</a:t>
            </a:r>
            <a:r>
              <a:rPr lang="uk-UA" sz="1700" dirty="0">
                <a:effectLst/>
                <a:latin typeface="Times New Roman" panose="02020603050405020304" pitchFamily="18" charset="0"/>
                <a:ea typeface="Times New Roman" panose="02020603050405020304" pitchFamily="18" charset="0"/>
              </a:rPr>
              <a:t>. </a:t>
            </a:r>
            <a:r>
              <a:rPr lang="en-US" sz="1700" dirty="0">
                <a:effectLst/>
                <a:latin typeface="Times New Roman" panose="02020603050405020304" pitchFamily="18" charset="0"/>
                <a:ea typeface="Times New Roman" panose="02020603050405020304" pitchFamily="18" charset="0"/>
              </a:rPr>
              <a:t>Physical and cultural heritage</a:t>
            </a:r>
            <a:endParaRPr lang="ru-RU" sz="1700" dirty="0">
              <a:effectLst/>
              <a:latin typeface="Times New Roman" panose="02020603050405020304" pitchFamily="18" charset="0"/>
              <a:ea typeface="Times New Roman" panose="02020603050405020304" pitchFamily="18" charset="0"/>
            </a:endParaRPr>
          </a:p>
          <a:p>
            <a:pPr algn="just">
              <a:lnSpc>
                <a:spcPct val="125000"/>
              </a:lnSpc>
            </a:pPr>
            <a:r>
              <a:rPr lang="en-US" sz="1700" dirty="0">
                <a:effectLst/>
                <a:latin typeface="Times New Roman" panose="02020603050405020304" pitchFamily="18" charset="0"/>
                <a:ea typeface="Times New Roman" panose="02020603050405020304" pitchFamily="18" charset="0"/>
              </a:rPr>
              <a:t>6)</a:t>
            </a:r>
            <a:r>
              <a:rPr lang="uk-UA" sz="1700" dirty="0">
                <a:effectLst/>
                <a:latin typeface="Times New Roman" panose="02020603050405020304" pitchFamily="18" charset="0"/>
                <a:ea typeface="Times New Roman" panose="02020603050405020304" pitchFamily="18" charset="0"/>
              </a:rPr>
              <a:t>. </a:t>
            </a:r>
            <a:r>
              <a:rPr lang="en-US" sz="1700" dirty="0">
                <a:effectLst/>
                <a:latin typeface="Times New Roman" panose="02020603050405020304" pitchFamily="18" charset="0"/>
                <a:ea typeface="Times New Roman" panose="02020603050405020304" pitchFamily="18" charset="0"/>
              </a:rPr>
              <a:t>Platform for man-made structures: buildings, highways</a:t>
            </a:r>
            <a:endParaRPr lang="ru-RU" sz="1700" dirty="0">
              <a:effectLst/>
              <a:latin typeface="Times New Roman" panose="02020603050405020304" pitchFamily="18" charset="0"/>
              <a:ea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DFCCDCC-AB95-EBD6-4B58-8E1B6718CA79}"/>
              </a:ext>
            </a:extLst>
          </p:cNvPr>
          <p:cNvSpPr txBox="1"/>
          <p:nvPr/>
        </p:nvSpPr>
        <p:spPr>
          <a:xfrm>
            <a:off x="143508" y="188640"/>
            <a:ext cx="8856984" cy="5599866"/>
          </a:xfrm>
          <a:prstGeom prst="rect">
            <a:avLst/>
          </a:prstGeom>
          <a:noFill/>
        </p:spPr>
        <p:txBody>
          <a:bodyPr wrap="square" rtlCol="0">
            <a:spAutoFit/>
          </a:bodyPr>
          <a:lstStyle/>
          <a:p>
            <a:pPr algn="just">
              <a:lnSpc>
                <a:spcPct val="125000"/>
              </a:lnSpc>
            </a:pPr>
            <a:r>
              <a:rPr lang="en-US" sz="1800" b="1" dirty="0">
                <a:effectLst/>
                <a:latin typeface="Times New Roman" panose="02020603050405020304" pitchFamily="18" charset="0"/>
                <a:ea typeface="Calibri" panose="020F0502020204030204" pitchFamily="34" charset="0"/>
              </a:rPr>
              <a:t>Job interviews</a:t>
            </a:r>
            <a:r>
              <a:rPr lang="en-US" sz="1800" dirty="0">
                <a:effectLst/>
                <a:latin typeface="Times New Roman" panose="02020603050405020304" pitchFamily="18" charset="0"/>
                <a:ea typeface="Times New Roman" panose="02020603050405020304" pitchFamily="18" charset="0"/>
              </a:rPr>
              <a:t> </a:t>
            </a:r>
            <a:endParaRPr lang="ru-RU" sz="1800" dirty="0">
              <a:effectLst/>
              <a:latin typeface="Times New Roman" panose="02020603050405020304" pitchFamily="18" charset="0"/>
              <a:ea typeface="Times New Roman" panose="02020603050405020304" pitchFamily="18" charset="0"/>
            </a:endParaRPr>
          </a:p>
          <a:p>
            <a:pPr indent="450215" algn="just">
              <a:lnSpc>
                <a:spcPct val="125000"/>
              </a:lnSpc>
            </a:pPr>
            <a:r>
              <a:rPr lang="en-US" sz="1800" dirty="0">
                <a:effectLst/>
                <a:latin typeface="Times New Roman" panose="02020603050405020304" pitchFamily="18" charset="0"/>
                <a:ea typeface="Times New Roman" panose="02020603050405020304" pitchFamily="18" charset="0"/>
              </a:rPr>
              <a:t>Job interviews are a crucial step in the process of landing a job. They provide employers with an opportunity to assess a candidate's qualifications, skills, and suitability for a particular role. Likewise, job interviews allow candidates to showcase their abilities, experience, and personality.</a:t>
            </a:r>
            <a:endParaRPr lang="ru-RU" sz="1800" dirty="0">
              <a:effectLst/>
              <a:latin typeface="Times New Roman" panose="02020603050405020304" pitchFamily="18" charset="0"/>
              <a:ea typeface="Times New Roman" panose="02020603050405020304" pitchFamily="18" charset="0"/>
            </a:endParaRPr>
          </a:p>
          <a:p>
            <a:pPr indent="450215" algn="just">
              <a:lnSpc>
                <a:spcPct val="125000"/>
              </a:lnSpc>
            </a:pPr>
            <a:r>
              <a:rPr lang="en-US" sz="1800" dirty="0">
                <a:effectLst/>
                <a:latin typeface="Times New Roman" panose="02020603050405020304" pitchFamily="18" charset="0"/>
                <a:ea typeface="Times New Roman" panose="02020603050405020304" pitchFamily="18" charset="0"/>
              </a:rPr>
              <a:t>Preparing for a job interview is essential to increase your chances of success. First and foremost, research the company and familiarize yourself with its mission, values, and recent achievements. This will demonstrate your interest and enthusiasm during the interview. Additionally, thoroughly review the job description, noting the key responsibilities and requirements. This will help you tailor your answers to match what the employer is looking for.</a:t>
            </a:r>
            <a:endParaRPr lang="ru-RU" sz="1800" dirty="0">
              <a:effectLst/>
              <a:latin typeface="Times New Roman" panose="02020603050405020304" pitchFamily="18" charset="0"/>
              <a:ea typeface="Times New Roman" panose="02020603050405020304" pitchFamily="18" charset="0"/>
            </a:endParaRPr>
          </a:p>
          <a:p>
            <a:pPr indent="450215" algn="just">
              <a:lnSpc>
                <a:spcPct val="125000"/>
              </a:lnSpc>
            </a:pPr>
            <a:r>
              <a:rPr lang="en-US" sz="1800" dirty="0">
                <a:effectLst/>
                <a:latin typeface="Times New Roman" panose="02020603050405020304" pitchFamily="18" charset="0"/>
                <a:ea typeface="Times New Roman" panose="02020603050405020304" pitchFamily="18" charset="0"/>
              </a:rPr>
              <a:t>During the interview, it's important to make a good impression. Dress professionally and arrive on time. Be polite and confident in your demeanor, maintaining eye contact with the interviewer. Listen carefully to the questions asked and take your time before answering, ensuring your responses are clear and concise. Make sure to highlight your relevant skills and experiences that make you a strong fit for the role.</a:t>
            </a:r>
            <a:endParaRPr lang="ru-RU" sz="1800" dirty="0">
              <a:effectLst/>
              <a:latin typeface="Times New Roman" panose="02020603050405020304" pitchFamily="18" charset="0"/>
              <a:ea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DFCCDCC-AB95-EBD6-4B58-8E1B6718CA79}"/>
              </a:ext>
            </a:extLst>
          </p:cNvPr>
          <p:cNvSpPr txBox="1"/>
          <p:nvPr/>
        </p:nvSpPr>
        <p:spPr>
          <a:xfrm>
            <a:off x="143508" y="188640"/>
            <a:ext cx="8856984" cy="3868623"/>
          </a:xfrm>
          <a:prstGeom prst="rect">
            <a:avLst/>
          </a:prstGeom>
          <a:noFill/>
        </p:spPr>
        <p:txBody>
          <a:bodyPr wrap="square" rtlCol="0">
            <a:spAutoFit/>
          </a:bodyPr>
          <a:lstStyle/>
          <a:p>
            <a:pPr indent="450215" algn="just">
              <a:lnSpc>
                <a:spcPct val="125000"/>
              </a:lnSpc>
            </a:pPr>
            <a:r>
              <a:rPr lang="en-US" sz="1800" dirty="0">
                <a:effectLst/>
                <a:latin typeface="Times New Roman" panose="02020603050405020304" pitchFamily="18" charset="0"/>
                <a:ea typeface="Times New Roman" panose="02020603050405020304" pitchFamily="18" charset="0"/>
              </a:rPr>
              <a:t>In addition to answering questions, interviews often include opportunities for candidates to ask their own questions. This is an excellent opportunity to demonstrate your knowledge and interest in the company, as well as gather valuable information about the role and workplace culture. Remember to prepare a few thoughtful questions in advance.</a:t>
            </a:r>
            <a:endParaRPr lang="ru-RU" sz="1800" dirty="0">
              <a:effectLst/>
              <a:latin typeface="Times New Roman" panose="02020603050405020304" pitchFamily="18" charset="0"/>
              <a:ea typeface="Times New Roman" panose="02020603050405020304" pitchFamily="18" charset="0"/>
            </a:endParaRPr>
          </a:p>
          <a:p>
            <a:pPr indent="450215" algn="just">
              <a:lnSpc>
                <a:spcPct val="125000"/>
              </a:lnSpc>
            </a:pPr>
            <a:r>
              <a:rPr lang="en-US" sz="1800" dirty="0">
                <a:effectLst/>
                <a:latin typeface="Times New Roman" panose="02020603050405020304" pitchFamily="18" charset="0"/>
                <a:ea typeface="Times New Roman" panose="02020603050405020304" pitchFamily="18" charset="0"/>
              </a:rPr>
              <a:t>Finally, sending a thank-you note or email after the interview is a nice gesture that shows appreciation for the opportunity and allows you to reiterate your interest in the position. It's also a chance to mention any points you may have missed during the interview.</a:t>
            </a:r>
            <a:endParaRPr lang="ru-RU" sz="1800" dirty="0">
              <a:effectLst/>
              <a:latin typeface="Times New Roman" panose="02020603050405020304" pitchFamily="18" charset="0"/>
              <a:ea typeface="Times New Roman" panose="02020603050405020304" pitchFamily="18" charset="0"/>
            </a:endParaRPr>
          </a:p>
          <a:p>
            <a:pPr indent="450215" algn="just">
              <a:lnSpc>
                <a:spcPct val="125000"/>
              </a:lnSpc>
            </a:pPr>
            <a:r>
              <a:rPr lang="en-US" sz="1800" dirty="0">
                <a:effectLst/>
                <a:latin typeface="Times New Roman" panose="02020603050405020304" pitchFamily="18" charset="0"/>
                <a:ea typeface="Times New Roman" panose="02020603050405020304" pitchFamily="18" charset="0"/>
              </a:rPr>
              <a:t>In conclusion, job interviews play a significant role in the hiring process. Being well-prepared, confident, and attentive can greatly increase your chances of success. Remember to showcase your skills and experiences, ask thoughtful questions, and follow up with a thank-you note.</a:t>
            </a:r>
            <a:endParaRPr lang="ru-RU"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28984877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Ион</Template>
  <TotalTime>182</TotalTime>
  <Words>1213</Words>
  <Application>Microsoft Office PowerPoint</Application>
  <PresentationFormat>Экран (4:3)</PresentationFormat>
  <Paragraphs>57</Paragraphs>
  <Slides>13</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13</vt:i4>
      </vt:variant>
    </vt:vector>
  </HeadingPairs>
  <TitlesOfParts>
    <vt:vector size="19" baseType="lpstr">
      <vt:lpstr>Arial</vt:lpstr>
      <vt:lpstr>Calibri</vt:lpstr>
      <vt:lpstr>Century Gothic</vt:lpstr>
      <vt:lpstr>Times New Roman</vt:lpstr>
      <vt:lpstr>Wingdings 3</vt:lpstr>
      <vt:lpstr>Ион</vt:lpstr>
      <vt:lpstr>Конспекти практичних занять з дисципліни «Ділова іноземна мова»  з галузі знань 20 Аграрні науки та продовольство спеціальності: 201 Агрономіяa</vt:lpstr>
      <vt:lpstr>Практичне заняття 14 (2 год.)</vt:lpstr>
      <vt:lpstr>Objectives:</vt:lpstr>
      <vt:lpstr>Plan:</vt:lpstr>
      <vt:lpstr>References:</vt:lpstr>
      <vt:lpstr>Хід заняття (Procedure)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Dreeg Show</cp:lastModifiedBy>
  <cp:revision>51</cp:revision>
  <dcterms:created xsi:type="dcterms:W3CDTF">2023-02-25T18:05:02Z</dcterms:created>
  <dcterms:modified xsi:type="dcterms:W3CDTF">2023-08-10T15:19:31Z</dcterms:modified>
</cp:coreProperties>
</file>