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3" r:id="rId10"/>
    <p:sldId id="274" r:id="rId11"/>
    <p:sldId id="263" r:id="rId12"/>
    <p:sldId id="264" r:id="rId13"/>
    <p:sldId id="265" r:id="rId14"/>
    <p:sldId id="266"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_bookmark6"/><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800" b="1" dirty="0" err="1">
                <a:solidFill>
                  <a:schemeClr val="tx1"/>
                </a:solidFill>
                <a:effectLst/>
                <a:ea typeface="Times New Roman" panose="02020603050405020304" pitchFamily="18" charset="0"/>
                <a:cs typeface="Times New Roman" panose="02020603050405020304" pitchFamily="18" charset="0"/>
              </a:rPr>
              <a:t>Конспекти</a:t>
            </a:r>
            <a:r>
              <a:rPr lang="ru-RU" sz="2800" b="1" dirty="0">
                <a:solidFill>
                  <a:schemeClr val="tx1"/>
                </a:solidFill>
                <a:effectLst/>
                <a:ea typeface="Times New Roman" panose="02020603050405020304" pitchFamily="18" charset="0"/>
                <a:cs typeface="Times New Roman" panose="02020603050405020304" pitchFamily="18" charset="0"/>
              </a:rPr>
              <a:t> </a:t>
            </a:r>
            <a:r>
              <a:rPr lang="ru-RU" sz="2800" b="1" dirty="0" err="1">
                <a:solidFill>
                  <a:schemeClr val="tx1"/>
                </a:solidFill>
                <a:effectLst/>
                <a:ea typeface="Times New Roman" panose="02020603050405020304" pitchFamily="18" charset="0"/>
                <a:cs typeface="Times New Roman" panose="02020603050405020304" pitchFamily="18" charset="0"/>
              </a:rPr>
              <a:t>практичних</a:t>
            </a:r>
            <a:r>
              <a:rPr lang="ru-RU" sz="2800" b="1" dirty="0">
                <a:solidFill>
                  <a:schemeClr val="tx1"/>
                </a:solidFill>
                <a:effectLst/>
                <a:ea typeface="Times New Roman" panose="02020603050405020304" pitchFamily="18" charset="0"/>
                <a:cs typeface="Times New Roman" panose="02020603050405020304" pitchFamily="18" charset="0"/>
              </a:rPr>
              <a:t> занять з </a:t>
            </a:r>
            <a:r>
              <a:rPr lang="ru-RU" sz="2800" b="1" dirty="0" err="1">
                <a:solidFill>
                  <a:schemeClr val="tx1"/>
                </a:solidFill>
                <a:effectLst/>
                <a:ea typeface="Times New Roman" panose="02020603050405020304" pitchFamily="18" charset="0"/>
                <a:cs typeface="Times New Roman" panose="02020603050405020304" pitchFamily="18" charset="0"/>
              </a:rPr>
              <a:t>дисципліни</a:t>
            </a:r>
            <a:r>
              <a:rPr lang="ru-RU" sz="2800" b="1" dirty="0">
                <a:solidFill>
                  <a:schemeClr val="tx1"/>
                </a:solidFill>
                <a:effectLst/>
                <a:ea typeface="Times New Roman" panose="02020603050405020304" pitchFamily="18" charset="0"/>
                <a:cs typeface="Times New Roman" panose="02020603050405020304" pitchFamily="18" charset="0"/>
              </a:rPr>
              <a:t> «Д</a:t>
            </a:r>
            <a:r>
              <a:rPr lang="uk-UA" sz="2800" b="1" dirty="0" err="1">
                <a:solidFill>
                  <a:schemeClr val="tx1"/>
                </a:solidFill>
                <a:effectLst/>
                <a:ea typeface="Times New Roman" panose="02020603050405020304" pitchFamily="18" charset="0"/>
                <a:cs typeface="Times New Roman" panose="02020603050405020304" pitchFamily="18" charset="0"/>
              </a:rPr>
              <a:t>ілова</a:t>
            </a:r>
            <a:r>
              <a:rPr lang="uk-UA" sz="2800" b="1" dirty="0">
                <a:solidFill>
                  <a:schemeClr val="tx1"/>
                </a:solidFill>
                <a:effectLst/>
                <a:ea typeface="Times New Roman" panose="02020603050405020304" pitchFamily="18" charset="0"/>
                <a:cs typeface="Times New Roman" panose="02020603050405020304" pitchFamily="18" charset="0"/>
              </a:rPr>
              <a:t> </a:t>
            </a:r>
            <a:r>
              <a:rPr lang="ru-RU" sz="2800" b="1" dirty="0" err="1">
                <a:solidFill>
                  <a:schemeClr val="tx1"/>
                </a:solidFill>
                <a:effectLst/>
                <a:ea typeface="Times New Roman" panose="02020603050405020304" pitchFamily="18" charset="0"/>
                <a:cs typeface="Times New Roman" panose="02020603050405020304" pitchFamily="18" charset="0"/>
              </a:rPr>
              <a:t>іноземна</a:t>
            </a:r>
            <a:r>
              <a:rPr lang="ru-RU" sz="2800" b="1" dirty="0">
                <a:solidFill>
                  <a:schemeClr val="tx1"/>
                </a:solidFill>
                <a:effectLst/>
                <a:ea typeface="Times New Roman" panose="02020603050405020304" pitchFamily="18" charset="0"/>
                <a:cs typeface="Times New Roman" panose="02020603050405020304" pitchFamily="18" charset="0"/>
              </a:rPr>
              <a:t> мова»</a:t>
            </a:r>
            <a:br>
              <a:rPr lang="uk-UA" sz="2800" dirty="0">
                <a:effectLst/>
                <a:ea typeface="Times New Roman" panose="02020603050405020304" pitchFamily="18" charset="0"/>
                <a:cs typeface="Times New Roman" panose="02020603050405020304" pitchFamily="18" charset="0"/>
              </a:rPr>
            </a:br>
            <a:r>
              <a:rPr lang="ru-RU" sz="2800" b="1" dirty="0">
                <a:solidFill>
                  <a:srgbClr val="222222"/>
                </a:solidFill>
                <a:effectLst/>
                <a:ea typeface="Times New Roman" panose="02020603050405020304" pitchFamily="18" charset="0"/>
                <a:cs typeface="Times New Roman" panose="02020603050405020304" pitchFamily="18" charset="0"/>
              </a:rPr>
              <a:t> </a:t>
            </a:r>
            <a:r>
              <a:rPr lang="uk-UA" sz="2800" b="1" dirty="0">
                <a:effectLst/>
                <a:ea typeface="Times New Roman" panose="02020603050405020304" pitchFamily="18" charset="0"/>
                <a:cs typeface="Times New Roman" panose="02020603050405020304" pitchFamily="18" charset="0"/>
              </a:rPr>
              <a:t>з </a:t>
            </a:r>
            <a:r>
              <a:rPr lang="ru-RU" sz="2800" b="1" dirty="0" err="1">
                <a:effectLst/>
                <a:ea typeface="Times New Roman" panose="02020603050405020304" pitchFamily="18" charset="0"/>
                <a:cs typeface="Times New Roman" panose="02020603050405020304" pitchFamily="18" charset="0"/>
              </a:rPr>
              <a:t>галузі</a:t>
            </a:r>
            <a:r>
              <a:rPr lang="ru-RU" sz="2800" b="1" dirty="0">
                <a:effectLst/>
                <a:ea typeface="Times New Roman" panose="02020603050405020304" pitchFamily="18" charset="0"/>
                <a:cs typeface="Times New Roman" panose="02020603050405020304" pitchFamily="18" charset="0"/>
              </a:rPr>
              <a:t> </a:t>
            </a:r>
            <a:r>
              <a:rPr lang="ru-RU" sz="2800" b="1" dirty="0" err="1">
                <a:effectLst/>
                <a:ea typeface="Times New Roman" panose="02020603050405020304" pitchFamily="18" charset="0"/>
                <a:cs typeface="Times New Roman" panose="02020603050405020304" pitchFamily="18" charset="0"/>
              </a:rPr>
              <a:t>знань</a:t>
            </a:r>
            <a:r>
              <a:rPr lang="ru-RU" sz="2800" b="1" dirty="0">
                <a:effectLst/>
                <a:ea typeface="Times New Roman" panose="02020603050405020304" pitchFamily="18" charset="0"/>
                <a:cs typeface="Times New Roman" panose="02020603050405020304" pitchFamily="18" charset="0"/>
              </a:rPr>
              <a:t> 20 </a:t>
            </a:r>
            <a:r>
              <a:rPr lang="ru-RU" sz="2800" b="1" dirty="0" err="1">
                <a:effectLst/>
                <a:ea typeface="Times New Roman" panose="02020603050405020304" pitchFamily="18" charset="0"/>
                <a:cs typeface="Times New Roman" panose="02020603050405020304" pitchFamily="18" charset="0"/>
              </a:rPr>
              <a:t>Аграрні</a:t>
            </a:r>
            <a:r>
              <a:rPr lang="ru-RU" sz="2800" b="1" dirty="0">
                <a:effectLst/>
                <a:ea typeface="Times New Roman" panose="02020603050405020304" pitchFamily="18" charset="0"/>
                <a:cs typeface="Times New Roman" panose="02020603050405020304" pitchFamily="18" charset="0"/>
              </a:rPr>
              <a:t> науки та </a:t>
            </a:r>
            <a:r>
              <a:rPr lang="ru-RU" sz="2800" b="1" dirty="0" err="1">
                <a:effectLst/>
                <a:ea typeface="Times New Roman" panose="02020603050405020304" pitchFamily="18" charset="0"/>
                <a:cs typeface="Times New Roman" panose="02020603050405020304" pitchFamily="18" charset="0"/>
              </a:rPr>
              <a:t>продовольство</a:t>
            </a:r>
            <a:br>
              <a:rPr lang="uk-UA" sz="2800" dirty="0">
                <a:effectLst/>
                <a:ea typeface="Times New Roman" panose="02020603050405020304" pitchFamily="18" charset="0"/>
                <a:cs typeface="Times New Roman" panose="02020603050405020304" pitchFamily="18" charset="0"/>
              </a:rPr>
            </a:br>
            <a:r>
              <a:rPr lang="ru-RU" sz="2800" b="1" dirty="0" err="1">
                <a:effectLst/>
                <a:ea typeface="Times New Roman" panose="02020603050405020304" pitchFamily="18" charset="0"/>
                <a:cs typeface="Times New Roman" panose="02020603050405020304" pitchFamily="18" charset="0"/>
              </a:rPr>
              <a:t>спеціальності</a:t>
            </a:r>
            <a:r>
              <a:rPr lang="ru-RU" sz="2800" b="1" dirty="0">
                <a:effectLst/>
                <a:ea typeface="Times New Roman" panose="02020603050405020304" pitchFamily="18" charset="0"/>
                <a:cs typeface="Times New Roman" panose="02020603050405020304" pitchFamily="18" charset="0"/>
              </a:rPr>
              <a:t>: 201 </a:t>
            </a:r>
            <a:r>
              <a:rPr lang="ru-RU" sz="2800" b="1" dirty="0" err="1">
                <a:effectLst/>
                <a:ea typeface="Times New Roman" panose="02020603050405020304" pitchFamily="18" charset="0"/>
                <a:cs typeface="Times New Roman" panose="02020603050405020304" pitchFamily="18" charset="0"/>
              </a:rPr>
              <a:t>Агрономія</a:t>
            </a:r>
            <a:endParaRPr lang="uk-UA" sz="2800" dirty="0">
              <a:effectLst/>
              <a:ea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en-US" sz="2800" dirty="0"/>
              <a:t>9</a:t>
            </a:r>
            <a:r>
              <a:rPr lang="ru-RU" sz="2800" dirty="0"/>
              <a:t> (</a:t>
            </a:r>
            <a:r>
              <a:rPr lang="en-US" sz="2800" dirty="0"/>
              <a:t>30</a:t>
            </a:r>
            <a:r>
              <a:rPr lang="ru-RU" sz="2800" dirty="0"/>
              <a:t> годин)</a:t>
            </a:r>
          </a:p>
          <a:p>
            <a:br>
              <a:rPr lang="ru-RU" sz="2800" dirty="0"/>
            </a:br>
            <a:r>
              <a:rPr lang="ru-RU" sz="2800" b="1" dirty="0"/>
              <a:t>       </a:t>
            </a:r>
            <a:r>
              <a:rPr lang="ru-RU" sz="2800" b="1" dirty="0" err="1"/>
              <a:t>Атестація</a:t>
            </a:r>
            <a:r>
              <a:rPr lang="ru-RU" sz="2800" b="1" dirty="0"/>
              <a:t> 1 (1</a:t>
            </a:r>
            <a:r>
              <a:rPr lang="en-US" sz="2800" b="1" dirty="0"/>
              <a:t>6</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Autofit/>
          </a:bodyPr>
          <a:lstStyle/>
          <a:p>
            <a:pPr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Moreover, you can force yourself to speak English by visiting English speaking countries. This will help your general understanding and speaking abilities. You can </a:t>
            </a:r>
            <a:r>
              <a:rPr lang="en-US" sz="1400" dirty="0" err="1">
                <a:effectLst/>
                <a:latin typeface="+mn-lt"/>
                <a:ea typeface="Times New Roman" panose="02020603050405020304" pitchFamily="18" charset="0"/>
                <a:cs typeface="Times New Roman" panose="02020603050405020304" pitchFamily="18" charset="0"/>
              </a:rPr>
              <a:t>practise</a:t>
            </a:r>
            <a:r>
              <a:rPr lang="en-US" sz="1400" dirty="0">
                <a:effectLst/>
                <a:latin typeface="+mn-lt"/>
                <a:ea typeface="Times New Roman" panose="02020603050405020304" pitchFamily="18" charset="0"/>
                <a:cs typeface="Times New Roman" panose="02020603050405020304" pitchFamily="18" charset="0"/>
              </a:rPr>
              <a:t> these skills beforehand in group classes or individual classes which might make you a little less nervous when the actual situation occurs [59].</a:t>
            </a:r>
            <a:endParaRPr lang="uk-UA" sz="1400" dirty="0">
              <a:effectLst/>
              <a:latin typeface="+mn-lt"/>
              <a:ea typeface="Times New Roman" panose="02020603050405020304" pitchFamily="18" charset="0"/>
              <a:cs typeface="Times New Roman" panose="02020603050405020304" pitchFamily="18" charset="0"/>
            </a:endParaRPr>
          </a:p>
          <a:p>
            <a:pPr marL="0" indent="0" algn="just">
              <a:lnSpc>
                <a:spcPct val="125000"/>
              </a:lnSpc>
              <a:spcAft>
                <a:spcPts val="1000"/>
              </a:spcAft>
              <a:buNone/>
            </a:pPr>
            <a:r>
              <a:rPr lang="en-US" sz="1400" b="1" dirty="0">
                <a:effectLst/>
                <a:latin typeface="+mn-lt"/>
                <a:ea typeface="Times New Roman" panose="02020603050405020304" pitchFamily="18" charset="0"/>
                <a:cs typeface="Times New Roman" panose="02020603050405020304" pitchFamily="18" charset="0"/>
              </a:rPr>
              <a:t>Discussion questions:</a:t>
            </a:r>
            <a:endParaRPr lang="uk-UA" sz="1400" dirty="0">
              <a:effectLst/>
              <a:latin typeface="+mn-lt"/>
              <a:ea typeface="Times New Roman" panose="02020603050405020304" pitchFamily="18" charset="0"/>
              <a:cs typeface="Times New Roman" panose="02020603050405020304" pitchFamily="18" charset="0"/>
            </a:endParaRPr>
          </a:p>
          <a:p>
            <a:pPr marL="0"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1. The English language’s growing dominance from “a marker of the elite” to “a basic skill needed for the entire workforce”.</a:t>
            </a:r>
            <a:endParaRPr lang="uk-UA" sz="1400" dirty="0">
              <a:effectLst/>
              <a:latin typeface="+mn-lt"/>
              <a:ea typeface="Times New Roman" panose="02020603050405020304" pitchFamily="18" charset="0"/>
              <a:cs typeface="Times New Roman" panose="02020603050405020304" pitchFamily="18" charset="0"/>
            </a:endParaRPr>
          </a:p>
          <a:p>
            <a:pPr marL="0"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2. The British Council’s report and EF’s study.</a:t>
            </a:r>
            <a:endParaRPr lang="uk-UA" sz="1400" dirty="0">
              <a:effectLst/>
              <a:latin typeface="+mn-lt"/>
              <a:ea typeface="Times New Roman" panose="02020603050405020304" pitchFamily="18" charset="0"/>
              <a:cs typeface="Times New Roman" panose="02020603050405020304" pitchFamily="18" charset="0"/>
            </a:endParaRPr>
          </a:p>
          <a:p>
            <a:pPr marL="0"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3. Foreign language knowledge of the citizens in the USA and the EU.</a:t>
            </a:r>
            <a:endParaRPr lang="uk-UA" sz="1400" dirty="0">
              <a:effectLst/>
              <a:latin typeface="+mn-lt"/>
              <a:ea typeface="Times New Roman" panose="02020603050405020304" pitchFamily="18" charset="0"/>
              <a:cs typeface="Times New Roman" panose="02020603050405020304" pitchFamily="18" charset="0"/>
            </a:endParaRPr>
          </a:p>
          <a:p>
            <a:pPr marL="0"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4. The important for becoming a global leader.</a:t>
            </a:r>
            <a:endParaRPr lang="uk-UA" sz="1400" dirty="0">
              <a:effectLst/>
              <a:latin typeface="+mn-lt"/>
              <a:ea typeface="Times New Roman" panose="02020603050405020304" pitchFamily="18" charset="0"/>
              <a:cs typeface="Times New Roman" panose="02020603050405020304" pitchFamily="18" charset="0"/>
            </a:endParaRPr>
          </a:p>
          <a:p>
            <a:pPr marL="0"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5. Women speak better English than men.</a:t>
            </a:r>
            <a:endParaRPr lang="uk-UA" sz="1400" dirty="0">
              <a:effectLst/>
              <a:latin typeface="+mn-lt"/>
              <a:ea typeface="Times New Roman" panose="02020603050405020304" pitchFamily="18" charset="0"/>
              <a:cs typeface="Times New Roman" panose="02020603050405020304" pitchFamily="18" charset="0"/>
            </a:endParaRPr>
          </a:p>
          <a:p>
            <a:pPr marL="0"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6. International sectors use English.</a:t>
            </a:r>
            <a:endParaRPr lang="uk-UA" sz="1400" dirty="0">
              <a:effectLst/>
              <a:latin typeface="+mn-lt"/>
              <a:ea typeface="Times New Roman" panose="02020603050405020304" pitchFamily="18" charset="0"/>
              <a:cs typeface="Times New Roman" panose="02020603050405020304" pitchFamily="18" charset="0"/>
            </a:endParaRPr>
          </a:p>
          <a:p>
            <a:pPr marL="0"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7. Business English around the world.</a:t>
            </a:r>
            <a:endParaRPr lang="uk-UA" sz="14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br>
              <a:rPr lang="en-US" sz="1400" dirty="0">
                <a:effectLst/>
                <a:latin typeface="+mn-lt"/>
                <a:ea typeface="Times New Roman" panose="02020603050405020304" pitchFamily="18" charset="0"/>
                <a:cs typeface="Times New Roman" panose="02020603050405020304" pitchFamily="18" charset="0"/>
              </a:rPr>
            </a:br>
            <a:endParaRPr lang="uk-UA" sz="1400" dirty="0">
              <a:effectLst/>
              <a:latin typeface="+mn-lt"/>
              <a:ea typeface="Times New Roman" panose="02020603050405020304" pitchFamily="18" charset="0"/>
              <a:cs typeface="Times New Roman" panose="02020603050405020304" pitchFamily="18" charset="0"/>
            </a:endParaRPr>
          </a:p>
          <a:p>
            <a:pPr marL="36576" indent="0">
              <a:buNone/>
            </a:pPr>
            <a:endParaRPr lang="ru-RU" sz="1400" dirty="0">
              <a:latin typeface="+mn-lt"/>
            </a:endParaRPr>
          </a:p>
        </p:txBody>
      </p:sp>
    </p:spTree>
    <p:extLst>
      <p:ext uri="{BB962C8B-B14F-4D97-AF65-F5344CB8AC3E}">
        <p14:creationId xmlns:p14="http://schemas.microsoft.com/office/powerpoint/2010/main" val="1470427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a:extLst>
              <a:ext uri="{FF2B5EF4-FFF2-40B4-BE49-F238E27FC236}">
                <a16:creationId xmlns:a16="http://schemas.microsoft.com/office/drawing/2014/main" id="{7D049CCC-6760-C080-7669-9FEC254D5EE9}"/>
              </a:ext>
            </a:extLst>
          </p:cNvPr>
          <p:cNvSpPr>
            <a:spLocks noGrp="1"/>
          </p:cNvSpPr>
          <p:nvPr>
            <p:ph idx="1"/>
          </p:nvPr>
        </p:nvSpPr>
        <p:spPr/>
        <p:txBody>
          <a:bodyPr/>
          <a:lstStyle/>
          <a:p>
            <a:endParaRPr lang="uk-UA"/>
          </a:p>
        </p:txBody>
      </p:sp>
      <p:pic>
        <p:nvPicPr>
          <p:cNvPr id="10" name="Рисунок 9">
            <a:extLst>
              <a:ext uri="{FF2B5EF4-FFF2-40B4-BE49-F238E27FC236}">
                <a16:creationId xmlns:a16="http://schemas.microsoft.com/office/drawing/2014/main" id="{7FE36A7F-682C-E101-7299-E7742ABCB471}"/>
              </a:ext>
            </a:extLst>
          </p:cNvPr>
          <p:cNvPicPr>
            <a:picLocks noChangeAspect="1"/>
          </p:cNvPicPr>
          <p:nvPr/>
        </p:nvPicPr>
        <p:blipFill>
          <a:blip r:embed="rId2"/>
          <a:stretch>
            <a:fillRect/>
          </a:stretch>
        </p:blipFill>
        <p:spPr>
          <a:xfrm>
            <a:off x="467544" y="144094"/>
            <a:ext cx="7947432" cy="671390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2307B049-511B-C8CF-9E56-C3290C067497}"/>
              </a:ext>
            </a:extLst>
          </p:cNvPr>
          <p:cNvPicPr>
            <a:picLocks noChangeAspect="1"/>
          </p:cNvPicPr>
          <p:nvPr/>
        </p:nvPicPr>
        <p:blipFill>
          <a:blip r:embed="rId2"/>
          <a:stretch>
            <a:fillRect/>
          </a:stretch>
        </p:blipFill>
        <p:spPr>
          <a:xfrm>
            <a:off x="376237" y="1790700"/>
            <a:ext cx="8391525" cy="32766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8" name="Рисунок 7">
            <a:extLst>
              <a:ext uri="{FF2B5EF4-FFF2-40B4-BE49-F238E27FC236}">
                <a16:creationId xmlns:a16="http://schemas.microsoft.com/office/drawing/2014/main" id="{CF83345C-BFD6-CCA3-A8C3-26EB29E5CD39}"/>
              </a:ext>
            </a:extLst>
          </p:cNvPr>
          <p:cNvPicPr>
            <a:picLocks noChangeAspect="1"/>
          </p:cNvPicPr>
          <p:nvPr/>
        </p:nvPicPr>
        <p:blipFill>
          <a:blip r:embed="rId2"/>
          <a:stretch>
            <a:fillRect/>
          </a:stretch>
        </p:blipFill>
        <p:spPr>
          <a:xfrm>
            <a:off x="1059609" y="428604"/>
            <a:ext cx="6981947" cy="616148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6" name="Рисунок 5">
            <a:extLst>
              <a:ext uri="{FF2B5EF4-FFF2-40B4-BE49-F238E27FC236}">
                <a16:creationId xmlns:a16="http://schemas.microsoft.com/office/drawing/2014/main" id="{BF12603B-5A40-D08E-5F84-D5B8865E2B58}"/>
              </a:ext>
            </a:extLst>
          </p:cNvPr>
          <p:cNvPicPr>
            <a:picLocks noChangeAspect="1"/>
          </p:cNvPicPr>
          <p:nvPr/>
        </p:nvPicPr>
        <p:blipFill>
          <a:blip r:embed="rId2"/>
          <a:stretch>
            <a:fillRect/>
          </a:stretch>
        </p:blipFill>
        <p:spPr>
          <a:xfrm>
            <a:off x="500062" y="857250"/>
            <a:ext cx="8143875" cy="51435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0" indent="0" algn="ctr">
              <a:lnSpc>
                <a:spcPct val="115000"/>
              </a:lnSpc>
              <a:spcAft>
                <a:spcPts val="1000"/>
              </a:spcAft>
              <a:buNone/>
            </a:pPr>
            <a:r>
              <a:rPr lang="en-US" sz="2800" b="1" dirty="0">
                <a:effectLst/>
                <a:latin typeface="+mn-lt"/>
                <a:ea typeface="Times New Roman" panose="02020603050405020304" pitchFamily="18" charset="0"/>
                <a:cs typeface="Times New Roman" panose="02020603050405020304" pitchFamily="18" charset="0"/>
              </a:rPr>
              <a:t>Topic </a:t>
            </a:r>
            <a:r>
              <a:rPr lang="uk-UA" sz="2800" b="1" dirty="0">
                <a:effectLst/>
                <a:latin typeface="+mn-lt"/>
                <a:ea typeface="Times New Roman" panose="02020603050405020304" pitchFamily="18" charset="0"/>
                <a:cs typeface="Times New Roman" panose="02020603050405020304" pitchFamily="18" charset="0"/>
              </a:rPr>
              <a:t>«</a:t>
            </a:r>
            <a:r>
              <a:rPr lang="en-US" sz="2800" b="1" dirty="0">
                <a:effectLst/>
                <a:latin typeface="+mn-lt"/>
                <a:ea typeface="Times New Roman" panose="02020603050405020304" pitchFamily="18" charset="0"/>
                <a:cs typeface="Times New Roman" panose="02020603050405020304" pitchFamily="18" charset="0"/>
              </a:rPr>
              <a:t>The Global Language of Business</a:t>
            </a:r>
            <a:r>
              <a:rPr lang="uk-UA" sz="2800" b="1" dirty="0">
                <a:effectLst/>
                <a:latin typeface="+mn-lt"/>
                <a:ea typeface="Times New Roman" panose="02020603050405020304" pitchFamily="18" charset="0"/>
                <a:cs typeface="Times New Roman" panose="02020603050405020304" pitchFamily="18" charset="0"/>
              </a:rPr>
              <a:t>.</a:t>
            </a:r>
            <a:r>
              <a:rPr lang="en-US" sz="2800" b="1" dirty="0">
                <a:effectLst/>
                <a:latin typeface="+mn-lt"/>
                <a:ea typeface="Times New Roman" panose="02020603050405020304" pitchFamily="18" charset="0"/>
                <a:cs typeface="Times New Roman" panose="02020603050405020304" pitchFamily="18" charset="0"/>
              </a:rPr>
              <a:t> Past Perfect Continuous. » Grammar revision</a:t>
            </a:r>
            <a:endParaRPr lang="uk-UA" sz="2800" dirty="0">
              <a:effectLst/>
              <a:latin typeface="+mn-lt"/>
              <a:ea typeface="Times New Roman" panose="02020603050405020304" pitchFamily="18" charset="0"/>
              <a:cs typeface="Times New Roman" panose="02020603050405020304" pitchFamily="18" charset="0"/>
            </a:endParaRPr>
          </a:p>
          <a:p>
            <a:pPr marL="36576" indent="0">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lnSpcReduction="1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practice grammar structures;</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18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1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Vocabulary activity.</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800" dirty="0">
                <a:effectLst/>
                <a:latin typeface="+mn-lt"/>
                <a:ea typeface="Times New Roman" panose="02020603050405020304" pitchFamily="18" charset="0"/>
                <a:cs typeface="Times New Roman" panose="02020603050405020304" pitchFamily="18" charset="0"/>
              </a:rPr>
              <a:t>Discussing of the </a:t>
            </a:r>
            <a:r>
              <a:rPr lang="en-US" sz="1800" dirty="0" err="1">
                <a:effectLst/>
                <a:latin typeface="+mn-lt"/>
                <a:ea typeface="Times New Roman" panose="02020603050405020304" pitchFamily="18" charset="0"/>
                <a:cs typeface="Times New Roman" panose="02020603050405020304" pitchFamily="18" charset="0"/>
              </a:rPr>
              <a:t>The</a:t>
            </a:r>
            <a:r>
              <a:rPr lang="en-US" sz="1800" dirty="0">
                <a:effectLst/>
                <a:latin typeface="+mn-lt"/>
                <a:ea typeface="Times New Roman" panose="02020603050405020304" pitchFamily="18" charset="0"/>
                <a:cs typeface="Times New Roman" panose="02020603050405020304" pitchFamily="18" charset="0"/>
              </a:rPr>
              <a:t> Importance of English in the Business World. Present Perfect Continuous. Grammar revision</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Listening, reading, writing, speaking.</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Grammar activity.</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Communicative activities :</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2. Answer the questions to the text.</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4. Complete the following sentences.</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fontScale="62500" lnSpcReduction="20000"/>
          </a:bodyPr>
          <a:lstStyle/>
          <a:p>
            <a:pPr marL="0" indent="0">
              <a:lnSpc>
                <a:spcPct val="125000"/>
              </a:lnSpc>
              <a:spcAft>
                <a:spcPts val="1000"/>
              </a:spcAft>
              <a:buNone/>
            </a:pPr>
            <a:r>
              <a:rPr lang="en-US" sz="2200" b="1" dirty="0">
                <a:effectLst/>
                <a:latin typeface="+mn-lt"/>
                <a:ea typeface="Times New Roman" panose="02020603050405020304" pitchFamily="18" charset="0"/>
                <a:cs typeface="Times New Roman" panose="02020603050405020304" pitchFamily="18" charset="0"/>
              </a:rPr>
              <a:t>English - The Language of Global Business?</a:t>
            </a:r>
            <a:endParaRPr lang="uk-UA" sz="2200" dirty="0">
              <a:effectLst/>
              <a:latin typeface="+mn-lt"/>
              <a:ea typeface="Times New Roman" panose="02020603050405020304" pitchFamily="18" charset="0"/>
              <a:cs typeface="Times New Roman" panose="02020603050405020304" pitchFamily="18" charset="0"/>
            </a:endParaRPr>
          </a:p>
          <a:p>
            <a:pPr indent="0" algn="just">
              <a:lnSpc>
                <a:spcPct val="125000"/>
              </a:lnSpc>
              <a:spcAft>
                <a:spcPts val="1000"/>
              </a:spcAft>
              <a:buNone/>
            </a:pPr>
            <a:r>
              <a:rPr lang="en-US" sz="1900" dirty="0">
                <a:effectLst/>
                <a:latin typeface="+mn-lt"/>
                <a:ea typeface="Times New Roman" panose="02020603050405020304" pitchFamily="18" charset="0"/>
                <a:cs typeface="Times New Roman" panose="02020603050405020304" pitchFamily="18" charset="0"/>
              </a:rPr>
              <a:t>With China’s growing economic might, is Mandarin becoming the preferred language of business? Not anytime soon, says a newly released study. Instead, English will maintain and grow its dominance, moving from “a marker of the elite” in years past to “a basic skill needed for the entire workforce, in the same way that literacy has been transformed in the last two centuries from an elite privilege into a basic requirement for informed citizenship”. (Indeed, the British Council reports that by 2020, two billion people will be studying English). The new study of 1.6 million online test-takers in more than 50 countries was conducted by Education First (EF), a company that – it should be noted – specializes in English language training. The study is somewhat comforting for English speakers like me, who have struggled to master a foreign language. Indeed, the National Journal reports that only 10% of native-born Americans can speak a second language, compared to 56% of the European Union’s citizens. (In the “credit for trying department”, I spent an hour composing two emails in French yesterday, an effort my Parisian colleague declared “adorable”). The ability to speak a second (or third) language is clearly important for becoming a global leader, as I’ve previously written. But – for better or worse – it seems that English may be the most essential language for global business success at the moment. Indeed, even in powerhouse China, more people are currently studying English than in any other country. An incredible 100 000 native English speakers are currently teaching there. </a:t>
            </a:r>
            <a:r>
              <a:rPr lang="en-US" sz="1900" dirty="0">
                <a:effectLst/>
                <a:ea typeface="Times New Roman" panose="02020603050405020304" pitchFamily="18" charset="0"/>
                <a:cs typeface="Times New Roman" panose="02020603050405020304" pitchFamily="18" charset="0"/>
              </a:rPr>
              <a:t>Here are the most intriguing takeaways from EF’s study, which have potential implications for future global development.</a:t>
            </a:r>
            <a:r>
              <a:rPr lang="en-US" sz="1900" dirty="0">
                <a:ea typeface="Times New Roman" panose="02020603050405020304" pitchFamily="18" charset="0"/>
                <a:cs typeface="Times New Roman" panose="02020603050405020304" pitchFamily="18" charset="0"/>
              </a:rPr>
              <a:t> </a:t>
            </a:r>
            <a:r>
              <a:rPr lang="en-US" sz="1900" dirty="0">
                <a:effectLst/>
                <a:ea typeface="Times New Roman" panose="02020603050405020304" pitchFamily="18" charset="0"/>
                <a:cs typeface="Times New Roman" panose="02020603050405020304" pitchFamily="18" charset="0"/>
              </a:rPr>
              <a:t>Women speak better English than men – in almost every country worldwide. Increasing numbers of women are attending college, and they’re often over-represented in humanities classes compared to men. The net result? Women are speaking better English, and may find themselves well positioned to succeed in the global economy.</a:t>
            </a:r>
            <a:r>
              <a:rPr lang="en-US" sz="1900" dirty="0">
                <a:ea typeface="Times New Roman" panose="02020603050405020304" pitchFamily="18" charset="0"/>
                <a:cs typeface="Times New Roman" panose="02020603050405020304" pitchFamily="18" charset="0"/>
              </a:rPr>
              <a:t> </a:t>
            </a:r>
            <a:r>
              <a:rPr lang="en-US" sz="1900" dirty="0">
                <a:effectLst/>
                <a:ea typeface="Times New Roman" panose="02020603050405020304" pitchFamily="18" charset="0"/>
              </a:rPr>
              <a:t>International sectors use English, and local sectors don’t. If someone works in travel and tourism, for an international consulting firm, or in telecom, there’s a good chance they speak English. For instance, the Finnish telecom concern Nokia and the German business software</a:t>
            </a:r>
            <a:r>
              <a:rPr lang="uk-UA" sz="1900" dirty="0">
                <a:effectLst/>
                <a:ea typeface="Times New Roman" panose="02020603050405020304" pitchFamily="18" charset="0"/>
              </a:rPr>
              <a:t> </a:t>
            </a:r>
            <a:r>
              <a:rPr lang="uk-UA" sz="1900" dirty="0" err="1">
                <a:effectLst/>
                <a:ea typeface="Times New Roman" panose="02020603050405020304" pitchFamily="18" charset="0"/>
              </a:rPr>
              <a:t>company</a:t>
            </a:r>
            <a:r>
              <a:rPr lang="uk-UA" sz="1900" dirty="0">
                <a:effectLst/>
                <a:ea typeface="Times New Roman" panose="02020603050405020304" pitchFamily="18" charset="0"/>
              </a:rPr>
              <a:t> SAP </a:t>
            </a:r>
            <a:r>
              <a:rPr lang="uk-UA" sz="1900" dirty="0" err="1">
                <a:effectLst/>
                <a:ea typeface="Times New Roman" panose="02020603050405020304" pitchFamily="18" charset="0"/>
              </a:rPr>
              <a:t>both</a:t>
            </a:r>
            <a:r>
              <a:rPr lang="uk-UA" sz="1900" dirty="0">
                <a:effectLst/>
                <a:ea typeface="Times New Roman" panose="02020603050405020304" pitchFamily="18" charset="0"/>
              </a:rPr>
              <a:t> </a:t>
            </a:r>
            <a:r>
              <a:rPr lang="uk-UA" sz="1900" dirty="0" err="1">
                <a:effectLst/>
                <a:ea typeface="Times New Roman" panose="02020603050405020304" pitchFamily="18" charset="0"/>
              </a:rPr>
              <a:t>use</a:t>
            </a:r>
            <a:r>
              <a:rPr lang="uk-UA" sz="1900" dirty="0">
                <a:effectLst/>
                <a:ea typeface="Times New Roman" panose="02020603050405020304" pitchFamily="18" charset="0"/>
              </a:rPr>
              <a:t> </a:t>
            </a:r>
            <a:r>
              <a:rPr lang="uk-UA" sz="1900" dirty="0" err="1">
                <a:effectLst/>
                <a:ea typeface="Times New Roman" panose="02020603050405020304" pitchFamily="18" charset="0"/>
              </a:rPr>
              <a:t>English</a:t>
            </a:r>
            <a:r>
              <a:rPr lang="uk-UA" sz="1900" dirty="0">
                <a:effectLst/>
                <a:ea typeface="Times New Roman" panose="02020603050405020304" pitchFamily="18" charset="0"/>
              </a:rPr>
              <a:t> </a:t>
            </a:r>
            <a:r>
              <a:rPr lang="uk-UA" sz="1900" dirty="0" err="1">
                <a:effectLst/>
                <a:ea typeface="Times New Roman" panose="02020603050405020304" pitchFamily="18" charset="0"/>
              </a:rPr>
              <a:t>as</a:t>
            </a:r>
            <a:r>
              <a:rPr lang="uk-UA" sz="1900" dirty="0">
                <a:effectLst/>
                <a:ea typeface="Times New Roman" panose="02020603050405020304" pitchFamily="18" charset="0"/>
              </a:rPr>
              <a:t> </a:t>
            </a:r>
            <a:r>
              <a:rPr lang="uk-UA" sz="1900" dirty="0" err="1">
                <a:effectLst/>
                <a:ea typeface="Times New Roman" panose="02020603050405020304" pitchFamily="18" charset="0"/>
              </a:rPr>
              <a:t>their</a:t>
            </a:r>
            <a:r>
              <a:rPr lang="uk-UA" sz="1900" dirty="0">
                <a:effectLst/>
                <a:ea typeface="Times New Roman" panose="02020603050405020304" pitchFamily="18" charset="0"/>
              </a:rPr>
              <a:t> </a:t>
            </a:r>
            <a:r>
              <a:rPr lang="uk-UA" sz="1900" dirty="0" err="1">
                <a:effectLst/>
                <a:ea typeface="Times New Roman" panose="02020603050405020304" pitchFamily="18" charset="0"/>
              </a:rPr>
              <a:t>official</a:t>
            </a:r>
            <a:r>
              <a:rPr lang="uk-UA" sz="1900" dirty="0">
                <a:effectLst/>
                <a:ea typeface="Times New Roman" panose="02020603050405020304" pitchFamily="18" charset="0"/>
              </a:rPr>
              <a:t> </a:t>
            </a:r>
            <a:r>
              <a:rPr lang="uk-UA" sz="1900" dirty="0" err="1">
                <a:effectLst/>
                <a:ea typeface="Times New Roman" panose="02020603050405020304" pitchFamily="18" charset="0"/>
              </a:rPr>
              <a:t>language</a:t>
            </a:r>
            <a:r>
              <a:rPr lang="uk-UA" sz="1900" dirty="0">
                <a:effectLst/>
                <a:ea typeface="Times New Roman" panose="02020603050405020304" pitchFamily="18" charset="0"/>
              </a:rPr>
              <a:t>. </a:t>
            </a:r>
            <a:r>
              <a:rPr lang="uk-UA" sz="1900" dirty="0" err="1">
                <a:effectLst/>
                <a:ea typeface="Times New Roman" panose="02020603050405020304" pitchFamily="18" charset="0"/>
              </a:rPr>
              <a:t>In</a:t>
            </a:r>
            <a:r>
              <a:rPr lang="uk-UA" sz="1900" dirty="0">
                <a:effectLst/>
                <a:ea typeface="Times New Roman" panose="02020603050405020304" pitchFamily="18" charset="0"/>
              </a:rPr>
              <a:t> </a:t>
            </a:r>
            <a:r>
              <a:rPr lang="uk-UA" sz="1900" dirty="0" err="1">
                <a:effectLst/>
                <a:ea typeface="Times New Roman" panose="02020603050405020304" pitchFamily="18" charset="0"/>
              </a:rPr>
              <a:t>retail</a:t>
            </a:r>
            <a:r>
              <a:rPr lang="uk-UA" sz="1900" dirty="0">
                <a:effectLst/>
                <a:ea typeface="Times New Roman" panose="02020603050405020304" pitchFamily="18" charset="0"/>
              </a:rPr>
              <a:t>, </a:t>
            </a:r>
            <a:r>
              <a:rPr lang="uk-UA" sz="1900" dirty="0" err="1">
                <a:effectLst/>
                <a:ea typeface="Times New Roman" panose="02020603050405020304" pitchFamily="18" charset="0"/>
              </a:rPr>
              <a:t>not</a:t>
            </a:r>
            <a:r>
              <a:rPr lang="uk-UA" sz="1900" dirty="0">
                <a:effectLst/>
                <a:ea typeface="Times New Roman" panose="02020603050405020304" pitchFamily="18" charset="0"/>
              </a:rPr>
              <a:t> </a:t>
            </a:r>
            <a:r>
              <a:rPr lang="uk-UA" sz="1900" dirty="0" err="1">
                <a:effectLst/>
                <a:ea typeface="Times New Roman" panose="02020603050405020304" pitchFamily="18" charset="0"/>
              </a:rPr>
              <a:t>so</a:t>
            </a:r>
            <a:r>
              <a:rPr lang="uk-UA" sz="1900" spc="5" dirty="0">
                <a:effectLst/>
                <a:ea typeface="Times New Roman" panose="02020603050405020304" pitchFamily="18" charset="0"/>
              </a:rPr>
              <a:t> </a:t>
            </a:r>
            <a:r>
              <a:rPr lang="uk-UA" sz="1900" dirty="0" err="1">
                <a:effectLst/>
                <a:ea typeface="Times New Roman" panose="02020603050405020304" pitchFamily="18" charset="0"/>
              </a:rPr>
              <a:t>much</a:t>
            </a:r>
            <a:r>
              <a:rPr lang="uk-UA" sz="1900" dirty="0">
                <a:effectLst/>
                <a:ea typeface="Times New Roman" panose="02020603050405020304" pitchFamily="18" charset="0"/>
              </a:rPr>
              <a:t> (</a:t>
            </a:r>
            <a:r>
              <a:rPr lang="uk-UA" sz="1900" dirty="0" err="1">
                <a:effectLst/>
                <a:ea typeface="Times New Roman" panose="02020603050405020304" pitchFamily="18" charset="0"/>
              </a:rPr>
              <a:t>which</a:t>
            </a:r>
            <a:r>
              <a:rPr lang="uk-UA" sz="1900" dirty="0">
                <a:effectLst/>
                <a:ea typeface="Times New Roman" panose="02020603050405020304" pitchFamily="18" charset="0"/>
              </a:rPr>
              <a:t> </a:t>
            </a:r>
            <a:r>
              <a:rPr lang="uk-UA" sz="1900" dirty="0" err="1">
                <a:effectLst/>
                <a:ea typeface="Times New Roman" panose="02020603050405020304" pitchFamily="18" charset="0"/>
              </a:rPr>
              <a:t>is</a:t>
            </a:r>
            <a:r>
              <a:rPr lang="uk-UA" sz="1900" dirty="0">
                <a:effectLst/>
                <a:ea typeface="Times New Roman" panose="02020603050405020304" pitchFamily="18" charset="0"/>
              </a:rPr>
              <a:t> </a:t>
            </a:r>
            <a:r>
              <a:rPr lang="uk-UA" sz="1900" dirty="0" err="1">
                <a:effectLst/>
                <a:ea typeface="Times New Roman" panose="02020603050405020304" pitchFamily="18" charset="0"/>
              </a:rPr>
              <a:t>why</a:t>
            </a:r>
            <a:r>
              <a:rPr lang="uk-UA" sz="1900" dirty="0">
                <a:effectLst/>
                <a:ea typeface="Times New Roman" panose="02020603050405020304" pitchFamily="18" charset="0"/>
              </a:rPr>
              <a:t> </a:t>
            </a:r>
            <a:r>
              <a:rPr lang="uk-UA" sz="1900" dirty="0" err="1">
                <a:effectLst/>
                <a:ea typeface="Times New Roman" panose="02020603050405020304" pitchFamily="18" charset="0"/>
              </a:rPr>
              <a:t>it’s</a:t>
            </a:r>
            <a:r>
              <a:rPr lang="uk-UA" sz="1900" dirty="0">
                <a:effectLst/>
                <a:ea typeface="Times New Roman" panose="02020603050405020304" pitchFamily="18" charset="0"/>
              </a:rPr>
              <a:t> </a:t>
            </a:r>
            <a:r>
              <a:rPr lang="uk-UA" sz="1900" dirty="0" err="1">
                <a:effectLst/>
                <a:ea typeface="Times New Roman" panose="02020603050405020304" pitchFamily="18" charset="0"/>
              </a:rPr>
              <a:t>so</a:t>
            </a:r>
            <a:r>
              <a:rPr lang="uk-UA" sz="1900" dirty="0">
                <a:effectLst/>
                <a:ea typeface="Times New Roman" panose="02020603050405020304" pitchFamily="18" charset="0"/>
              </a:rPr>
              <a:t> </a:t>
            </a:r>
            <a:r>
              <a:rPr lang="uk-UA" sz="1900" dirty="0" err="1">
                <a:effectLst/>
                <a:ea typeface="Times New Roman" panose="02020603050405020304" pitchFamily="18" charset="0"/>
              </a:rPr>
              <a:t>devilishly</a:t>
            </a:r>
            <a:r>
              <a:rPr lang="uk-UA" sz="1900" dirty="0">
                <a:effectLst/>
                <a:ea typeface="Times New Roman" panose="02020603050405020304" pitchFamily="18" charset="0"/>
              </a:rPr>
              <a:t> </a:t>
            </a:r>
            <a:r>
              <a:rPr lang="uk-UA" sz="1900" dirty="0" err="1">
                <a:effectLst/>
                <a:ea typeface="Times New Roman" panose="02020603050405020304" pitchFamily="18" charset="0"/>
              </a:rPr>
              <a:t>hard</a:t>
            </a:r>
            <a:r>
              <a:rPr lang="uk-UA" sz="1900" dirty="0">
                <a:effectLst/>
                <a:ea typeface="Times New Roman" panose="02020603050405020304" pitchFamily="18" charset="0"/>
              </a:rPr>
              <a:t> </a:t>
            </a:r>
            <a:r>
              <a:rPr lang="uk-UA" sz="1900" dirty="0" err="1">
                <a:effectLst/>
                <a:ea typeface="Times New Roman" panose="02020603050405020304" pitchFamily="18" charset="0"/>
              </a:rPr>
              <a:t>to</a:t>
            </a:r>
            <a:r>
              <a:rPr lang="uk-UA" sz="1900" dirty="0">
                <a:effectLst/>
                <a:ea typeface="Times New Roman" panose="02020603050405020304" pitchFamily="18" charset="0"/>
              </a:rPr>
              <a:t> </a:t>
            </a:r>
            <a:r>
              <a:rPr lang="uk-UA" sz="1900" dirty="0" err="1">
                <a:effectLst/>
                <a:ea typeface="Times New Roman" panose="02020603050405020304" pitchFamily="18" charset="0"/>
              </a:rPr>
              <a:t>communicate</a:t>
            </a:r>
            <a:r>
              <a:rPr lang="uk-UA" sz="1900" dirty="0">
                <a:effectLst/>
                <a:ea typeface="Times New Roman" panose="02020603050405020304" pitchFamily="18" charset="0"/>
              </a:rPr>
              <a:t> </a:t>
            </a:r>
            <a:r>
              <a:rPr lang="uk-UA" sz="1900" dirty="0" err="1">
                <a:effectLst/>
                <a:ea typeface="Times New Roman" panose="02020603050405020304" pitchFamily="18" charset="0"/>
              </a:rPr>
              <a:t>with</a:t>
            </a:r>
            <a:r>
              <a:rPr lang="uk-UA" sz="1900" dirty="0">
                <a:effectLst/>
                <a:ea typeface="Times New Roman" panose="02020603050405020304" pitchFamily="18" charset="0"/>
              </a:rPr>
              <a:t> </a:t>
            </a:r>
            <a:r>
              <a:rPr lang="uk-UA" sz="1900" dirty="0" err="1">
                <a:effectLst/>
                <a:ea typeface="Times New Roman" panose="02020603050405020304" pitchFamily="18" charset="0"/>
              </a:rPr>
              <a:t>shop</a:t>
            </a:r>
            <a:r>
              <a:rPr lang="uk-UA" sz="1900" spc="5" dirty="0">
                <a:effectLst/>
                <a:ea typeface="Times New Roman" panose="02020603050405020304" pitchFamily="18" charset="0"/>
              </a:rPr>
              <a:t> </a:t>
            </a:r>
            <a:r>
              <a:rPr lang="uk-UA" sz="1900" dirty="0" err="1">
                <a:effectLst/>
                <a:ea typeface="Times New Roman" panose="02020603050405020304" pitchFamily="18" charset="0"/>
              </a:rPr>
              <a:t>clerks</a:t>
            </a:r>
            <a:r>
              <a:rPr lang="uk-UA" sz="1900" spc="-5" dirty="0">
                <a:effectLst/>
                <a:ea typeface="Times New Roman" panose="02020603050405020304" pitchFamily="18" charset="0"/>
              </a:rPr>
              <a:t> </a:t>
            </a:r>
            <a:r>
              <a:rPr lang="uk-UA" sz="1900" dirty="0" err="1">
                <a:effectLst/>
                <a:ea typeface="Times New Roman" panose="02020603050405020304" pitchFamily="18" charset="0"/>
              </a:rPr>
              <a:t>while</a:t>
            </a:r>
            <a:r>
              <a:rPr lang="uk-UA" sz="1900" dirty="0">
                <a:effectLst/>
                <a:ea typeface="Times New Roman" panose="02020603050405020304" pitchFamily="18" charset="0"/>
              </a:rPr>
              <a:t> </a:t>
            </a:r>
            <a:r>
              <a:rPr lang="uk-UA" sz="1900" dirty="0" err="1">
                <a:effectLst/>
                <a:ea typeface="Times New Roman" panose="02020603050405020304" pitchFamily="18" charset="0"/>
              </a:rPr>
              <a:t>travelling</a:t>
            </a:r>
            <a:r>
              <a:rPr lang="uk-UA" sz="1900" dirty="0">
                <a:effectLst/>
                <a:ea typeface="Times New Roman" panose="02020603050405020304" pitchFamily="18" charset="0"/>
              </a:rPr>
              <a:t>).</a:t>
            </a:r>
            <a:r>
              <a:rPr lang="en-US" sz="1900" dirty="0">
                <a:effectLst/>
                <a:ea typeface="Times New Roman" panose="02020603050405020304" pitchFamily="18" charset="0"/>
              </a:rPr>
              <a:t> </a:t>
            </a:r>
            <a:endParaRPr lang="uk-UA" sz="1900" dirty="0">
              <a:effectLst/>
              <a:ea typeface="Times New Roman" panose="02020603050405020304" pitchFamily="18" charset="0"/>
            </a:endParaRPr>
          </a:p>
          <a:p>
            <a:pPr indent="0" algn="just">
              <a:lnSpc>
                <a:spcPct val="125000"/>
              </a:lnSpc>
              <a:spcAft>
                <a:spcPts val="1000"/>
              </a:spcAft>
              <a:buNone/>
            </a:pPr>
            <a:endParaRPr lang="uk-UA" sz="1800" dirty="0">
              <a:effectLst/>
              <a:latin typeface="+mn-lt"/>
              <a:ea typeface="Times New Roman" panose="02020603050405020304" pitchFamily="18" charset="0"/>
              <a:cs typeface="Times New Roman" panose="02020603050405020304" pitchFamily="18" charset="0"/>
            </a:endParaRPr>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Autofit/>
          </a:bodyPr>
          <a:lstStyle/>
          <a:p>
            <a:pPr indent="450215" algn="just">
              <a:lnSpc>
                <a:spcPct val="125000"/>
              </a:lnSpc>
            </a:pPr>
            <a:r>
              <a:rPr lang="uk-UA" sz="1600" dirty="0" err="1">
                <a:effectLst/>
                <a:latin typeface="+mn-lt"/>
                <a:ea typeface="Times New Roman" panose="02020603050405020304" pitchFamily="18" charset="0"/>
              </a:rPr>
              <a:t>European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countries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speak</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great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English</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Asian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countries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are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middle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and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everyone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else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lags</a:t>
            </a:r>
            <a:r>
              <a:rPr lang="uk-UA" sz="1600" dirty="0">
                <a:effectLst/>
                <a:latin typeface="+mn-lt"/>
                <a:ea typeface="Times New Roman" panose="02020603050405020304" pitchFamily="18" charset="0"/>
              </a:rPr>
              <a:t>.</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English</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speakers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do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you</a:t>
            </a:r>
            <a:r>
              <a:rPr lang="uk-UA" sz="1600" spc="4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ever</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get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sense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that</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Scandinavians</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speak</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better</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English</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than</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you</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do</a:t>
            </a:r>
            <a:r>
              <a:rPr lang="uk-UA" sz="1600" dirty="0">
                <a:effectLst/>
                <a:latin typeface="+mn-lt"/>
                <a:ea typeface="Times New Roman" panose="02020603050405020304" pitchFamily="18" charset="0"/>
              </a:rPr>
              <a:t>?</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You’re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probably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right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evinced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my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attempt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years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ago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order</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ice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cream</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Norwegian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from</a:t>
            </a:r>
            <a:r>
              <a:rPr lang="uk-UA" sz="1600" dirty="0">
                <a:effectLst/>
                <a:latin typeface="+mn-lt"/>
                <a:ea typeface="Times New Roman" panose="02020603050405020304" pitchFamily="18" charset="0"/>
              </a:rPr>
              <a:t> a </a:t>
            </a:r>
            <a:r>
              <a:rPr lang="uk-UA" sz="1600" dirty="0" err="1">
                <a:effectLst/>
                <a:latin typeface="+mn-lt"/>
                <a:ea typeface="Times New Roman" panose="02020603050405020304" pitchFamily="18" charset="0"/>
              </a:rPr>
              <a:t>teenage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streetcart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vendor</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Oslo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only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have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him</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fire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back</a:t>
            </a:r>
            <a:r>
              <a:rPr lang="uk-UA" sz="1600" dirty="0">
                <a:effectLst/>
                <a:latin typeface="+mn-lt"/>
                <a:ea typeface="Times New Roman" panose="02020603050405020304" pitchFamily="18" charset="0"/>
              </a:rPr>
              <a:t> – </a:t>
            </a:r>
            <a:r>
              <a:rPr lang="uk-UA" sz="1600" dirty="0" err="1">
                <a:effectLst/>
                <a:latin typeface="+mn-lt"/>
                <a:ea typeface="Times New Roman" panose="02020603050405020304" pitchFamily="18" charset="0"/>
              </a:rPr>
              <a:t>in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perfect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English</a:t>
            </a:r>
            <a:r>
              <a:rPr lang="uk-UA" sz="1600" dirty="0">
                <a:effectLst/>
                <a:latin typeface="+mn-lt"/>
                <a:ea typeface="Times New Roman" panose="02020603050405020304" pitchFamily="18" charset="0"/>
              </a:rPr>
              <a:t> – </a:t>
            </a:r>
            <a:r>
              <a:rPr lang="uk-UA" sz="1600" dirty="0" err="1">
                <a:effectLst/>
                <a:latin typeface="+mn-lt"/>
                <a:ea typeface="Times New Roman" panose="02020603050405020304" pitchFamily="18" charset="0"/>
              </a:rPr>
              <a:t>that</a:t>
            </a:r>
            <a:r>
              <a:rPr lang="uk-UA" sz="1600" dirty="0">
                <a:effectLst/>
                <a:latin typeface="+mn-lt"/>
                <a:ea typeface="Times New Roman" panose="02020603050405020304" pitchFamily="18" charset="0"/>
              </a:rPr>
              <a:t> I “</a:t>
            </a:r>
            <a:r>
              <a:rPr lang="uk-UA" sz="1600" dirty="0" err="1">
                <a:effectLst/>
                <a:latin typeface="+mn-lt"/>
                <a:ea typeface="Times New Roman" panose="02020603050405020304" pitchFamily="18" charset="0"/>
              </a:rPr>
              <a:t>probably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ought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stick</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English</a:t>
            </a:r>
            <a:r>
              <a:rPr lang="uk-UA" sz="1600" dirty="0">
                <a:effectLst/>
                <a:latin typeface="+mn-lt"/>
                <a:ea typeface="Times New Roman" panose="02020603050405020304" pitchFamily="18" charset="0"/>
              </a:rPr>
              <a:t>”).</a:t>
            </a:r>
            <a:r>
              <a:rPr lang="uk-UA" sz="1600" spc="-38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Scandinavians</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and</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Dutch</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are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English</a:t>
            </a:r>
            <a:r>
              <a:rPr lang="uk-UA" sz="1600" dirty="0">
                <a:effectLst/>
                <a:latin typeface="+mn-lt"/>
                <a:ea typeface="Times New Roman" panose="02020603050405020304" pitchFamily="18" charset="0"/>
              </a:rPr>
              <a:t>-</a:t>
            </a:r>
            <a:r>
              <a:rPr lang="uk-UA" sz="1600" dirty="0" err="1">
                <a:effectLst/>
                <a:latin typeface="+mn-lt"/>
                <a:ea typeface="Times New Roman" panose="02020603050405020304" pitchFamily="18" charset="0"/>
              </a:rPr>
              <a:t>as</a:t>
            </a:r>
            <a:r>
              <a:rPr lang="uk-UA" sz="1600" dirty="0">
                <a:effectLst/>
                <a:latin typeface="+mn-lt"/>
                <a:ea typeface="Times New Roman" panose="02020603050405020304" pitchFamily="18" charset="0"/>
              </a:rPr>
              <a:t>-a-</a:t>
            </a:r>
            <a:r>
              <a:rPr lang="uk-UA" sz="1600" dirty="0" err="1">
                <a:effectLst/>
                <a:latin typeface="+mn-lt"/>
                <a:ea typeface="Times New Roman" panose="02020603050405020304" pitchFamily="18" charset="0"/>
              </a:rPr>
              <a:t>Second</a:t>
            </a:r>
            <a:r>
              <a:rPr lang="uk-UA" sz="1600" dirty="0">
                <a:effectLst/>
                <a:latin typeface="+mn-lt"/>
                <a:ea typeface="Times New Roman" panose="02020603050405020304" pitchFamily="18" charset="0"/>
              </a:rPr>
              <a:t>-</a:t>
            </a:r>
            <a:r>
              <a:rPr lang="uk-UA" sz="1600" dirty="0" err="1">
                <a:effectLst/>
                <a:latin typeface="+mn-lt"/>
                <a:ea typeface="Times New Roman" panose="02020603050405020304" pitchFamily="18" charset="0"/>
              </a:rPr>
              <a:t>Language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superstars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you</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move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south</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through</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Europe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rates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of</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proficiency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decline</a:t>
            </a:r>
            <a:r>
              <a:rPr lang="uk-UA" sz="1600" spc="-38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but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are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still</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good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Asian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countries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led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Singapore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and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Malaysia</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scored</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solidly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middle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rung</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And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if</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you’re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planning</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visit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Panama</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Saudi</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Arabia</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Thailand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or</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Libya</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which</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bring</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up</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rear</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make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sure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you</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have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your</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Google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Translate</a:t>
            </a:r>
            <a:r>
              <a:rPr lang="uk-UA" sz="1600" spc="-2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app</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with</a:t>
            </a:r>
            <a:r>
              <a:rPr lang="uk-UA" sz="1600" spc="3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you</a:t>
            </a:r>
            <a:r>
              <a:rPr lang="uk-UA" sz="1600" dirty="0">
                <a:effectLst/>
                <a:latin typeface="+mn-lt"/>
                <a:ea typeface="Times New Roman" panose="02020603050405020304" pitchFamily="18" charset="0"/>
              </a:rPr>
              <a:t>.</a:t>
            </a:r>
          </a:p>
          <a:p>
            <a:pPr indent="450215" algn="just">
              <a:lnSpc>
                <a:spcPct val="125000"/>
              </a:lnSpc>
            </a:pPr>
            <a:r>
              <a:rPr lang="uk-UA" sz="1600" dirty="0" err="1">
                <a:effectLst/>
                <a:latin typeface="+mn-lt"/>
                <a:ea typeface="Times New Roman" panose="02020603050405020304" pitchFamily="18" charset="0"/>
              </a:rPr>
              <a:t>The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hegemony</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of</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English</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is</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no</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excuse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for</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monolingual</a:t>
            </a:r>
            <a:r>
              <a:rPr lang="uk-UA" sz="1600" spc="4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native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speakers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slack</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off</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But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least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we’ll</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know</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we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struggle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to</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write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our</a:t>
            </a:r>
            <a:r>
              <a:rPr lang="uk-UA" sz="1600" spc="5" dirty="0">
                <a:effectLst/>
                <a:latin typeface="+mn-lt"/>
                <a:ea typeface="Times New Roman" panose="02020603050405020304" pitchFamily="18" charset="0"/>
              </a:rPr>
              <a:t> </a:t>
            </a:r>
            <a:r>
              <a:rPr lang="uk-UA" sz="1600" dirty="0">
                <a:effectLst/>
                <a:latin typeface="+mn-lt"/>
                <a:ea typeface="Times New Roman" panose="02020603050405020304" pitchFamily="18" charset="0"/>
              </a:rPr>
              <a:t>“</a:t>
            </a:r>
            <a:r>
              <a:rPr lang="uk-UA" sz="1600" dirty="0" err="1">
                <a:effectLst/>
                <a:latin typeface="+mn-lt"/>
                <a:ea typeface="Times New Roman" panose="02020603050405020304" pitchFamily="18" charset="0"/>
              </a:rPr>
              <a:t>adorable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emails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in</a:t>
            </a:r>
            <a:r>
              <a:rPr lang="uk-UA" sz="1600" dirty="0">
                <a:effectLst/>
                <a:latin typeface="+mn-lt"/>
                <a:ea typeface="Times New Roman" panose="02020603050405020304" pitchFamily="18" charset="0"/>
              </a:rPr>
              <a:t> a </a:t>
            </a:r>
            <a:r>
              <a:rPr lang="uk-UA" sz="1600" dirty="0" err="1">
                <a:effectLst/>
                <a:latin typeface="+mn-lt"/>
                <a:ea typeface="Times New Roman" panose="02020603050405020304" pitchFamily="18" charset="0"/>
              </a:rPr>
              <a:t>foreign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tongue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that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our</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global</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colleagues</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will</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be</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making</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same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effort</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reverse</a:t>
            </a:r>
            <a:r>
              <a:rPr lang="uk-UA" sz="1600" dirty="0">
                <a:effectLst/>
                <a:latin typeface="+mn-lt"/>
                <a:ea typeface="Times New Roman" panose="02020603050405020304" pitchFamily="18" charset="0"/>
              </a:rPr>
              <a:t> – </a:t>
            </a:r>
            <a:r>
              <a:rPr lang="uk-UA" sz="1600" dirty="0" err="1">
                <a:effectLst/>
                <a:latin typeface="+mn-lt"/>
                <a:ea typeface="Times New Roman" panose="02020603050405020304" pitchFamily="18" charset="0"/>
              </a:rPr>
              <a:t>and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hopefully</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in</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the</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end</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we’ll</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all</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understand</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each</a:t>
            </a:r>
            <a:r>
              <a:rPr lang="uk-UA" sz="1600"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other</a:t>
            </a:r>
            <a:r>
              <a:rPr lang="uk-UA" sz="1600" spc="-15" dirty="0">
                <a:effectLst/>
                <a:latin typeface="+mn-lt"/>
                <a:ea typeface="Times New Roman" panose="02020603050405020304" pitchFamily="18" charset="0"/>
              </a:rPr>
              <a:t> </a:t>
            </a:r>
            <a:r>
              <a:rPr lang="uk-UA" sz="1600" dirty="0">
                <a:effectLst/>
                <a:latin typeface="+mn-lt"/>
                <a:ea typeface="Times New Roman" panose="02020603050405020304" pitchFamily="18" charset="0"/>
              </a:rPr>
              <a:t>a</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bit</a:t>
            </a:r>
            <a:r>
              <a:rPr lang="uk-UA" sz="1600" spc="-5" dirty="0">
                <a:effectLst/>
                <a:latin typeface="+mn-lt"/>
                <a:ea typeface="Times New Roman" panose="02020603050405020304" pitchFamily="18" charset="0"/>
              </a:rPr>
              <a:t> </a:t>
            </a:r>
            <a:r>
              <a:rPr lang="uk-UA" sz="1600" dirty="0" err="1">
                <a:effectLst/>
                <a:latin typeface="+mn-lt"/>
                <a:ea typeface="Times New Roman" panose="02020603050405020304" pitchFamily="18" charset="0"/>
              </a:rPr>
              <a:t>better</a:t>
            </a:r>
            <a:r>
              <a:rPr lang="uk-UA" sz="1600" spc="25" dirty="0">
                <a:effectLst/>
                <a:latin typeface="+mn-lt"/>
                <a:ea typeface="Times New Roman" panose="02020603050405020304" pitchFamily="18" charset="0"/>
              </a:rPr>
              <a:t> </a:t>
            </a:r>
            <a:r>
              <a:rPr lang="uk-UA" sz="1600" dirty="0">
                <a:effectLst/>
                <a:latin typeface="+mn-lt"/>
                <a:ea typeface="Times New Roman" panose="02020603050405020304" pitchFamily="18" charset="0"/>
              </a:rPr>
              <a:t>[</a:t>
            </a:r>
            <a:r>
              <a:rPr lang="uk-UA" sz="1600" u="none" strike="noStrike" dirty="0">
                <a:solidFill>
                  <a:srgbClr val="0563C1"/>
                </a:solidFill>
                <a:effectLst/>
                <a:latin typeface="+mn-lt"/>
                <a:ea typeface="Times New Roman" panose="02020603050405020304" pitchFamily="18" charset="0"/>
                <a:hlinkClick r:id="rId2" action="ppaction://hlinkfile"/>
              </a:rPr>
              <a:t>22</a:t>
            </a:r>
            <a:r>
              <a:rPr lang="uk-UA" sz="1600" dirty="0">
                <a:effectLst/>
                <a:latin typeface="+mn-lt"/>
                <a:ea typeface="Times New Roman" panose="02020603050405020304" pitchFamily="18" charset="0"/>
              </a:rPr>
              <a:t>].</a:t>
            </a:r>
            <a:r>
              <a:rPr lang="en-US" sz="1600" dirty="0">
                <a:effectLst/>
                <a:latin typeface="+mn-lt"/>
                <a:ea typeface="Times New Roman" panose="02020603050405020304" pitchFamily="18" charset="0"/>
              </a:rPr>
              <a:t> </a:t>
            </a:r>
            <a:endParaRPr lang="uk-UA" sz="1600" dirty="0">
              <a:effectLst/>
              <a:latin typeface="+mn-lt"/>
              <a:ea typeface="Times New Roman" panose="02020603050405020304" pitchFamily="18" charset="0"/>
            </a:endParaRPr>
          </a:p>
          <a:p>
            <a:pPr indent="0">
              <a:lnSpc>
                <a:spcPct val="115000"/>
              </a:lnSpc>
              <a:spcAft>
                <a:spcPts val="1000"/>
              </a:spcAft>
              <a:buNone/>
            </a:pPr>
            <a:br>
              <a:rPr lang="en-US" sz="1200" dirty="0">
                <a:effectLst/>
                <a:latin typeface="+mn-lt"/>
                <a:ea typeface="Times New Roman" panose="02020603050405020304" pitchFamily="18" charset="0"/>
                <a:cs typeface="Times New Roman" panose="02020603050405020304" pitchFamily="18" charset="0"/>
              </a:rPr>
            </a:br>
            <a:endParaRPr lang="uk-UA" sz="1200" dirty="0">
              <a:effectLst/>
              <a:latin typeface="+mn-lt"/>
              <a:ea typeface="Times New Roman" panose="02020603050405020304" pitchFamily="18" charset="0"/>
              <a:cs typeface="Times New Roman" panose="02020603050405020304" pitchFamily="18" charset="0"/>
            </a:endParaRPr>
          </a:p>
          <a:p>
            <a:pPr marL="36576" indent="0">
              <a:buNone/>
            </a:pPr>
            <a:endParaRPr lang="ru-RU" sz="12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Autofit/>
          </a:bodyPr>
          <a:lstStyle/>
          <a:p>
            <a:pPr indent="0" algn="just">
              <a:lnSpc>
                <a:spcPct val="125000"/>
              </a:lnSpc>
              <a:spcAft>
                <a:spcPts val="1000"/>
              </a:spcAft>
              <a:buNone/>
            </a:pPr>
            <a:r>
              <a:rPr lang="en-US" sz="1400" b="1" dirty="0">
                <a:effectLst/>
                <a:latin typeface="+mn-lt"/>
                <a:ea typeface="Times New Roman" panose="02020603050405020304" pitchFamily="18" charset="0"/>
                <a:cs typeface="Times New Roman" panose="02020603050405020304" pitchFamily="18" charset="0"/>
              </a:rPr>
              <a:t>Tips and tricks to improve Business English knowledge</a:t>
            </a:r>
            <a:endParaRPr lang="uk-UA" sz="1400" dirty="0">
              <a:effectLst/>
              <a:latin typeface="+mn-lt"/>
              <a:ea typeface="Times New Roman" panose="02020603050405020304" pitchFamily="18" charset="0"/>
              <a:cs typeface="Times New Roman" panose="02020603050405020304" pitchFamily="18" charset="0"/>
            </a:endParaRPr>
          </a:p>
          <a:p>
            <a:pPr indent="0" algn="just">
              <a:lnSpc>
                <a:spcPct val="125000"/>
              </a:lnSpc>
              <a:buNone/>
            </a:pPr>
            <a:r>
              <a:rPr lang="uk-UA" sz="1400" dirty="0" err="1">
                <a:effectLst/>
                <a:latin typeface="+mn-lt"/>
                <a:ea typeface="Times New Roman" panose="02020603050405020304" pitchFamily="18" charset="0"/>
              </a:rPr>
              <a:t>Studying</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Business</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English</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at</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the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university</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will</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boost</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your</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existing</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skills</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or</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help</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you</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build</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up</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completely</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new</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knowledge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Language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classes</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have</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the</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advantage</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of</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focusing</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on</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your</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personal</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needs</a:t>
            </a:r>
            <a:r>
              <a:rPr lang="uk-UA" sz="1400" dirty="0">
                <a:effectLst/>
                <a:latin typeface="+mn-lt"/>
                <a:ea typeface="Times New Roman" panose="02020603050405020304" pitchFamily="18" charset="0"/>
              </a:rPr>
              <a:t>.</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The</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learning</a:t>
            </a:r>
            <a:r>
              <a:rPr lang="uk-UA" sz="1400" spc="-38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outcome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will</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in</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most</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cases</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be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much</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higher</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than</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when</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you</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try</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and</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improve</a:t>
            </a:r>
            <a:r>
              <a:rPr lang="uk-UA" sz="1400" spc="-38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your</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skills</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by</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yourself</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However</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there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are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of</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course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other</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tips</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and</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tricks</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that</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you</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can</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follow</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to</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improve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your</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knowledge</a:t>
            </a:r>
            <a:r>
              <a:rPr lang="uk-UA" sz="1400" dirty="0">
                <a:effectLst/>
                <a:latin typeface="+mn-lt"/>
                <a:ea typeface="Times New Roman" panose="02020603050405020304" pitchFamily="18" charset="0"/>
              </a:rPr>
              <a:t>. A </a:t>
            </a:r>
            <a:r>
              <a:rPr lang="uk-UA" sz="1400" dirty="0" err="1">
                <a:effectLst/>
                <a:latin typeface="+mn-lt"/>
                <a:ea typeface="Times New Roman" panose="02020603050405020304" pitchFamily="18" charset="0"/>
              </a:rPr>
              <a:t>combination</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of</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these</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tips</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and</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tricks</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will</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most</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likely</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be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the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most</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effective</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way</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to</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master</a:t>
            </a:r>
            <a:r>
              <a:rPr lang="uk-UA" sz="140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English</a:t>
            </a:r>
            <a:r>
              <a:rPr lang="uk-UA" sz="1400" spc="-38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in</a:t>
            </a:r>
            <a:r>
              <a:rPr lang="uk-UA" sz="1400" spc="-10" dirty="0">
                <a:effectLst/>
                <a:latin typeface="+mn-lt"/>
                <a:ea typeface="Times New Roman" panose="02020603050405020304" pitchFamily="18" charset="0"/>
              </a:rPr>
              <a:t> </a:t>
            </a:r>
            <a:r>
              <a:rPr lang="uk-UA" sz="1400" dirty="0">
                <a:effectLst/>
                <a:latin typeface="+mn-lt"/>
                <a:ea typeface="Times New Roman" panose="02020603050405020304" pitchFamily="18" charset="0"/>
              </a:rPr>
              <a:t>a</a:t>
            </a:r>
            <a:r>
              <a:rPr lang="uk-UA" sz="1400" spc="5"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working</a:t>
            </a:r>
            <a:r>
              <a:rPr lang="uk-UA" sz="1400" spc="-20" dirty="0">
                <a:effectLst/>
                <a:latin typeface="+mn-lt"/>
                <a:ea typeface="Times New Roman" panose="02020603050405020304" pitchFamily="18" charset="0"/>
              </a:rPr>
              <a:t> </a:t>
            </a:r>
            <a:r>
              <a:rPr lang="uk-UA" sz="1400" dirty="0" err="1">
                <a:effectLst/>
                <a:latin typeface="+mn-lt"/>
                <a:ea typeface="Times New Roman" panose="02020603050405020304" pitchFamily="18" charset="0"/>
              </a:rPr>
              <a:t>environment</a:t>
            </a:r>
            <a:r>
              <a:rPr lang="uk-UA" sz="1400" dirty="0">
                <a:effectLst/>
                <a:latin typeface="+mn-lt"/>
                <a:ea typeface="Times New Roman" panose="02020603050405020304" pitchFamily="18" charset="0"/>
              </a:rPr>
              <a:t>.</a:t>
            </a:r>
          </a:p>
          <a:p>
            <a:pPr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First of all, you can read English newspapers either as a print version or online. English language newspapers are widely accessible in most countries, some even as subscriptions. You can also follow news sites online. For example, BBC News has a specific section dedicated to business. You will encounter </a:t>
            </a:r>
            <a:r>
              <a:rPr lang="en-US" sz="1400" dirty="0" err="1">
                <a:effectLst/>
                <a:latin typeface="+mn-lt"/>
                <a:ea typeface="Times New Roman" panose="02020603050405020304" pitchFamily="18" charset="0"/>
                <a:cs typeface="Times New Roman" panose="02020603050405020304" pitchFamily="18" charset="0"/>
              </a:rPr>
              <a:t>specialised</a:t>
            </a:r>
            <a:r>
              <a:rPr lang="en-US" sz="1400" dirty="0">
                <a:effectLst/>
                <a:latin typeface="+mn-lt"/>
                <a:ea typeface="Times New Roman" panose="02020603050405020304" pitchFamily="18" charset="0"/>
                <a:cs typeface="Times New Roman" panose="02020603050405020304" pitchFamily="18" charset="0"/>
              </a:rPr>
              <a:t> vocabulary and jargon used in these articles. However, you should notice that reading a newspaper in a foreign language might not an easy task for beginners and requires a certain basic knowledge of the language.</a:t>
            </a:r>
            <a:endParaRPr lang="uk-UA" sz="1400" dirty="0">
              <a:effectLst/>
              <a:latin typeface="+mn-lt"/>
              <a:ea typeface="Times New Roman" panose="02020603050405020304" pitchFamily="18" charset="0"/>
              <a:cs typeface="Times New Roman" panose="02020603050405020304" pitchFamily="18" charset="0"/>
            </a:endParaRPr>
          </a:p>
          <a:p>
            <a:pPr indent="0" algn="just">
              <a:lnSpc>
                <a:spcPct val="125000"/>
              </a:lnSpc>
              <a:spcAft>
                <a:spcPts val="1000"/>
              </a:spcAft>
              <a:buNone/>
            </a:pPr>
            <a:r>
              <a:rPr lang="en-US" sz="1400" dirty="0">
                <a:effectLst/>
                <a:latin typeface="+mn-lt"/>
                <a:ea typeface="Times New Roman" panose="02020603050405020304" pitchFamily="18" charset="0"/>
                <a:cs typeface="Times New Roman" panose="02020603050405020304" pitchFamily="18" charset="0"/>
              </a:rPr>
              <a:t>Secondly, you can also watch English language TV </a:t>
            </a:r>
            <a:r>
              <a:rPr lang="en-US" sz="1400" dirty="0" err="1">
                <a:effectLst/>
                <a:latin typeface="+mn-lt"/>
                <a:ea typeface="Times New Roman" panose="02020603050405020304" pitchFamily="18" charset="0"/>
                <a:cs typeface="Times New Roman" panose="02020603050405020304" pitchFamily="18" charset="0"/>
              </a:rPr>
              <a:t>programmes</a:t>
            </a:r>
            <a:r>
              <a:rPr lang="en-US" sz="1400" dirty="0">
                <a:effectLst/>
                <a:latin typeface="+mn-lt"/>
                <a:ea typeface="Times New Roman" panose="02020603050405020304" pitchFamily="18" charset="0"/>
                <a:cs typeface="Times New Roman" panose="02020603050405020304" pitchFamily="18" charset="0"/>
              </a:rPr>
              <a:t> and movies. With streaming sites, such a Netflix or others, it is particularly easy to find material in English. Furthermore, </a:t>
            </a:r>
            <a:r>
              <a:rPr lang="en-US" sz="1400" dirty="0" err="1">
                <a:effectLst/>
                <a:latin typeface="+mn-lt"/>
                <a:ea typeface="Times New Roman" panose="02020603050405020304" pitchFamily="18" charset="0"/>
                <a:cs typeface="Times New Roman" panose="02020603050405020304" pitchFamily="18" charset="0"/>
              </a:rPr>
              <a:t>programmes</a:t>
            </a:r>
            <a:r>
              <a:rPr lang="en-US" sz="1400" dirty="0">
                <a:effectLst/>
                <a:latin typeface="+mn-lt"/>
                <a:ea typeface="Times New Roman" panose="02020603050405020304" pitchFamily="18" charset="0"/>
                <a:cs typeface="Times New Roman" panose="02020603050405020304" pitchFamily="18" charset="0"/>
              </a:rPr>
              <a:t> or movies that are set in a specific field of work will present you with very particular vocabulary that is used in that field.</a:t>
            </a:r>
            <a:endParaRPr lang="uk-UA" sz="14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br>
              <a:rPr lang="en-US" sz="1400" dirty="0">
                <a:effectLst/>
                <a:latin typeface="+mn-lt"/>
                <a:ea typeface="Times New Roman" panose="02020603050405020304" pitchFamily="18" charset="0"/>
                <a:cs typeface="Times New Roman" panose="02020603050405020304" pitchFamily="18" charset="0"/>
              </a:rPr>
            </a:br>
            <a:endParaRPr lang="uk-UA" sz="1400" dirty="0">
              <a:effectLst/>
              <a:latin typeface="+mn-lt"/>
              <a:ea typeface="Times New Roman" panose="02020603050405020304" pitchFamily="18" charset="0"/>
              <a:cs typeface="Times New Roman" panose="02020603050405020304" pitchFamily="18" charset="0"/>
            </a:endParaRPr>
          </a:p>
          <a:p>
            <a:pPr marL="36576" indent="0">
              <a:buNone/>
            </a:pPr>
            <a:endParaRPr lang="ru-RU" sz="1400" dirty="0">
              <a:latin typeface="+mn-lt"/>
            </a:endParaRPr>
          </a:p>
        </p:txBody>
      </p:sp>
    </p:spTree>
    <p:extLst>
      <p:ext uri="{BB962C8B-B14F-4D97-AF65-F5344CB8AC3E}">
        <p14:creationId xmlns:p14="http://schemas.microsoft.com/office/powerpoint/2010/main" val="28933744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110</TotalTime>
  <Words>1685</Words>
  <Application>Microsoft Office PowerPoint</Application>
  <PresentationFormat>Экран (4:3)</PresentationFormat>
  <Paragraphs>57</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201 Агрономія</vt:lpstr>
      <vt:lpstr>Практичне заняття 2(2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Saho</cp:lastModifiedBy>
  <cp:revision>15</cp:revision>
  <dcterms:created xsi:type="dcterms:W3CDTF">2023-02-25T18:05:02Z</dcterms:created>
  <dcterms:modified xsi:type="dcterms:W3CDTF">2023-08-10T13:20:01Z</dcterms:modified>
</cp:coreProperties>
</file>