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2204" y="4797152"/>
            <a:ext cx="6480048" cy="1752600"/>
          </a:xfrm>
        </p:spPr>
        <p:txBody>
          <a:bodyPr>
            <a:noAutofit/>
          </a:bodyPr>
          <a:lstStyle/>
          <a:p>
            <a:endParaRPr lang="uk-UA" sz="1400" dirty="0"/>
          </a:p>
          <a:p>
            <a:r>
              <a:rPr lang="uk-UA" sz="1400" dirty="0"/>
              <a:t>Семестр </a:t>
            </a:r>
            <a:r>
              <a:rPr lang="en-US" sz="1400" dirty="0"/>
              <a:t>9</a:t>
            </a:r>
            <a:r>
              <a:rPr lang="ru-RU" sz="1400" dirty="0"/>
              <a:t> (</a:t>
            </a:r>
            <a:r>
              <a:rPr lang="en-US" sz="1400" dirty="0"/>
              <a:t>30</a:t>
            </a:r>
            <a:r>
              <a:rPr lang="ru-RU" sz="1400" dirty="0"/>
              <a:t> годин)</a:t>
            </a:r>
          </a:p>
          <a:p>
            <a:br>
              <a:rPr lang="ru-RU" sz="1400" dirty="0"/>
            </a:br>
            <a:r>
              <a:rPr lang="ru-RU" sz="1400" b="1" dirty="0"/>
              <a:t>       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Атестація</a:t>
            </a:r>
            <a:r>
              <a:rPr lang="en-US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ru-RU" sz="1400" b="1" dirty="0"/>
              <a:t>(1</a:t>
            </a:r>
            <a:r>
              <a:rPr lang="uk-UA" sz="1400" b="1" dirty="0"/>
              <a:t>4</a:t>
            </a:r>
            <a:r>
              <a:rPr lang="ru-RU" sz="1400" b="1" dirty="0"/>
              <a:t> год.)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7102EB-675C-A29C-B269-ED3FC3381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969" y="1866627"/>
            <a:ext cx="7592061" cy="312474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2BFD4F-E928-E6E2-FB7A-2173E65C6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339" y="1911871"/>
            <a:ext cx="8033322" cy="303425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uk-UA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200" dirty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History of agriculture.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Subjunctive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» Grammar revision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- to learn new vocabulary;</a:t>
            </a:r>
          </a:p>
          <a:p>
            <a:pPr marL="0" indent="0">
              <a:buNone/>
            </a:pPr>
            <a:r>
              <a:rPr lang="en-US" dirty="0"/>
              <a:t>- to practice grammar structures;</a:t>
            </a:r>
          </a:p>
          <a:p>
            <a:pPr marL="0" indent="0">
              <a:buNone/>
            </a:pPr>
            <a:r>
              <a:rPr lang="en-US" dirty="0"/>
              <a:t>- to enable </a:t>
            </a:r>
            <a:r>
              <a:rPr lang="en-US" dirty="0" err="1"/>
              <a:t>st’s</a:t>
            </a:r>
            <a:r>
              <a:rPr lang="en-US" dirty="0"/>
              <a:t> to talk and write on the topic;</a:t>
            </a:r>
          </a:p>
          <a:p>
            <a:pPr marL="0" indent="0">
              <a:buNone/>
            </a:pPr>
            <a:r>
              <a:rPr lang="en-US" dirty="0"/>
              <a:t>- to </a:t>
            </a:r>
            <a:r>
              <a:rPr lang="en-US" dirty="0" err="1"/>
              <a:t>instil</a:t>
            </a:r>
            <a:r>
              <a:rPr lang="en-US" dirty="0"/>
              <a:t> the idea that learning languages is necessary and essential;</a:t>
            </a:r>
          </a:p>
          <a:p>
            <a:pPr marL="0" indent="0">
              <a:buNone/>
            </a:pPr>
            <a:r>
              <a:rPr lang="en-US" dirty="0"/>
              <a:t>- to encourage </a:t>
            </a:r>
            <a:r>
              <a:rPr lang="en-US" dirty="0" err="1"/>
              <a:t>st’s</a:t>
            </a:r>
            <a:r>
              <a:rPr lang="en-US" dirty="0"/>
              <a:t> to go on learning English at the next level;</a:t>
            </a:r>
          </a:p>
          <a:p>
            <a:pPr marL="0" indent="0">
              <a:buNone/>
            </a:pPr>
            <a:r>
              <a:rPr lang="en-US" dirty="0"/>
              <a:t>- to lay the foundations for future study in terms to basic structures, lexis, language</a:t>
            </a:r>
          </a:p>
          <a:p>
            <a:pPr marL="0" indent="0">
              <a:buNone/>
            </a:pPr>
            <a:r>
              <a:rPr lang="en-US" dirty="0"/>
              <a:t>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475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/>
              <a:t>1. Vocabulary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2. Discussing of the Topic «Test Paper. Review. The World of Business. The</a:t>
            </a:r>
          </a:p>
          <a:p>
            <a:pPr marL="550926" indent="-514350">
              <a:buAutoNum type="arabicPeriod"/>
            </a:pPr>
            <a:r>
              <a:rPr lang="en-US" sz="3600" dirty="0"/>
              <a:t>Participle. » Grammar revision</a:t>
            </a:r>
          </a:p>
          <a:p>
            <a:pPr marL="550926" indent="-514350">
              <a:buAutoNum type="arabicPeriod"/>
            </a:pPr>
            <a:r>
              <a:rPr lang="en-US" sz="3600" dirty="0"/>
              <a:t>3. Listening, reading, writing, speaking.</a:t>
            </a:r>
          </a:p>
          <a:p>
            <a:pPr marL="550926" indent="-514350">
              <a:buAutoNum type="arabicPeriod"/>
            </a:pPr>
            <a:r>
              <a:rPr lang="en-US" sz="3600" dirty="0"/>
              <a:t>4. Grammar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5. Communicative activities :</a:t>
            </a:r>
          </a:p>
          <a:p>
            <a:pPr marL="550926" indent="-514350">
              <a:buAutoNum type="arabicPeriod"/>
            </a:pPr>
            <a:r>
              <a:rPr lang="en-US" sz="3600" dirty="0"/>
              <a:t>Task 1. Give the English equivalents the following words and word combinations.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2. Answer the questions to the text.</a:t>
            </a:r>
          </a:p>
          <a:p>
            <a:pPr marL="550926" indent="-514350">
              <a:buAutoNum type="arabicPeriod"/>
            </a:pPr>
            <a:r>
              <a:rPr lang="en-US" sz="3600" dirty="0"/>
              <a:t>Task 3. Fill in the blanks with the necessary words from the active vocabulary. </a:t>
            </a:r>
          </a:p>
          <a:p>
            <a:pPr marL="550926" indent="-514350">
              <a:buAutoNum type="arabicPeriod"/>
            </a:pPr>
            <a:r>
              <a:rPr lang="en-US" sz="3600" dirty="0"/>
              <a:t>Task 4. Complete the following sentences.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5. Put in the right order. The underlined word is the beginning of the sentence.</a:t>
            </a:r>
          </a:p>
          <a:p>
            <a:pPr marL="550926" indent="-514350">
              <a:buAutoNum type="arabicPeriod"/>
            </a:pPr>
            <a:r>
              <a:rPr lang="en-US" sz="3600" dirty="0"/>
              <a:t>Task 6. Translate the following sentences into English.</a:t>
            </a:r>
          </a:p>
          <a:p>
            <a:pPr marL="550926" indent="-514350">
              <a:buAutoNum type="arabicPeriod"/>
            </a:pPr>
            <a:r>
              <a:rPr lang="en-US" sz="3600" dirty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055380" cy="1400530"/>
          </a:xfrm>
        </p:spPr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715" y="1052736"/>
            <a:ext cx="8992569" cy="544695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/>
              <a:t>1.</a:t>
            </a:r>
            <a:r>
              <a:rPr lang="ru-RU" sz="1600" dirty="0"/>
              <a:t> Волошина О.В., </a:t>
            </a:r>
            <a:r>
              <a:rPr lang="en-US" sz="1600" dirty="0"/>
              <a:t>English for Computer Science Students: </a:t>
            </a:r>
            <a:r>
              <a:rPr lang="ru-RU" sz="1600" dirty="0" err="1"/>
              <a:t>Методичні</a:t>
            </a:r>
            <a:r>
              <a:rPr lang="en-US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для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з </a:t>
            </a:r>
            <a:r>
              <a:rPr lang="ru-RU" sz="1600" dirty="0" err="1"/>
              <a:t>дисципліни</a:t>
            </a:r>
            <a:r>
              <a:rPr lang="ru-RU" sz="1600" dirty="0"/>
              <a:t> «</a:t>
            </a:r>
            <a:r>
              <a:rPr lang="ru-RU" sz="1600" dirty="0" err="1"/>
              <a:t>Іноземна</a:t>
            </a:r>
            <a:r>
              <a:rPr lang="ru-RU" sz="1600" dirty="0"/>
              <a:t> мова» для</a:t>
            </a:r>
            <a:r>
              <a:rPr lang="en-US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</a:t>
            </a:r>
            <a:r>
              <a:rPr lang="ru-RU" sz="1600" dirty="0" err="1"/>
              <a:t>першого</a:t>
            </a:r>
            <a:r>
              <a:rPr lang="ru-RU" sz="1600" dirty="0"/>
              <a:t> (</a:t>
            </a:r>
            <a:r>
              <a:rPr lang="ru-RU" sz="1600" dirty="0" err="1"/>
              <a:t>бакалаврського</a:t>
            </a:r>
            <a:r>
              <a:rPr lang="ru-RU" sz="1600" dirty="0"/>
              <a:t>) </a:t>
            </a:r>
            <a:r>
              <a:rPr lang="ru-RU" sz="1600" dirty="0" err="1"/>
              <a:t>освітнього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12 «</a:t>
            </a:r>
            <a:r>
              <a:rPr lang="ru-RU" sz="1600" dirty="0" err="1"/>
              <a:t>Інформаційні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» </a:t>
            </a:r>
            <a:r>
              <a:rPr lang="ru-RU" sz="1600" dirty="0" err="1"/>
              <a:t>спеціальності</a:t>
            </a:r>
            <a:r>
              <a:rPr lang="ru-RU" sz="1600" dirty="0"/>
              <a:t> 122 «</a:t>
            </a:r>
            <a:r>
              <a:rPr lang="ru-RU" sz="1600" dirty="0" err="1"/>
              <a:t>Комп’ютерні</a:t>
            </a:r>
            <a:r>
              <a:rPr lang="en-US" sz="1600" dirty="0"/>
              <a:t> </a:t>
            </a:r>
            <a:r>
              <a:rPr lang="ru-RU" sz="1600" dirty="0"/>
              <a:t>науки». </a:t>
            </a:r>
            <a:r>
              <a:rPr lang="ru-RU" sz="1600" dirty="0" err="1"/>
              <a:t>Вінниця</a:t>
            </a:r>
            <a:r>
              <a:rPr lang="ru-RU" sz="1600" dirty="0"/>
              <a:t>: ВНАУ, 2023. 73 ст.</a:t>
            </a:r>
          </a:p>
          <a:p>
            <a:pPr marL="36576" indent="0">
              <a:buNone/>
            </a:pPr>
            <a:r>
              <a:rPr lang="ru-RU" sz="1600" dirty="0"/>
              <a:t>2. </a:t>
            </a:r>
            <a:r>
              <a:rPr lang="ru-RU" sz="1600" dirty="0" err="1"/>
              <a:t>Кравець</a:t>
            </a:r>
            <a:r>
              <a:rPr lang="ru-RU" sz="1600" dirty="0"/>
              <a:t> Р.А. </a:t>
            </a:r>
            <a:r>
              <a:rPr lang="ru-RU" sz="1600" dirty="0" err="1"/>
              <a:t>Лінгвокраїнознавчі</a:t>
            </a:r>
            <a:r>
              <a:rPr lang="ru-RU" sz="1600" dirty="0"/>
              <a:t> </a:t>
            </a:r>
            <a:r>
              <a:rPr lang="ru-RU" sz="1600" dirty="0" err="1"/>
              <a:t>аспекти</a:t>
            </a:r>
            <a:r>
              <a:rPr lang="ru-RU" sz="1600" dirty="0"/>
              <a:t> </a:t>
            </a:r>
            <a:r>
              <a:rPr lang="ru-RU" sz="1600" dirty="0" err="1"/>
              <a:t>викладання</a:t>
            </a:r>
            <a:r>
              <a:rPr lang="ru-RU" sz="1600" dirty="0"/>
              <a:t> </a:t>
            </a:r>
            <a:r>
              <a:rPr lang="ru-RU" sz="1600" dirty="0" err="1"/>
              <a:t>граматики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en-US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в аграрному ВНЗ: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/ Р.А. </a:t>
            </a:r>
            <a:r>
              <a:rPr lang="ru-RU" sz="1600" dirty="0" err="1"/>
              <a:t>Кравець</a:t>
            </a:r>
            <a:r>
              <a:rPr lang="ru-RU" sz="1600" dirty="0"/>
              <a:t>. – </a:t>
            </a:r>
            <a:r>
              <a:rPr lang="ru-RU" sz="1600" dirty="0" err="1"/>
              <a:t>Вінниця</a:t>
            </a:r>
            <a:r>
              <a:rPr lang="ru-RU" sz="1600" dirty="0"/>
              <a:t>:</a:t>
            </a:r>
            <a:r>
              <a:rPr lang="en-US" sz="1600" dirty="0"/>
              <a:t> </a:t>
            </a:r>
            <a:r>
              <a:rPr lang="ru-RU" sz="1600" dirty="0"/>
              <a:t>ВНАУ, 2017. – 62 с.</a:t>
            </a:r>
          </a:p>
          <a:p>
            <a:pPr marL="36576" indent="0">
              <a:buNone/>
            </a:pPr>
            <a:r>
              <a:rPr lang="ru-RU" sz="1600" dirty="0"/>
              <a:t>3. </a:t>
            </a:r>
            <a:r>
              <a:rPr lang="ru-RU" sz="1600" dirty="0" err="1"/>
              <a:t>Ковальова</a:t>
            </a:r>
            <a:r>
              <a:rPr lang="ru-RU" sz="1600" dirty="0"/>
              <a:t> К. В. Волошина О.В </a:t>
            </a:r>
            <a:r>
              <a:rPr lang="ru-RU" sz="1600" dirty="0" err="1"/>
              <a:t>Англійська</a:t>
            </a:r>
            <a:r>
              <a:rPr lang="ru-RU" sz="1600" dirty="0"/>
              <a:t> мова: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вказівки</a:t>
            </a:r>
            <a:r>
              <a:rPr lang="ru-RU" sz="1600" dirty="0"/>
              <a:t> для</a:t>
            </a:r>
            <a:r>
              <a:rPr lang="en-US" sz="1600" dirty="0"/>
              <a:t>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та </a:t>
            </a:r>
            <a:r>
              <a:rPr lang="ru-RU" sz="1600" dirty="0" err="1"/>
              <a:t>самостійної</a:t>
            </a:r>
            <a:r>
              <a:rPr lang="ru-RU" sz="1600" dirty="0"/>
              <a:t> </a:t>
            </a:r>
            <a:r>
              <a:rPr lang="ru-RU" sz="1600" dirty="0" err="1"/>
              <a:t>роботи</a:t>
            </a:r>
            <a:r>
              <a:rPr lang="ru-RU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та </a:t>
            </a:r>
            <a:r>
              <a:rPr lang="ru-RU" sz="1600" dirty="0" err="1"/>
              <a:t>заочної</a:t>
            </a:r>
            <a:r>
              <a:rPr lang="ru-RU" sz="1600" dirty="0"/>
              <a:t> форм</a:t>
            </a:r>
            <a:r>
              <a:rPr lang="en-US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з </a:t>
            </a:r>
            <a:r>
              <a:rPr lang="ru-RU" sz="1600" dirty="0" err="1"/>
              <a:t>іноземної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</a:t>
            </a:r>
            <a:r>
              <a:rPr lang="ru-RU" sz="1600" dirty="0" err="1"/>
              <a:t>спеціальності</a:t>
            </a:r>
            <a:r>
              <a:rPr lang="ru-RU" sz="1600" dirty="0"/>
              <a:t> 075 «Маркетинг», 073 «Менеджмент»,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07 «</a:t>
            </a:r>
            <a:r>
              <a:rPr lang="ru-RU" sz="1600" dirty="0" err="1"/>
              <a:t>Управління</a:t>
            </a:r>
            <a:r>
              <a:rPr lang="ru-RU" sz="1600" dirty="0"/>
              <a:t> та </a:t>
            </a:r>
            <a:r>
              <a:rPr lang="ru-RU" sz="1600" dirty="0" err="1"/>
              <a:t>адміністрування</a:t>
            </a:r>
            <a:r>
              <a:rPr lang="ru-RU" sz="1600" dirty="0"/>
              <a:t>» – </a:t>
            </a:r>
            <a:r>
              <a:rPr lang="ru-RU" sz="1600" dirty="0" err="1"/>
              <a:t>Вінниця</a:t>
            </a:r>
            <a:r>
              <a:rPr lang="ru-RU" sz="1600" dirty="0"/>
              <a:t>, 2020. – 100 с.</a:t>
            </a:r>
          </a:p>
          <a:p>
            <a:pPr marL="36576" indent="0">
              <a:buNone/>
            </a:pPr>
            <a:r>
              <a:rPr lang="ru-RU" sz="1600" dirty="0"/>
              <a:t>4. </a:t>
            </a:r>
            <a:r>
              <a:rPr lang="en-US" sz="1600" dirty="0"/>
              <a:t>Modern English-Ukrainian Dictionary: Over 160,000 Words and Expressions / Mykola </a:t>
            </a:r>
            <a:r>
              <a:rPr lang="en-US" sz="1600" dirty="0" err="1"/>
              <a:t>Ivanovych</a:t>
            </a:r>
            <a:r>
              <a:rPr lang="en-US" sz="1600" dirty="0"/>
              <a:t> </a:t>
            </a:r>
            <a:r>
              <a:rPr lang="en-US" sz="1600" dirty="0" err="1"/>
              <a:t>Balla</a:t>
            </a:r>
            <a:r>
              <a:rPr lang="en-US" sz="1600" dirty="0"/>
              <a:t>. – Kyiv: </a:t>
            </a:r>
            <a:r>
              <a:rPr lang="en-US" sz="1600" dirty="0" err="1"/>
              <a:t>Chumatskiy</a:t>
            </a:r>
            <a:r>
              <a:rPr lang="en-US" sz="1600" dirty="0"/>
              <a:t> </a:t>
            </a:r>
            <a:r>
              <a:rPr lang="en-US" sz="1600" dirty="0" err="1"/>
              <a:t>Shliakh</a:t>
            </a:r>
            <a:r>
              <a:rPr lang="en-US" sz="1600" dirty="0"/>
              <a:t> pub., 2007. – 668 p.</a:t>
            </a:r>
          </a:p>
          <a:p>
            <a:pPr marL="36576" indent="0">
              <a:buNone/>
            </a:pPr>
            <a:r>
              <a:rPr lang="en-US" sz="1600" dirty="0"/>
              <a:t>5. The Oxford Dictionary of Business World. (2020) //</a:t>
            </a:r>
            <a:r>
              <a:rPr lang="en-US" sz="1600" dirty="0" err="1"/>
              <a:t>Gen.Editors</a:t>
            </a:r>
            <a:r>
              <a:rPr lang="en-US" sz="1600" dirty="0"/>
              <a:t> Dr Alan Isaacs, </a:t>
            </a:r>
            <a:r>
              <a:rPr lang="en-US" sz="1600" dirty="0" err="1"/>
              <a:t>Ms</a:t>
            </a:r>
            <a:r>
              <a:rPr lang="en-US" sz="1600" dirty="0"/>
              <a:t> Elizabeth Martin. Oxford: Oxford University Press</a:t>
            </a:r>
          </a:p>
          <a:p>
            <a:pPr marL="36576" indent="0">
              <a:buNone/>
            </a:pPr>
            <a:r>
              <a:rPr lang="en-US" sz="1600" dirty="0"/>
              <a:t>6. </a:t>
            </a:r>
            <a:r>
              <a:rPr lang="ru-RU" sz="1600" dirty="0"/>
              <a:t>Верба Л.Г., Верба Г.В. </a:t>
            </a:r>
            <a:r>
              <a:rPr lang="ru-RU" sz="1600" dirty="0" err="1"/>
              <a:t>Граматика</a:t>
            </a:r>
            <a:r>
              <a:rPr lang="ru-RU" sz="1600" dirty="0"/>
              <a:t> </a:t>
            </a:r>
            <a:r>
              <a:rPr lang="ru-RU" sz="1600" dirty="0" err="1"/>
              <a:t>сучасної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. </a:t>
            </a:r>
            <a:r>
              <a:rPr lang="ru-RU" sz="1600" dirty="0" err="1"/>
              <a:t>Довідник</a:t>
            </a:r>
            <a:r>
              <a:rPr lang="ru-RU" sz="1600" dirty="0"/>
              <a:t>: Мова</a:t>
            </a:r>
            <a:r>
              <a:rPr lang="en-US" sz="1600" dirty="0"/>
              <a:t> </a:t>
            </a:r>
            <a:r>
              <a:rPr lang="ru-RU" sz="1600" dirty="0"/>
              <a:t>англ., укр. </a:t>
            </a:r>
            <a:r>
              <a:rPr lang="ru-RU" sz="1600" dirty="0" err="1"/>
              <a:t>Київ</a:t>
            </a:r>
            <a:r>
              <a:rPr lang="ru-RU" sz="1600" dirty="0"/>
              <a:t>: ТОВ «ВП Логос-М», 2020.</a:t>
            </a:r>
          </a:p>
          <a:p>
            <a:pPr marL="36576" indent="0">
              <a:buNone/>
            </a:pPr>
            <a:r>
              <a:rPr lang="ru-RU" sz="1600" dirty="0"/>
              <a:t>7. </a:t>
            </a:r>
            <a:r>
              <a:rPr lang="ru-RU" sz="1600" dirty="0" err="1"/>
              <a:t>Голіцинський</a:t>
            </a:r>
            <a:r>
              <a:rPr lang="ru-RU" sz="1600" dirty="0"/>
              <a:t> Ю. </a:t>
            </a:r>
            <a:r>
              <a:rPr lang="ru-RU" sz="1600" dirty="0" err="1"/>
              <a:t>Граматика</a:t>
            </a:r>
            <a:r>
              <a:rPr lang="ru-RU" sz="1600" dirty="0"/>
              <a:t>. </a:t>
            </a:r>
            <a:r>
              <a:rPr lang="ru-RU" sz="1600" dirty="0" err="1"/>
              <a:t>Збірник</a:t>
            </a:r>
            <a:r>
              <a:rPr lang="ru-RU" sz="1600" dirty="0"/>
              <a:t> </a:t>
            </a:r>
            <a:r>
              <a:rPr lang="ru-RU" sz="1600" dirty="0" err="1"/>
              <a:t>вправ</a:t>
            </a:r>
            <a:r>
              <a:rPr lang="ru-RU" sz="1600" dirty="0"/>
              <a:t>. </a:t>
            </a:r>
            <a:r>
              <a:rPr lang="ru-RU" sz="1600" dirty="0" err="1"/>
              <a:t>Київ</a:t>
            </a:r>
            <a:r>
              <a:rPr lang="ru-RU" sz="1600" dirty="0"/>
              <a:t>: </a:t>
            </a:r>
            <a:r>
              <a:rPr lang="ru-RU" sz="1600" dirty="0" err="1"/>
              <a:t>Інкос</a:t>
            </a:r>
            <a:r>
              <a:rPr lang="ru-RU" sz="1600" dirty="0"/>
              <a:t>, 2020.</a:t>
            </a:r>
          </a:p>
          <a:p>
            <a:pPr marL="36576" indent="0">
              <a:buNone/>
            </a:pPr>
            <a:r>
              <a:rPr lang="ru-RU" sz="1600" dirty="0"/>
              <a:t>8. </a:t>
            </a:r>
            <a:r>
              <a:rPr lang="en-US" sz="1600" dirty="0"/>
              <a:t>Murphy R. English Grammar in Use /Murphy R. – Cambridge University Press2021.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/>
              <a:t>Read the text and translate into Ukrainian in the written form.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Learn the new words and word combinations.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summery of the text in English.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0AFB1F0-3294-84E5-069F-FD19FCA9A55E}"/>
              </a:ext>
            </a:extLst>
          </p:cNvPr>
          <p:cNvSpPr txBox="1"/>
          <p:nvPr/>
        </p:nvSpPr>
        <p:spPr>
          <a:xfrm>
            <a:off x="143508" y="910362"/>
            <a:ext cx="8856984" cy="5037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Although 24.88 percent of the UK is considered to be arable land, vast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plots of agricultural land have remained uncultivated. Many critics have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blamed subsidies provided by the EU Common Agricultural Policy as well</a:t>
            </a:r>
            <a:r>
              <a:rPr lang="en-US" sz="18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price distortions created by the Metropolitan Green Belt, for the lack of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agricultural</a:t>
            </a:r>
            <a:r>
              <a:rPr lang="en-US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en-US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18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en-US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lands.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Apart from its arable land, the UK also has a healthy supply of natural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resources. The largest coal fields are in England and Wales. The Welsh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coal</a:t>
            </a:r>
            <a:r>
              <a:rPr lang="en-US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r>
              <a:rPr lang="en-US" sz="18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en-US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world.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oil fields are situated in the North Sea, along the coast of Scotland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England. Other</a:t>
            </a:r>
            <a:r>
              <a:rPr lang="en-US" sz="18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minerals are natural gas, iron ore, lead, zinc, slate,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lime</a:t>
            </a:r>
            <a:r>
              <a:rPr lang="en-US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stone,</a:t>
            </a:r>
            <a:r>
              <a:rPr lang="en-US" sz="18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chalk,</a:t>
            </a:r>
            <a:r>
              <a:rPr lang="en-US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copper.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Metallurgy, chiefly iron and steel, is vital to other</a:t>
            </a:r>
            <a:r>
              <a:rPr lang="en-US" sz="18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 industries such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shipbuilding,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ship-repairing,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automobile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aircraft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industries,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engineering,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engineering.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Electronics,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printing,</a:t>
            </a:r>
            <a:r>
              <a:rPr lang="en-US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pharmaceutics</a:t>
            </a:r>
            <a:r>
              <a:rPr lang="en-US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largest</a:t>
            </a:r>
            <a:r>
              <a:rPr lang="en-US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n-US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en-US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sectors.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FCCDCC-AB95-EBD6-4B58-8E1B6718CA79}"/>
              </a:ext>
            </a:extLst>
          </p:cNvPr>
          <p:cNvSpPr txBox="1"/>
          <p:nvPr/>
        </p:nvSpPr>
        <p:spPr>
          <a:xfrm>
            <a:off x="251520" y="332656"/>
            <a:ext cx="8712968" cy="5473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10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Production of textiles is spread throughout the country and British wool</a:t>
            </a:r>
            <a:r>
              <a:rPr lang="en-US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well-known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world.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textile</a:t>
            </a:r>
            <a:r>
              <a:rPr lang="en-US" spc="4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machinery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British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industry.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4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United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Kingdom is one of the largest exporters of manufactured</a:t>
            </a:r>
            <a:r>
              <a:rPr lang="en-US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goods. Though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United Kingdom is a highly developed industrial country, agriculture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remains the major sector of economy. The chief agricultural products of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Britain are wheat, barley, oats, potatoes, sugar-beet, milk, beef, mutton and</a:t>
            </a:r>
            <a:r>
              <a:rPr lang="en-US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lamb. Britain has a long tradition of sheep production.</a:t>
            </a:r>
            <a:r>
              <a:rPr lang="en-US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Sheep can be seen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many parts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England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Scotland.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 the country can</a:t>
            </a:r>
            <a:r>
              <a:rPr lang="en-US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boast</a:t>
            </a:r>
            <a:r>
              <a:rPr lang="en-US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than 40 breeds. The British poultry industry is growing quickly, and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pig</a:t>
            </a:r>
            <a:r>
              <a:rPr lang="en-US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en-US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en-US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en-US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Britain.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10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horticultural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produces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lot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fruit,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vegetables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flowers.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Scotland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largest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raspberry plantations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world. Strawberry is widely grown in England. Black currant is grown in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n-US" spc="2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en-US" spc="2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pc="2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2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country.</a:t>
            </a:r>
            <a:r>
              <a:rPr lang="en-US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2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raising</a:t>
            </a:r>
            <a:r>
              <a:rPr lang="en-US" spc="2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pc="2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flowers</a:t>
            </a:r>
            <a:r>
              <a:rPr lang="en-US" spc="2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pc="3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en-US" spc="1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popular</a:t>
            </a:r>
            <a:r>
              <a:rPr lang="en-US" spc="2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now.</a:t>
            </a:r>
            <a:r>
              <a:rPr lang="en-US" spc="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England</a:t>
            </a:r>
            <a:r>
              <a:rPr lang="en-US" spc="2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en-US" spc="2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US" spc="2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en-US" spc="2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en-US" spc="2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pc="2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tulips</a:t>
            </a:r>
            <a:r>
              <a:rPr lang="en-US" spc="2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stretched</a:t>
            </a:r>
            <a:r>
              <a:rPr lang="en-US" spc="2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miles.</a:t>
            </a:r>
            <a:r>
              <a:rPr lang="en-US" spc="2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Mushrooms</a:t>
            </a:r>
            <a:r>
              <a:rPr lang="en-US" spc="2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en-US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grown</a:t>
            </a:r>
            <a:r>
              <a:rPr lang="en-US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specially</a:t>
            </a:r>
            <a:r>
              <a:rPr lang="en-US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constructed</a:t>
            </a:r>
            <a:r>
              <a:rPr lang="en-US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sheds in</a:t>
            </a:r>
            <a:r>
              <a:rPr lang="en-US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en-US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en-US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country.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8A9BB4-927C-515D-0DA4-0A16CDC9B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92696"/>
            <a:ext cx="8396608" cy="578209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157</TotalTime>
  <Words>991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Агрономіяa</vt:lpstr>
      <vt:lpstr>Практичне заняття 11 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37</cp:revision>
  <dcterms:created xsi:type="dcterms:W3CDTF">2023-02-25T18:05:02Z</dcterms:created>
  <dcterms:modified xsi:type="dcterms:W3CDTF">2023-08-10T14:50:02Z</dcterms:modified>
</cp:coreProperties>
</file>