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6/17/2017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6/17/2017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F05039-12D4-6F43-B510-B981276E9BA8}"/>
              </a:ext>
            </a:extLst>
          </p:cNvPr>
          <p:cNvSpPr>
            <a:spLocks noGrp="1"/>
          </p:cNvSpPr>
          <p:nvPr>
            <p:ph type="title"/>
          </p:nvPr>
        </p:nvSpPr>
        <p:spPr>
          <a:xfrm>
            <a:off x="1430594" y="1"/>
            <a:ext cx="7886699" cy="625078"/>
          </a:xfrm>
        </p:spPr>
        <p:txBody>
          <a:bodyPr>
            <a:normAutofit fontScale="90000"/>
          </a:bodyPr>
          <a:lstStyle/>
          <a:p>
            <a:r>
              <a:rPr lang="en-US" dirty="0"/>
              <a:t>COMMON LAW AND CIVIL LAW TRADITIONS</a:t>
            </a:r>
            <a:endParaRPr lang="ru-RU" dirty="0"/>
          </a:p>
        </p:txBody>
      </p:sp>
      <p:sp>
        <p:nvSpPr>
          <p:cNvPr id="3" name="Объект 2">
            <a:extLst>
              <a:ext uri="{FF2B5EF4-FFF2-40B4-BE49-F238E27FC236}">
                <a16:creationId xmlns:a16="http://schemas.microsoft.com/office/drawing/2014/main" id="{427668A5-5B4D-0B43-8775-5A65CB0B813F}"/>
              </a:ext>
            </a:extLst>
          </p:cNvPr>
          <p:cNvSpPr>
            <a:spLocks noGrp="1"/>
          </p:cNvSpPr>
          <p:nvPr>
            <p:ph idx="1"/>
          </p:nvPr>
        </p:nvSpPr>
        <p:spPr>
          <a:xfrm>
            <a:off x="409444" y="625078"/>
            <a:ext cx="8596668" cy="6232921"/>
          </a:xfrm>
        </p:spPr>
        <p:txBody>
          <a:bodyPr>
            <a:noAutofit/>
          </a:bodyPr>
          <a:lstStyle/>
          <a:p>
            <a:r>
              <a:rPr lang="en-US" sz="1600" dirty="0">
                <a:latin typeface="Times New Roman" panose="02020603050405020304" pitchFamily="18" charset="0"/>
                <a:cs typeface="Times New Roman" panose="02020603050405020304" pitchFamily="18" charset="0"/>
              </a:rPr>
              <a:t>Most nations today follow one of two major legal traditions: common law or civil law. The common law tradition emerged in England during the Middle Ages and was applied within British colonies across continents. The civil law tradition developed in continental Europe at the same time and was applied in the colonies of European imperial powers such as Spain and Portugal. Civil law was also adopted in the nineteenth and twentieth centuries by countries formerly possessing distinctive legal traditions, such as Russia and Japan, that sought to reform their legal systems in order to gain economic and political power comparable to that of Western European nation-states.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To </a:t>
            </a:r>
            <a:r>
              <a:rPr lang="en-US" sz="1600" dirty="0">
                <a:latin typeface="Times New Roman" panose="02020603050405020304" pitchFamily="18" charset="0"/>
                <a:cs typeface="Times New Roman" panose="02020603050405020304" pitchFamily="18" charset="0"/>
              </a:rPr>
              <a:t>an American familiar with the terminology and process of the legal system, which is based on English common law, civil law systems can be unfamiliar and confusing. Even though England had many profound cultural ties to the rest of Europe in the Middle Ages, its legal tradition developed differently from that of the continent for a number of historical reasons, and one of the most fundamental ways in which they diverged was in the establishment of judicial decisions as the basis of common law and legislative decisions as the basis of civil law. Before looking at the history, let’s examine briefly what this means</a:t>
            </a:r>
            <a:r>
              <a:rPr lang="en-US" sz="1600" dirty="0" smtClean="0">
                <a:latin typeface="Times New Roman" panose="02020603050405020304" pitchFamily="18" charset="0"/>
                <a:cs typeface="Times New Roman" panose="02020603050405020304" pitchFamily="18" charset="0"/>
              </a:rPr>
              <a:t>.</a:t>
            </a:r>
          </a:p>
          <a:p>
            <a:r>
              <a:rPr lang="en-US" sz="1600" dirty="0" smtClean="0"/>
              <a:t>Common </a:t>
            </a:r>
            <a:r>
              <a:rPr lang="en-US" sz="1600" dirty="0"/>
              <a:t>law is generally uncodified. This means that there is no comprehensive compilation of legal rules and statutes. While common law does rely on some scattered statutes, which are legislative decisions, it is largely based on precedent, meaning the judicial decisions that have already been made in similar cases. These precedents are maintained over time through the records of the courts as well </a:t>
            </a:r>
            <a:r>
              <a:rPr lang="en-US" sz="1600" dirty="0" err="1"/>
              <a:t>ashistorically</a:t>
            </a:r>
            <a:r>
              <a:rPr lang="en-US" sz="1600" dirty="0"/>
              <a:t> documented in collections of case law known as yearbooks and reports. The precedents to be applied in the decision of each new case are determined by </a:t>
            </a:r>
            <a:r>
              <a:rPr lang="en-US" sz="1600" dirty="0" smtClean="0"/>
              <a:t>the </a:t>
            </a:r>
            <a:r>
              <a:rPr lang="en-US" sz="1600" dirty="0"/>
              <a:t>presiding </a:t>
            </a:r>
            <a:r>
              <a:rPr lang="en-US" sz="1600" dirty="0" smtClean="0"/>
              <a:t>judge</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8615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8628" y="317051"/>
            <a:ext cx="9012356" cy="5906779"/>
          </a:xfrm>
        </p:spPr>
        <p:txBody>
          <a:bodyPr>
            <a:normAutofit/>
          </a:bodyPr>
          <a:lstStyle/>
          <a:p>
            <a:r>
              <a:rPr lang="en-US" dirty="0"/>
              <a:t>As a result, judges have an enormous role in shaping American and British law. Common law functions as an adversarial system, a contest between two opposing parties before a judge who moderates. A jury of ordinary people without legal training decides on the facts of the case. The judge then determines the appropriate sentence based on the jury’s verdict. </a:t>
            </a:r>
            <a:endParaRPr lang="en-US" dirty="0" smtClean="0"/>
          </a:p>
          <a:p>
            <a:r>
              <a:rPr lang="en-US" dirty="0" smtClean="0"/>
              <a:t>Civil </a:t>
            </a:r>
            <a:r>
              <a:rPr lang="en-US" dirty="0"/>
              <a:t>Law, in contrast, is codified. Countries with civil law systems have comprehensive, continuously updated legal codes that specify all matters capable of being brought before a court, the applicable procedure, and the appropriate punishment for each offense. Such codes distinguish between different categories of law: substantive law establishes which acts are subject to criminal or civil prosecution, procedural law establishes how to determine whether a particular action constitutes a criminal act, and penal law establishes the appropriate penalty. In a civil law system, the judge’s role is to establish the facts of the case and to apply the provisions of the applicable code. Though the judge often brings the formal charges, investigates the matter, and decides on the case, he or she works within a framework established by a comprehensive, codified set of laws. The judge’s decision is consequently less crucial in shaping civil law than the decisions of legislators and legal scholars who draft and interpret the codes. </a:t>
            </a:r>
            <a:endParaRPr lang="ru-RU" dirty="0"/>
          </a:p>
        </p:txBody>
      </p:sp>
    </p:spTree>
    <p:extLst>
      <p:ext uri="{BB962C8B-B14F-4D97-AF65-F5344CB8AC3E}">
        <p14:creationId xmlns:p14="http://schemas.microsoft.com/office/powerpoint/2010/main" val="537759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0354" y="508769"/>
            <a:ext cx="8953362" cy="6201747"/>
          </a:xfrm>
        </p:spPr>
        <p:txBody>
          <a:bodyPr>
            <a:normAutofit/>
          </a:bodyPr>
          <a:lstStyle/>
          <a:p>
            <a:r>
              <a:rPr lang="en-US" sz="1400" dirty="0">
                <a:latin typeface="Times New Roman" panose="02020603050405020304" pitchFamily="18" charset="0"/>
                <a:cs typeface="Times New Roman" panose="02020603050405020304" pitchFamily="18" charset="0"/>
              </a:rPr>
              <a:t>Answer the following questions: </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1</a:t>
            </a:r>
            <a:r>
              <a:rPr lang="en-US" sz="1400" dirty="0">
                <a:latin typeface="Times New Roman" panose="02020603050405020304" pitchFamily="18" charset="0"/>
                <a:cs typeface="Times New Roman" panose="02020603050405020304" pitchFamily="18" charset="0"/>
              </a:rPr>
              <a:t>. Which of major legal traditions do most nations follow nowadays? </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2</a:t>
            </a:r>
            <a:r>
              <a:rPr lang="en-US" sz="1400" dirty="0">
                <a:latin typeface="Times New Roman" panose="02020603050405020304" pitchFamily="18" charset="0"/>
                <a:cs typeface="Times New Roman" panose="02020603050405020304" pitchFamily="18" charset="0"/>
              </a:rPr>
              <a:t>. When did the common law tradition emerge in England? </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3</a:t>
            </a:r>
            <a:r>
              <a:rPr lang="en-US" sz="1400" dirty="0">
                <a:latin typeface="Times New Roman" panose="02020603050405020304" pitchFamily="18" charset="0"/>
                <a:cs typeface="Times New Roman" panose="02020603050405020304" pitchFamily="18" charset="0"/>
              </a:rPr>
              <a:t>. Where did the civil law tradition develop? </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4</a:t>
            </a:r>
            <a:r>
              <a:rPr lang="en-US" sz="1400" dirty="0">
                <a:latin typeface="Times New Roman" panose="02020603050405020304" pitchFamily="18" charset="0"/>
                <a:cs typeface="Times New Roman" panose="02020603050405020304" pitchFamily="18" charset="0"/>
              </a:rPr>
              <a:t>. Why did Russia and Japan seek to reform their legal systems</a:t>
            </a:r>
            <a:r>
              <a:rPr lang="en-US" sz="1400" dirty="0" smtClean="0">
                <a:latin typeface="Times New Roman" panose="02020603050405020304" pitchFamily="18" charset="0"/>
                <a:cs typeface="Times New Roman" panose="02020603050405020304" pitchFamily="18" charset="0"/>
              </a:rPr>
              <a:t>?</a:t>
            </a:r>
          </a:p>
          <a:p>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5. Which of the legal system is familiar and which is confusing for an American</a:t>
            </a:r>
            <a:r>
              <a:rPr lang="en-US" sz="1400" dirty="0" smtClean="0">
                <a:latin typeface="Times New Roman" panose="02020603050405020304" pitchFamily="18" charset="0"/>
                <a:cs typeface="Times New Roman" panose="02020603050405020304" pitchFamily="18" charset="0"/>
              </a:rPr>
              <a:t>?</a:t>
            </a:r>
          </a:p>
          <a:p>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6. Do you know the most fundamental way in which the British legal tradition diverged from the European one in the Middle Ages? </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7</a:t>
            </a:r>
            <a:r>
              <a:rPr lang="en-US" sz="1400" dirty="0">
                <a:latin typeface="Times New Roman" panose="02020603050405020304" pitchFamily="18" charset="0"/>
                <a:cs typeface="Times New Roman" panose="02020603050405020304" pitchFamily="18" charset="0"/>
              </a:rPr>
              <a:t>. How can you characterize the essence of common law</a:t>
            </a:r>
            <a:r>
              <a:rPr lang="en-US" sz="1400" dirty="0" smtClean="0">
                <a:latin typeface="Times New Roman" panose="02020603050405020304" pitchFamily="18" charset="0"/>
                <a:cs typeface="Times New Roman" panose="02020603050405020304" pitchFamily="18" charset="0"/>
              </a:rPr>
              <a:t>?</a:t>
            </a:r>
          </a:p>
          <a:p>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8. What are the distinctive features of a judicial decision-making process in the common law tradition</a:t>
            </a:r>
            <a:r>
              <a:rPr lang="en-US" sz="1400" dirty="0" smtClean="0">
                <a:latin typeface="Times New Roman" panose="02020603050405020304" pitchFamily="18" charset="0"/>
                <a:cs typeface="Times New Roman" panose="02020603050405020304" pitchFamily="18" charset="0"/>
              </a:rPr>
              <a:t>?</a:t>
            </a:r>
          </a:p>
          <a:p>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9. Who determines the precedents to be applied in the judicial decision? </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10.Do </a:t>
            </a:r>
            <a:r>
              <a:rPr lang="en-US" sz="1400" dirty="0">
                <a:latin typeface="Times New Roman" panose="02020603050405020304" pitchFamily="18" charset="0"/>
                <a:cs typeface="Times New Roman" panose="02020603050405020304" pitchFamily="18" charset="0"/>
              </a:rPr>
              <a:t>you understand in which way common law functions? Speak about its adversarial nature</a:t>
            </a:r>
            <a:r>
              <a:rPr lang="en-US" sz="1400" dirty="0" smtClean="0">
                <a:latin typeface="Times New Roman" panose="02020603050405020304" pitchFamily="18" charset="0"/>
                <a:cs typeface="Times New Roman" panose="02020603050405020304" pitchFamily="18" charset="0"/>
              </a:rPr>
              <a:t>.</a:t>
            </a:r>
          </a:p>
          <a:p>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11.What is the main difference between common and civil laws? </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12.Which </a:t>
            </a:r>
            <a:r>
              <a:rPr lang="en-US" sz="1400" dirty="0">
                <a:latin typeface="Times New Roman" panose="02020603050405020304" pitchFamily="18" charset="0"/>
                <a:cs typeface="Times New Roman" panose="02020603050405020304" pitchFamily="18" charset="0"/>
              </a:rPr>
              <a:t>legal categories are there in the codified law system? </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13.What </a:t>
            </a:r>
            <a:r>
              <a:rPr lang="en-US" sz="1400" dirty="0">
                <a:latin typeface="Times New Roman" panose="02020603050405020304" pitchFamily="18" charset="0"/>
                <a:cs typeface="Times New Roman" panose="02020603050405020304" pitchFamily="18" charset="0"/>
              </a:rPr>
              <a:t>enormous roles do substantive, procedural and penal laws play in the civil law tradition</a:t>
            </a:r>
            <a:r>
              <a:rPr lang="en-US" sz="1400" dirty="0" smtClean="0">
                <a:latin typeface="Times New Roman" panose="02020603050405020304" pitchFamily="18" charset="0"/>
                <a:cs typeface="Times New Roman" panose="02020603050405020304" pitchFamily="18" charset="0"/>
              </a:rPr>
              <a:t>?</a:t>
            </a:r>
          </a:p>
          <a:p>
            <a:r>
              <a:rPr lang="en-US" sz="140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14.Who applies the provisions of the applicable </a:t>
            </a:r>
            <a:r>
              <a:rPr lang="en-US" sz="1400">
                <a:latin typeface="Times New Roman" panose="02020603050405020304" pitchFamily="18" charset="0"/>
                <a:cs typeface="Times New Roman" panose="02020603050405020304" pitchFamily="18" charset="0"/>
              </a:rPr>
              <a:t>code</a:t>
            </a:r>
            <a:r>
              <a:rPr lang="en-US" sz="1400" smtClean="0">
                <a:latin typeface="Times New Roman" panose="02020603050405020304" pitchFamily="18" charset="0"/>
                <a:cs typeface="Times New Roman" panose="02020603050405020304" pitchFamily="18" charset="0"/>
              </a:rPr>
              <a:t>?</a:t>
            </a:r>
          </a:p>
          <a:p>
            <a:r>
              <a:rPr lang="en-US" sz="140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15.How much significant are a judge’s and a legislator’s decisions in shaping civil law?</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5397577"/>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16</TotalTime>
  <Words>802</Words>
  <Application>Microsoft Office PowerPoint</Application>
  <PresentationFormat>Широкоэкранный</PresentationFormat>
  <Paragraphs>22</Paragraphs>
  <Slides>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Times New Roman</vt:lpstr>
      <vt:lpstr>Trebuchet MS</vt:lpstr>
      <vt:lpstr>Wingdings 3</vt:lpstr>
      <vt:lpstr>Аспект</vt:lpstr>
      <vt:lpstr>COMMON LAW AND CIVIL LAW TRADITIONS</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BUSINESS</dc:title>
  <dc:creator>user</dc:creator>
  <cp:lastModifiedBy>user</cp:lastModifiedBy>
  <cp:revision>7</cp:revision>
  <dcterms:modified xsi:type="dcterms:W3CDTF">2017-06-17T18:17:11Z</dcterms:modified>
</cp:coreProperties>
</file>