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9" d="100"/>
          <a:sy n="99" d="100"/>
        </p:scale>
        <p:origin x="-324"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23" name="Прямоугольник 22"/>
          <p:cNvSpPr/>
          <p:nvPr/>
        </p:nvSpPr>
        <p:spPr>
          <a:xfrm flipV="1">
            <a:off x="5410182" y="3810000"/>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4" name="Прямоугольник 23"/>
          <p:cNvSpPr/>
          <p:nvPr/>
        </p:nvSpPr>
        <p:spPr>
          <a:xfrm flipV="1">
            <a:off x="5410200" y="3897010"/>
            <a:ext cx="3733801" cy="192024"/>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5" name="Прямоугольник 24"/>
          <p:cNvSpPr/>
          <p:nvPr/>
        </p:nvSpPr>
        <p:spPr>
          <a:xfrm flipV="1">
            <a:off x="5410200" y="4115167"/>
            <a:ext cx="3733801"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6" name="Прямоугольник 25"/>
          <p:cNvSpPr/>
          <p:nvPr/>
        </p:nvSpPr>
        <p:spPr>
          <a:xfrm flipV="1">
            <a:off x="5410200" y="4164403"/>
            <a:ext cx="1965960" cy="18288"/>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Прямоугольник 26"/>
          <p:cNvSpPr/>
          <p:nvPr/>
        </p:nvSpPr>
        <p:spPr>
          <a:xfrm flipV="1">
            <a:off x="5410200" y="4199572"/>
            <a:ext cx="1965960"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0" name="Скругленный прямоугольник 29"/>
          <p:cNvSpPr/>
          <p:nvPr/>
        </p:nvSpPr>
        <p:spPr bwMode="white">
          <a:xfrm>
            <a:off x="5410200" y="3962400"/>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1" name="Скругленный прямоугольник 30"/>
          <p:cNvSpPr/>
          <p:nvPr/>
        </p:nvSpPr>
        <p:spPr bwMode="white">
          <a:xfrm>
            <a:off x="7376507" y="406098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Прямоугольник 6"/>
          <p:cNvSpPr/>
          <p:nvPr/>
        </p:nvSpPr>
        <p:spPr>
          <a:xfrm>
            <a:off x="1" y="3649662"/>
            <a:ext cx="9144000" cy="244170"/>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Прямоугольник 9"/>
          <p:cNvSpPr/>
          <p:nvPr/>
        </p:nvSpPr>
        <p:spPr>
          <a:xfrm>
            <a:off x="0" y="3675527"/>
            <a:ext cx="9144001" cy="14067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Прямоугольник 10"/>
          <p:cNvSpPr/>
          <p:nvPr/>
        </p:nvSpPr>
        <p:spPr>
          <a:xfrm flipV="1">
            <a:off x="6414051" y="3643090"/>
            <a:ext cx="2729950" cy="248432"/>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Прямоугольник 18"/>
          <p:cNvSpPr/>
          <p:nvPr/>
        </p:nvSpPr>
        <p:spPr>
          <a:xfrm>
            <a:off x="0" y="0"/>
            <a:ext cx="9144000" cy="370170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Заголовок 7"/>
          <p:cNvSpPr>
            <a:spLocks noGrp="1"/>
          </p:cNvSpPr>
          <p:nvPr>
            <p:ph type="ctrTitle"/>
          </p:nvPr>
        </p:nvSpPr>
        <p:spPr>
          <a:xfrm>
            <a:off x="457200" y="2401887"/>
            <a:ext cx="8458200" cy="1470025"/>
          </a:xfrm>
        </p:spPr>
        <p:txBody>
          <a:bodyPr anchor="b"/>
          <a:lstStyle>
            <a:lvl1pPr>
              <a:defRPr sz="4400">
                <a:solidFill>
                  <a:schemeClr val="bg1"/>
                </a:solidFill>
              </a:defRPr>
            </a:lvl1pPr>
          </a:lstStyle>
          <a:p>
            <a:r>
              <a:rPr kumimoji="0" lang="ru-RU" smtClean="0"/>
              <a:t>Образец заголовка</a:t>
            </a:r>
            <a:endParaRPr kumimoji="0" lang="en-US"/>
          </a:p>
        </p:txBody>
      </p:sp>
      <p:sp>
        <p:nvSpPr>
          <p:cNvPr id="9" name="Подзаголовок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ru-RU" smtClean="0"/>
              <a:t>Образец подзаголовка</a:t>
            </a:r>
            <a:endParaRPr kumimoji="0" lang="en-US"/>
          </a:p>
        </p:txBody>
      </p:sp>
      <p:sp>
        <p:nvSpPr>
          <p:cNvPr id="28" name="Дата 27"/>
          <p:cNvSpPr>
            <a:spLocks noGrp="1"/>
          </p:cNvSpPr>
          <p:nvPr>
            <p:ph type="dt" sz="half" idx="10"/>
          </p:nvPr>
        </p:nvSpPr>
        <p:spPr>
          <a:xfrm>
            <a:off x="6705600" y="4206240"/>
            <a:ext cx="960120" cy="457200"/>
          </a:xfrm>
        </p:spPr>
        <p:txBody>
          <a:bodyPr/>
          <a:lstStyle/>
          <a:p>
            <a:fld id="{5B106E36-FD25-4E2D-B0AA-010F637433A0}" type="datetimeFigureOut">
              <a:rPr lang="ru-RU" smtClean="0"/>
              <a:pPr/>
              <a:t>25.08.2024</a:t>
            </a:fld>
            <a:endParaRPr lang="ru-RU"/>
          </a:p>
        </p:txBody>
      </p:sp>
      <p:sp>
        <p:nvSpPr>
          <p:cNvPr id="17" name="Нижний колонтитул 16"/>
          <p:cNvSpPr>
            <a:spLocks noGrp="1"/>
          </p:cNvSpPr>
          <p:nvPr>
            <p:ph type="ftr" sz="quarter" idx="11"/>
          </p:nvPr>
        </p:nvSpPr>
        <p:spPr>
          <a:xfrm>
            <a:off x="5410200" y="4205288"/>
            <a:ext cx="1295400" cy="457200"/>
          </a:xfrm>
        </p:spPr>
        <p:txBody>
          <a:bodyPr/>
          <a:lstStyle/>
          <a:p>
            <a:endParaRPr lang="ru-RU"/>
          </a:p>
        </p:txBody>
      </p:sp>
      <p:sp>
        <p:nvSpPr>
          <p:cNvPr id="29" name="Номер слайда 28"/>
          <p:cNvSpPr>
            <a:spLocks noGrp="1"/>
          </p:cNvSpPr>
          <p:nvPr>
            <p:ph type="sldNum" sz="quarter" idx="12"/>
          </p:nvPr>
        </p:nvSpPr>
        <p:spPr>
          <a:xfrm>
            <a:off x="8320088" y="1136"/>
            <a:ext cx="747712" cy="365760"/>
          </a:xfrm>
        </p:spPr>
        <p:txBody>
          <a:bodyPr/>
          <a:lstStyle>
            <a:lvl1pPr algn="r">
              <a:defRPr sz="1800">
                <a:solidFill>
                  <a:schemeClr val="bg1"/>
                </a:solidFill>
              </a:defRPr>
            </a:lvl1pPr>
          </a:lstStyle>
          <a:p>
            <a:fld id="{725C68B6-61C2-468F-89AB-4B9F7531AA68}" type="slidenum">
              <a:rPr lang="ru-RU" smtClean="0"/>
              <a:pPr/>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25.08.2024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781800" y="1143000"/>
            <a:ext cx="1905000" cy="5486400"/>
          </a:xfrm>
        </p:spPr>
        <p:txBody>
          <a:bodyPr vert="eaVer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1143000"/>
            <a:ext cx="6248400" cy="5486400"/>
          </a:xfrm>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25.08.2024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Содержимое 2"/>
          <p:cNvSpPr>
            <a:spLocks noGrp="1"/>
          </p:cNvSpPr>
          <p:nvPr>
            <p:ph idx="1"/>
          </p:nvPr>
        </p:nvSpPr>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25.08.2024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kumimoji="0" lang="ru-RU" smtClean="0"/>
              <a:t>Образец заголовка</a:t>
            </a:r>
            <a:endParaRPr kumimoji="0" lang="en-US"/>
          </a:p>
        </p:txBody>
      </p:sp>
      <p:sp>
        <p:nvSpPr>
          <p:cNvPr id="3" name="Текст 2"/>
          <p:cNvSpPr>
            <a:spLocks noGrp="1"/>
          </p:cNvSpPr>
          <p:nvPr>
            <p:ph type="body" idx="1"/>
          </p:nvPr>
        </p:nvSpPr>
        <p:spPr>
          <a:xfrm>
            <a:off x="722313" y="3367088"/>
            <a:ext cx="7772400" cy="1509712"/>
          </a:xfrm>
        </p:spPr>
        <p:txBody>
          <a:bodyPr anchor="t"/>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ru-RU" smtClean="0"/>
              <a:t>Образец текста</a:t>
            </a:r>
          </a:p>
        </p:txBody>
      </p:sp>
      <p:sp>
        <p:nvSpPr>
          <p:cNvPr id="4" name="Дата 3"/>
          <p:cNvSpPr>
            <a:spLocks noGrp="1"/>
          </p:cNvSpPr>
          <p:nvPr>
            <p:ph type="dt" sz="half" idx="10"/>
          </p:nvPr>
        </p:nvSpPr>
        <p:spPr/>
        <p:txBody>
          <a:bodyPr/>
          <a:lstStyle/>
          <a:p>
            <a:fld id="{5B106E36-FD25-4E2D-B0AA-010F637433A0}" type="datetimeFigureOut">
              <a:rPr lang="ru-RU" smtClean="0"/>
              <a:pPr/>
              <a:t>25.08.2024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Содержимое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Содержимое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5B106E36-FD25-4E2D-B0AA-010F637433A0}" type="datetimeFigureOut">
              <a:rPr lang="ru-RU" smtClean="0"/>
              <a:pPr/>
              <a:t>25.08.2024</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81000" y="1143000"/>
            <a:ext cx="8382000" cy="1069848"/>
          </a:xfrm>
        </p:spPr>
        <p:txBody>
          <a:bodyPr anchor="ctr"/>
          <a:lstStyle>
            <a:lvl1pPr>
              <a:defRPr sz="4000" b="0" i="0" cap="none" baseline="0"/>
            </a:lvl1pPr>
          </a:lstStyle>
          <a:p>
            <a:r>
              <a:rPr kumimoji="0" lang="ru-RU" smtClean="0"/>
              <a:t>Образец заголовка</a:t>
            </a:r>
            <a:endParaRPr kumimoji="0" lang="en-US"/>
          </a:p>
        </p:txBody>
      </p:sp>
      <p:sp>
        <p:nvSpPr>
          <p:cNvPr id="3" name="Текст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5" name="Содержимое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6" name="Содержимое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26" name="Дата 25"/>
          <p:cNvSpPr>
            <a:spLocks noGrp="1"/>
          </p:cNvSpPr>
          <p:nvPr>
            <p:ph type="dt" sz="half" idx="10"/>
          </p:nvPr>
        </p:nvSpPr>
        <p:spPr/>
        <p:txBody>
          <a:bodyPr rtlCol="0"/>
          <a:lstStyle/>
          <a:p>
            <a:fld id="{5B106E36-FD25-4E2D-B0AA-010F637433A0}" type="datetimeFigureOut">
              <a:rPr lang="ru-RU" smtClean="0"/>
              <a:pPr/>
              <a:t>25.08.2024</a:t>
            </a:fld>
            <a:endParaRPr lang="ru-RU"/>
          </a:p>
        </p:txBody>
      </p:sp>
      <p:sp>
        <p:nvSpPr>
          <p:cNvPr id="27" name="Номер слайда 26"/>
          <p:cNvSpPr>
            <a:spLocks noGrp="1"/>
          </p:cNvSpPr>
          <p:nvPr>
            <p:ph type="sldNum" sz="quarter" idx="11"/>
          </p:nvPr>
        </p:nvSpPr>
        <p:spPr/>
        <p:txBody>
          <a:bodyPr rtlCol="0"/>
          <a:lstStyle/>
          <a:p>
            <a:fld id="{725C68B6-61C2-468F-89AB-4B9F7531AA68}" type="slidenum">
              <a:rPr lang="ru-RU" smtClean="0"/>
              <a:pPr/>
              <a:t>‹#›</a:t>
            </a:fld>
            <a:endParaRPr lang="ru-RU"/>
          </a:p>
        </p:txBody>
      </p:sp>
      <p:sp>
        <p:nvSpPr>
          <p:cNvPr id="28" name="Нижний колонтитул 27"/>
          <p:cNvSpPr>
            <a:spLocks noGrp="1"/>
          </p:cNvSpPr>
          <p:nvPr>
            <p:ph type="ftr" sz="quarter" idx="12"/>
          </p:nvPr>
        </p:nvSpPr>
        <p:spPr/>
        <p:txBody>
          <a:bodyPr rtlCol="0"/>
          <a:lstStyle/>
          <a:p>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1143000"/>
            <a:ext cx="8229600" cy="1069848"/>
          </a:xfrm>
        </p:spPr>
        <p:txBody>
          <a:bodyPr anchor="ctr"/>
          <a:lstStyle>
            <a:lvl1pPr>
              <a:defRPr sz="4000">
                <a:solidFill>
                  <a:schemeClr val="tx2"/>
                </a:solidFill>
              </a:defRPr>
            </a:lvl1pPr>
          </a:lstStyle>
          <a:p>
            <a:r>
              <a:rPr kumimoji="0" lang="ru-RU" smtClean="0"/>
              <a:t>Образец заголовка</a:t>
            </a:r>
            <a:endParaRPr kumimoji="0" lang="en-US"/>
          </a:p>
        </p:txBody>
      </p:sp>
      <p:sp>
        <p:nvSpPr>
          <p:cNvPr id="3" name="Дата 2"/>
          <p:cNvSpPr>
            <a:spLocks noGrp="1"/>
          </p:cNvSpPr>
          <p:nvPr>
            <p:ph type="dt" sz="half" idx="10"/>
          </p:nvPr>
        </p:nvSpPr>
        <p:spPr>
          <a:xfrm>
            <a:off x="6583680" y="612648"/>
            <a:ext cx="957264" cy="457200"/>
          </a:xfrm>
        </p:spPr>
        <p:txBody>
          <a:bodyPr/>
          <a:lstStyle/>
          <a:p>
            <a:fld id="{5B106E36-FD25-4E2D-B0AA-010F637433A0}" type="datetimeFigureOut">
              <a:rPr lang="ru-RU" smtClean="0"/>
              <a:pPr/>
              <a:t>25.08.2024</a:t>
            </a:fld>
            <a:endParaRPr lang="ru-RU"/>
          </a:p>
        </p:txBody>
      </p:sp>
      <p:sp>
        <p:nvSpPr>
          <p:cNvPr id="4" name="Нижний колонтитул 3"/>
          <p:cNvSpPr>
            <a:spLocks noGrp="1"/>
          </p:cNvSpPr>
          <p:nvPr>
            <p:ph type="ftr" sz="quarter" idx="11"/>
          </p:nvPr>
        </p:nvSpPr>
        <p:spPr>
          <a:xfrm>
            <a:off x="5257800" y="612648"/>
            <a:ext cx="1325880" cy="457200"/>
          </a:xfrm>
        </p:spPr>
        <p:txBody>
          <a:bodyPr/>
          <a:lstStyle/>
          <a:p>
            <a:endParaRPr lang="ru-RU"/>
          </a:p>
        </p:txBody>
      </p:sp>
      <p:sp>
        <p:nvSpPr>
          <p:cNvPr id="5" name="Номер слайда 4"/>
          <p:cNvSpPr>
            <a:spLocks noGrp="1"/>
          </p:cNvSpPr>
          <p:nvPr>
            <p:ph type="sldNum" sz="quarter" idx="12"/>
          </p:nvPr>
        </p:nvSpPr>
        <p:spPr>
          <a:xfrm>
            <a:off x="8174736" y="2272"/>
            <a:ext cx="762000" cy="365760"/>
          </a:xfrm>
        </p:spPr>
        <p:txBody>
          <a:bodyPr/>
          <a:lstStyle/>
          <a:p>
            <a:fld id="{725C68B6-61C2-468F-89AB-4B9F7531AA68}"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5B106E36-FD25-4E2D-B0AA-010F637433A0}" type="datetimeFigureOut">
              <a:rPr lang="ru-RU" smtClean="0"/>
              <a:pPr/>
              <a:t>25.08.2024</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353496" y="1101970"/>
            <a:ext cx="3383280" cy="877824"/>
          </a:xfrm>
        </p:spPr>
        <p:txBody>
          <a:bodyPr anchor="b"/>
          <a:lstStyle>
            <a:lvl1pPr algn="l">
              <a:buNone/>
              <a:defRPr sz="1800" b="1"/>
            </a:lvl1pPr>
          </a:lstStyle>
          <a:p>
            <a:r>
              <a:rPr kumimoji="0" lang="ru-RU" smtClean="0"/>
              <a:t>Образец заголовка</a:t>
            </a:r>
            <a:endParaRPr kumimoji="0" lang="en-US"/>
          </a:p>
        </p:txBody>
      </p:sp>
      <p:sp>
        <p:nvSpPr>
          <p:cNvPr id="3" name="Текст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ru-RU" smtClean="0"/>
              <a:t>Образец текста</a:t>
            </a:r>
          </a:p>
        </p:txBody>
      </p:sp>
      <p:sp>
        <p:nvSpPr>
          <p:cNvPr id="4" name="Содержимое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5B106E36-FD25-4E2D-B0AA-010F637433A0}" type="datetimeFigureOut">
              <a:rPr lang="ru-RU" smtClean="0"/>
              <a:pPr/>
              <a:t>25.08.2024</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kumimoji="0" lang="ru-RU" smtClean="0"/>
              <a:t>Образец заголовка</a:t>
            </a:r>
            <a:endParaRPr kumimoji="0" lang="en-US"/>
          </a:p>
        </p:txBody>
      </p:sp>
      <p:sp>
        <p:nvSpPr>
          <p:cNvPr id="3" name="Рисунок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lstStyle>
            <a:lvl1pPr marL="0" indent="0">
              <a:buNone/>
              <a:defRPr sz="3200"/>
            </a:lvl1pPr>
          </a:lstStyle>
          <a:p>
            <a:r>
              <a:rPr kumimoji="0" lang="ru-RU" smtClean="0"/>
              <a:t>Вставка рисунка</a:t>
            </a:r>
            <a:endParaRPr kumimoji="0" lang="en-US" dirty="0"/>
          </a:p>
        </p:txBody>
      </p:sp>
      <p:sp>
        <p:nvSpPr>
          <p:cNvPr id="4" name="Текст 3"/>
          <p:cNvSpPr>
            <a:spLocks noGrp="1"/>
          </p:cNvSpPr>
          <p:nvPr>
            <p:ph type="body" sz="half" idx="2"/>
          </p:nvPr>
        </p:nvSpPr>
        <p:spPr>
          <a:xfrm>
            <a:off x="6088443" y="3274308"/>
            <a:ext cx="2590800" cy="2516489"/>
          </a:xfrm>
        </p:spPr>
        <p:txBody>
          <a:bodyPr lIns="0" tIns="0" rIns="45720" anchor="t"/>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25.08.2024</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8" name="Прямоугольник 27"/>
          <p:cNvSpPr/>
          <p:nvPr/>
        </p:nvSpPr>
        <p:spPr>
          <a:xfrm>
            <a:off x="1" y="366818"/>
            <a:ext cx="9144000" cy="8440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Прямоугольник 28"/>
          <p:cNvSpPr/>
          <p:nvPr/>
        </p:nvSpPr>
        <p:spPr>
          <a:xfrm>
            <a:off x="0" y="-1"/>
            <a:ext cx="9144000" cy="310663"/>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0" name="Прямоугольник 29"/>
          <p:cNvSpPr/>
          <p:nvPr/>
        </p:nvSpPr>
        <p:spPr>
          <a:xfrm>
            <a:off x="0" y="308276"/>
            <a:ext cx="9144001" cy="91441"/>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1" name="Прямоугольник 30"/>
          <p:cNvSpPr/>
          <p:nvPr/>
        </p:nvSpPr>
        <p:spPr>
          <a:xfrm flipV="1">
            <a:off x="5410182" y="360246"/>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Прямоугольник 31"/>
          <p:cNvSpPr/>
          <p:nvPr/>
        </p:nvSpPr>
        <p:spPr>
          <a:xfrm flipV="1">
            <a:off x="5410200" y="440112"/>
            <a:ext cx="3733801" cy="18003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3" name="Скругленный прямоугольник 32"/>
          <p:cNvSpPr/>
          <p:nvPr/>
        </p:nvSpPr>
        <p:spPr bwMode="white">
          <a:xfrm>
            <a:off x="5407339" y="497504"/>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4" name="Скругленный прямоугольник 33"/>
          <p:cNvSpPr/>
          <p:nvPr/>
        </p:nvSpPr>
        <p:spPr bwMode="white">
          <a:xfrm>
            <a:off x="7373646" y="58894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5" name="Прямоугольник 34"/>
          <p:cNvSpPr/>
          <p:nvPr/>
        </p:nvSpPr>
        <p:spPr bwMode="invGray">
          <a:xfrm>
            <a:off x="9084966" y="-2001"/>
            <a:ext cx="57626"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6" name="Прямоугольник 35"/>
          <p:cNvSpPr/>
          <p:nvPr/>
        </p:nvSpPr>
        <p:spPr bwMode="invGray">
          <a:xfrm>
            <a:off x="9044481" y="-2001"/>
            <a:ext cx="27432"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7" name="Прямоугольник 36"/>
          <p:cNvSpPr/>
          <p:nvPr/>
        </p:nvSpPr>
        <p:spPr bwMode="invGray">
          <a:xfrm>
            <a:off x="9025428" y="-2001"/>
            <a:ext cx="9144" cy="621792"/>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8" name="Прямоугольник 37"/>
          <p:cNvSpPr/>
          <p:nvPr/>
        </p:nvSpPr>
        <p:spPr bwMode="invGray">
          <a:xfrm>
            <a:off x="8975423" y="-2001"/>
            <a:ext cx="27432" cy="621792"/>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9" name="Прямоугольник 38"/>
          <p:cNvSpPr/>
          <p:nvPr/>
        </p:nvSpPr>
        <p:spPr bwMode="invGray">
          <a:xfrm>
            <a:off x="8915677" y="380"/>
            <a:ext cx="54864" cy="585216"/>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0" name="Прямоугольник 39"/>
          <p:cNvSpPr/>
          <p:nvPr/>
        </p:nvSpPr>
        <p:spPr bwMode="invGray">
          <a:xfrm>
            <a:off x="8873475" y="380"/>
            <a:ext cx="9144" cy="585216"/>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Заголовок 21"/>
          <p:cNvSpPr>
            <a:spLocks noGrp="1"/>
          </p:cNvSpPr>
          <p:nvPr>
            <p:ph type="title"/>
          </p:nvPr>
        </p:nvSpPr>
        <p:spPr>
          <a:xfrm>
            <a:off x="457200" y="1143000"/>
            <a:ext cx="8229600" cy="1066800"/>
          </a:xfrm>
          <a:prstGeom prst="rect">
            <a:avLst/>
          </a:prstGeom>
        </p:spPr>
        <p:txBody>
          <a:bodyPr vert="horz" anchor="ctr">
            <a:normAutofit/>
          </a:bodyPr>
          <a:lstStyle/>
          <a:p>
            <a:r>
              <a:rPr kumimoji="0" lang="ru-RU" smtClean="0"/>
              <a:t>Образец заголовка</a:t>
            </a:r>
            <a:endParaRPr kumimoji="0" lang="en-US"/>
          </a:p>
        </p:txBody>
      </p:sp>
      <p:sp>
        <p:nvSpPr>
          <p:cNvPr id="13" name="Текст 12"/>
          <p:cNvSpPr>
            <a:spLocks noGrp="1"/>
          </p:cNvSpPr>
          <p:nvPr>
            <p:ph type="body" idx="1"/>
          </p:nvPr>
        </p:nvSpPr>
        <p:spPr>
          <a:xfrm>
            <a:off x="457200" y="2249424"/>
            <a:ext cx="8229600" cy="4325112"/>
          </a:xfrm>
          <a:prstGeom prst="rect">
            <a:avLst/>
          </a:prstGeom>
        </p:spPr>
        <p:txBody>
          <a:bodyPr vert="horz">
            <a:normAutofit/>
          </a:bodyPr>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14" name="Дата 13"/>
          <p:cNvSpPr>
            <a:spLocks noGrp="1"/>
          </p:cNvSpPr>
          <p:nvPr>
            <p:ph type="dt" sz="half" idx="2"/>
          </p:nvPr>
        </p:nvSpPr>
        <p:spPr>
          <a:xfrm>
            <a:off x="6586536" y="612648"/>
            <a:ext cx="957264" cy="457200"/>
          </a:xfrm>
          <a:prstGeom prst="rect">
            <a:avLst/>
          </a:prstGeom>
        </p:spPr>
        <p:txBody>
          <a:bodyPr vert="horz"/>
          <a:lstStyle>
            <a:lvl1pPr algn="l" eaLnBrk="1" latinLnBrk="0" hangingPunct="1">
              <a:defRPr kumimoji="0" sz="800">
                <a:solidFill>
                  <a:schemeClr val="accent2"/>
                </a:solidFill>
              </a:defRPr>
            </a:lvl1pPr>
          </a:lstStyle>
          <a:p>
            <a:fld id="{5B106E36-FD25-4E2D-B0AA-010F637433A0}" type="datetimeFigureOut">
              <a:rPr lang="ru-RU" smtClean="0"/>
              <a:pPr/>
              <a:t>25.08.2024</a:t>
            </a:fld>
            <a:endParaRPr lang="ru-RU"/>
          </a:p>
        </p:txBody>
      </p:sp>
      <p:sp>
        <p:nvSpPr>
          <p:cNvPr id="3" name="Нижний колонтитул 2"/>
          <p:cNvSpPr>
            <a:spLocks noGrp="1"/>
          </p:cNvSpPr>
          <p:nvPr>
            <p:ph type="ftr" sz="quarter" idx="3"/>
          </p:nvPr>
        </p:nvSpPr>
        <p:spPr>
          <a:xfrm>
            <a:off x="5257800" y="612648"/>
            <a:ext cx="1325880" cy="457200"/>
          </a:xfrm>
          <a:prstGeom prst="rect">
            <a:avLst/>
          </a:prstGeom>
        </p:spPr>
        <p:txBody>
          <a:bodyPr vert="horz"/>
          <a:lstStyle>
            <a:lvl1pPr algn="r" eaLnBrk="1" latinLnBrk="0" hangingPunct="1">
              <a:defRPr kumimoji="0" sz="800">
                <a:solidFill>
                  <a:schemeClr val="accent2"/>
                </a:solidFill>
              </a:defRPr>
            </a:lvl1pPr>
          </a:lstStyle>
          <a:p>
            <a:endParaRPr lang="ru-RU"/>
          </a:p>
        </p:txBody>
      </p:sp>
      <p:sp>
        <p:nvSpPr>
          <p:cNvPr id="23" name="Номер слайда 22"/>
          <p:cNvSpPr>
            <a:spLocks noGrp="1"/>
          </p:cNvSpPr>
          <p:nvPr>
            <p:ph type="sldNum" sz="quarter" idx="4"/>
          </p:nvPr>
        </p:nvSpPr>
        <p:spPr>
          <a:xfrm>
            <a:off x="8174736" y="2272"/>
            <a:ext cx="762000" cy="365760"/>
          </a:xfrm>
          <a:prstGeom prst="rect">
            <a:avLst/>
          </a:prstGeom>
        </p:spPr>
        <p:txBody>
          <a:bodyPr vert="horz" anchor="b"/>
          <a:lstStyle>
            <a:lvl1pPr algn="r" eaLnBrk="1" latinLnBrk="0" hangingPunct="1">
              <a:defRPr kumimoji="0" sz="1800">
                <a:solidFill>
                  <a:srgbClr val="FFFFFF"/>
                </a:solidFill>
              </a:defRPr>
            </a:lvl1pPr>
          </a:lstStyle>
          <a:p>
            <a:fld id="{725C68B6-61C2-468F-89AB-4B9F7531AA68}" type="slidenum">
              <a:rPr lang="ru-RU" smtClean="0"/>
              <a:pPr/>
              <a:t>‹#›</a:t>
            </a:fld>
            <a:endParaRPr lang="ru-RU"/>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365760" indent="-256032" algn="l" rtl="0" eaLnBrk="1" latinLnBrk="0" hangingPunct="1">
        <a:spcBef>
          <a:spcPts val="300"/>
        </a:spcBef>
        <a:buClr>
          <a:schemeClr val="accent3"/>
        </a:buClr>
        <a:buFont typeface="Georgia"/>
        <a:buChar char="•"/>
        <a:defRPr kumimoji="0" sz="2800" kern="1200">
          <a:solidFill>
            <a:schemeClr val="tx1"/>
          </a:solidFill>
          <a:latin typeface="+mn-lt"/>
          <a:ea typeface="+mn-ea"/>
          <a:cs typeface="+mn-cs"/>
        </a:defRPr>
      </a:lvl1pPr>
      <a:lvl2pPr marL="658368" indent="-246888" algn="l" rtl="0" eaLnBrk="1" latinLnBrk="0" hangingPunct="1">
        <a:spcBef>
          <a:spcPts val="300"/>
        </a:spcBef>
        <a:buClr>
          <a:schemeClr val="accent2"/>
        </a:buClr>
        <a:buFont typeface="Georgia"/>
        <a:buChar char="▫"/>
        <a:defRPr kumimoji="0" sz="2600" kern="1200">
          <a:solidFill>
            <a:schemeClr val="accent2"/>
          </a:solidFill>
          <a:latin typeface="+mn-lt"/>
          <a:ea typeface="+mn-ea"/>
          <a:cs typeface="+mn-cs"/>
        </a:defRPr>
      </a:lvl2pPr>
      <a:lvl3pPr marL="923544" indent="-219456" algn="l" rtl="0" eaLnBrk="1" latinLnBrk="0" hangingPunct="1">
        <a:spcBef>
          <a:spcPts val="300"/>
        </a:spcBef>
        <a:buClr>
          <a:schemeClr val="accent1"/>
        </a:buClr>
        <a:buFont typeface="Wingdings 2"/>
        <a:buChar char=""/>
        <a:defRPr kumimoji="0" sz="2400" kern="1200">
          <a:solidFill>
            <a:schemeClr val="accent1"/>
          </a:solidFill>
          <a:latin typeface="+mn-lt"/>
          <a:ea typeface="+mn-ea"/>
          <a:cs typeface="+mn-cs"/>
        </a:defRPr>
      </a:lvl3pPr>
      <a:lvl4pPr marL="1179576" indent="-201168" algn="l" rtl="0" eaLnBrk="1" latinLnBrk="0" hangingPunct="1">
        <a:spcBef>
          <a:spcPts val="300"/>
        </a:spcBef>
        <a:buClr>
          <a:schemeClr val="accent1"/>
        </a:buClr>
        <a:buFont typeface="Wingdings 2"/>
        <a:buChar char=""/>
        <a:defRPr kumimoji="0" sz="2200" kern="1200">
          <a:solidFill>
            <a:schemeClr val="accent1"/>
          </a:solidFill>
          <a:latin typeface="+mn-lt"/>
          <a:ea typeface="+mn-ea"/>
          <a:cs typeface="+mn-cs"/>
        </a:defRPr>
      </a:lvl4pPr>
      <a:lvl5pPr marL="1389888" indent="-182880" algn="l" rtl="0" eaLnBrk="1" latinLnBrk="0" hangingPunct="1">
        <a:spcBef>
          <a:spcPts val="300"/>
        </a:spcBef>
        <a:buClr>
          <a:schemeClr val="accent3"/>
        </a:buClr>
        <a:buFont typeface="Georgia"/>
        <a:buChar char="▫"/>
        <a:defRPr kumimoji="0" sz="2000" kern="1200">
          <a:solidFill>
            <a:schemeClr val="accent3"/>
          </a:solidFill>
          <a:latin typeface="+mn-lt"/>
          <a:ea typeface="+mn-ea"/>
          <a:cs typeface="+mn-cs"/>
        </a:defRPr>
      </a:lvl5pPr>
      <a:lvl6pPr marL="1609344" indent="-182880" algn="l" rtl="0"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l" rtl="0"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l" rtl="0"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l" rtl="0"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457200" y="404665"/>
            <a:ext cx="8458200" cy="2376263"/>
          </a:xfrm>
        </p:spPr>
        <p:txBody>
          <a:bodyPr>
            <a:normAutofit fontScale="90000"/>
          </a:bodyPr>
          <a:lstStyle/>
          <a:p>
            <a:pPr algn="ctr"/>
            <a:r>
              <a:rPr lang="ru-RU" sz="2700" dirty="0" err="1" smtClean="0"/>
              <a:t>Практичне</a:t>
            </a:r>
            <a:r>
              <a:rPr lang="ru-RU" sz="2700" dirty="0" smtClean="0"/>
              <a:t> </a:t>
            </a:r>
            <a:r>
              <a:rPr lang="ru-RU" sz="2700" dirty="0" err="1" smtClean="0"/>
              <a:t>заняття</a:t>
            </a:r>
            <a:r>
              <a:rPr lang="ru-RU" sz="2700" dirty="0" smtClean="0"/>
              <a:t> </a:t>
            </a:r>
            <a:r>
              <a:rPr lang="uk-UA" sz="2700" dirty="0" smtClean="0"/>
              <a:t>24</a:t>
            </a:r>
            <a:r>
              <a:rPr lang="en-US" sz="2700" dirty="0" smtClean="0"/>
              <a:t>(2 </a:t>
            </a:r>
            <a:r>
              <a:rPr lang="ru-RU" sz="2700" dirty="0" smtClean="0"/>
              <a:t>год</a:t>
            </a:r>
            <a:r>
              <a:rPr lang="en-US" sz="2700" dirty="0" smtClean="0"/>
              <a:t>.)</a:t>
            </a:r>
            <a:r>
              <a:rPr lang="ru-RU" sz="2700" dirty="0" smtClean="0"/>
              <a:t/>
            </a:r>
            <a:br>
              <a:rPr lang="ru-RU" sz="2700" dirty="0" smtClean="0"/>
            </a:br>
            <a:r>
              <a:rPr lang="en-US" sz="2700" b="1" dirty="0" smtClean="0"/>
              <a:t>Agriculture of Ukraine. Verb + -</a:t>
            </a:r>
            <a:r>
              <a:rPr lang="en-US" sz="2700" b="1" dirty="0" err="1" smtClean="0"/>
              <a:t>ing</a:t>
            </a:r>
            <a:r>
              <a:rPr lang="en-US" sz="2700" b="1" dirty="0" smtClean="0"/>
              <a:t> (enjoy doing / stop doing etc.)</a:t>
            </a:r>
            <a:r>
              <a:rPr lang="en-US" sz="2700" dirty="0" smtClean="0"/>
              <a:t> </a:t>
            </a:r>
            <a:r>
              <a:rPr lang="en-US" sz="2700" b="1" dirty="0" smtClean="0"/>
              <a:t>+ -</a:t>
            </a:r>
            <a:r>
              <a:rPr lang="en-US" sz="2700" b="1" dirty="0" err="1" smtClean="0"/>
              <a:t>ing</a:t>
            </a:r>
            <a:r>
              <a:rPr lang="en-US" sz="2700" b="1" dirty="0" smtClean="0"/>
              <a:t> or to … 3 (like / would like etc.) Grammar revision</a:t>
            </a:r>
            <a:r>
              <a:rPr lang="ru-RU" dirty="0" smtClean="0"/>
              <a:t/>
            </a:r>
            <a:br>
              <a:rPr lang="ru-RU" dirty="0" smtClean="0"/>
            </a:br>
            <a:endParaRPr lang="ru-RU" dirty="0"/>
          </a:p>
        </p:txBody>
      </p:sp>
      <p:sp>
        <p:nvSpPr>
          <p:cNvPr id="3" name="Подзаголовок 2"/>
          <p:cNvSpPr>
            <a:spLocks noGrp="1"/>
          </p:cNvSpPr>
          <p:nvPr>
            <p:ph type="subTitle" idx="1"/>
          </p:nvPr>
        </p:nvSpPr>
        <p:spPr>
          <a:xfrm>
            <a:off x="457200" y="3899938"/>
            <a:ext cx="4953000" cy="2409382"/>
          </a:xfrm>
        </p:spPr>
        <p:txBody>
          <a:bodyPr>
            <a:normAutofit fontScale="62500" lnSpcReduction="20000"/>
          </a:bodyPr>
          <a:lstStyle/>
          <a:p>
            <a:r>
              <a:rPr lang="en-US" dirty="0" smtClean="0"/>
              <a:t>Objectives: 	</a:t>
            </a:r>
            <a:endParaRPr lang="ru-RU" dirty="0" smtClean="0"/>
          </a:p>
          <a:p>
            <a:r>
              <a:rPr lang="en-US" dirty="0" smtClean="0"/>
              <a:t>-	to learn new vocabulary;</a:t>
            </a:r>
            <a:endParaRPr lang="ru-RU" dirty="0" smtClean="0"/>
          </a:p>
          <a:p>
            <a:r>
              <a:rPr lang="en-US" dirty="0" smtClean="0"/>
              <a:t>   -  to practice grammar structures;</a:t>
            </a:r>
            <a:endParaRPr lang="ru-RU" dirty="0" smtClean="0"/>
          </a:p>
          <a:p>
            <a:r>
              <a:rPr lang="en-US" dirty="0" smtClean="0"/>
              <a:t>-	to enable </a:t>
            </a:r>
            <a:r>
              <a:rPr lang="en-US" dirty="0" err="1" smtClean="0"/>
              <a:t>st’s</a:t>
            </a:r>
            <a:r>
              <a:rPr lang="en-US" dirty="0" smtClean="0"/>
              <a:t> to talk and write on the topic;</a:t>
            </a:r>
            <a:endParaRPr lang="ru-RU" dirty="0" smtClean="0"/>
          </a:p>
          <a:p>
            <a:r>
              <a:rPr lang="en-US" dirty="0" smtClean="0"/>
              <a:t>-	to </a:t>
            </a:r>
            <a:r>
              <a:rPr lang="en-US" dirty="0" err="1" smtClean="0"/>
              <a:t>instil</a:t>
            </a:r>
            <a:r>
              <a:rPr lang="en-US" dirty="0" smtClean="0"/>
              <a:t> the idea that learning languages is necessary and essential;</a:t>
            </a:r>
            <a:endParaRPr lang="ru-RU" dirty="0" smtClean="0"/>
          </a:p>
          <a:p>
            <a:r>
              <a:rPr lang="en-US" dirty="0" smtClean="0"/>
              <a:t>-	to encourage </a:t>
            </a:r>
            <a:r>
              <a:rPr lang="en-US" dirty="0" err="1" smtClean="0"/>
              <a:t>st’s</a:t>
            </a:r>
            <a:r>
              <a:rPr lang="en-US" dirty="0" smtClean="0"/>
              <a:t> to go on learning English at the next level;</a:t>
            </a:r>
            <a:endParaRPr lang="ru-RU" dirty="0" smtClean="0"/>
          </a:p>
          <a:p>
            <a:r>
              <a:rPr lang="en-US" dirty="0" smtClean="0"/>
              <a:t>-	to lay the foundations for future study in terms to basic structures, lexis, language functions and basic study</a:t>
            </a:r>
            <a:endParaRPr lang="ru-RU" dirty="0" smtClean="0"/>
          </a:p>
          <a:p>
            <a:endParaRPr lang="ru-RU"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70000" lnSpcReduction="20000"/>
          </a:bodyPr>
          <a:lstStyle/>
          <a:p>
            <a:pPr lvl="0"/>
            <a:r>
              <a:rPr lang="en-US" dirty="0" smtClean="0"/>
              <a:t>He tried to avoid	</a:t>
            </a:r>
            <a:r>
              <a:rPr lang="en-US" u="dotted" dirty="0" smtClean="0"/>
              <a:t> </a:t>
            </a:r>
            <a:r>
              <a:rPr lang="en-US" b="1" i="1" u="dotted" dirty="0" smtClean="0"/>
              <a:t>answering</a:t>
            </a:r>
            <a:r>
              <a:rPr lang="en-US" u="dotted" dirty="0" smtClean="0"/>
              <a:t>	</a:t>
            </a:r>
            <a:r>
              <a:rPr lang="en-US" dirty="0" smtClean="0"/>
              <a:t>my question.</a:t>
            </a:r>
            <a:endParaRPr lang="ru-RU" dirty="0" smtClean="0"/>
          </a:p>
          <a:p>
            <a:pPr lvl="0"/>
            <a:r>
              <a:rPr lang="en-US" dirty="0" smtClean="0"/>
              <a:t>I’m trying to concentrate. Please stop</a:t>
            </a:r>
            <a:r>
              <a:rPr lang="en-US" u="dotted" dirty="0" smtClean="0"/>
              <a:t>	</a:t>
            </a:r>
            <a:r>
              <a:rPr lang="en-US" dirty="0" smtClean="0"/>
              <a:t>so much noise!</a:t>
            </a:r>
            <a:endParaRPr lang="ru-RU" dirty="0" smtClean="0"/>
          </a:p>
          <a:p>
            <a:pPr lvl="0"/>
            <a:r>
              <a:rPr lang="en-US" dirty="0" smtClean="0"/>
              <a:t>I enjoy</a:t>
            </a:r>
            <a:r>
              <a:rPr lang="en-US" u="dotted" dirty="0" smtClean="0"/>
              <a:t>		</a:t>
            </a:r>
            <a:r>
              <a:rPr lang="en-US" dirty="0" smtClean="0"/>
              <a:t>to music.</a:t>
            </a:r>
            <a:endParaRPr lang="ru-RU" dirty="0" smtClean="0"/>
          </a:p>
          <a:p>
            <a:pPr lvl="0"/>
            <a:r>
              <a:rPr lang="en-US" dirty="0" smtClean="0"/>
              <a:t>I considered</a:t>
            </a:r>
            <a:r>
              <a:rPr lang="en-US" u="dotted" dirty="0" smtClean="0"/>
              <a:t>		</a:t>
            </a:r>
            <a:r>
              <a:rPr lang="en-US" dirty="0" smtClean="0"/>
              <a:t>for the job, but in the end I decided against it.</a:t>
            </a:r>
            <a:endParaRPr lang="ru-RU" dirty="0" smtClean="0"/>
          </a:p>
          <a:p>
            <a:pPr lvl="0"/>
            <a:r>
              <a:rPr lang="en-US" dirty="0" smtClean="0"/>
              <a:t>Have you finished</a:t>
            </a:r>
            <a:r>
              <a:rPr lang="en-US" u="dotted" dirty="0" smtClean="0"/>
              <a:t>		</a:t>
            </a:r>
            <a:r>
              <a:rPr lang="en-US" dirty="0" smtClean="0"/>
              <a:t>the newspaper yet?</a:t>
            </a:r>
            <a:endParaRPr lang="ru-RU" dirty="0" smtClean="0"/>
          </a:p>
          <a:p>
            <a:pPr lvl="0"/>
            <a:r>
              <a:rPr lang="en-US" dirty="0" smtClean="0"/>
              <a:t>We need to change our routine. We can’t go on</a:t>
            </a:r>
            <a:r>
              <a:rPr lang="en-US" u="dotted" dirty="0" smtClean="0"/>
              <a:t>	</a:t>
            </a:r>
            <a:r>
              <a:rPr lang="en-US" dirty="0" smtClean="0"/>
              <a:t>like this.</a:t>
            </a:r>
            <a:endParaRPr lang="ru-RU" dirty="0" smtClean="0"/>
          </a:p>
          <a:p>
            <a:pPr lvl="0"/>
            <a:r>
              <a:rPr lang="en-US" dirty="0" smtClean="0"/>
              <a:t>It’s better to avoid</a:t>
            </a:r>
            <a:r>
              <a:rPr lang="en-US" u="dotted" dirty="0" smtClean="0"/>
              <a:t>	</a:t>
            </a:r>
            <a:r>
              <a:rPr lang="en-US" dirty="0" smtClean="0"/>
              <a:t>during the rush hour.</a:t>
            </a:r>
            <a:endParaRPr lang="ru-RU" dirty="0" smtClean="0"/>
          </a:p>
          <a:p>
            <a:pPr lvl="0"/>
            <a:r>
              <a:rPr lang="en-US" dirty="0" smtClean="0"/>
              <a:t>My memory is getting worse. </a:t>
            </a:r>
            <a:r>
              <a:rPr lang="ru-RU" dirty="0" smtClean="0"/>
              <a:t>I </a:t>
            </a:r>
            <a:r>
              <a:rPr lang="ru-RU" dirty="0" err="1" smtClean="0"/>
              <a:t>keep</a:t>
            </a:r>
            <a:r>
              <a:rPr lang="ru-RU" u="dotted" dirty="0" smtClean="0"/>
              <a:t>	</a:t>
            </a:r>
            <a:r>
              <a:rPr lang="ru-RU" dirty="0" err="1" smtClean="0"/>
              <a:t>things</a:t>
            </a:r>
            <a:r>
              <a:rPr lang="ru-RU" dirty="0" smtClean="0"/>
              <a:t>.</a:t>
            </a:r>
          </a:p>
          <a:p>
            <a:pPr lvl="0"/>
            <a:r>
              <a:rPr lang="en-US" dirty="0" smtClean="0"/>
              <a:t>I’ve put off</a:t>
            </a:r>
            <a:r>
              <a:rPr lang="en-US" u="dotted" dirty="0" smtClean="0"/>
              <a:t>		</a:t>
            </a:r>
            <a:r>
              <a:rPr lang="en-US" dirty="0" smtClean="0"/>
              <a:t>this bill so many times. I really must do it today.</a:t>
            </a:r>
            <a:endParaRPr lang="ru-RU" dirty="0" smtClean="0"/>
          </a:p>
          <a:p>
            <a:pPr lvl="0"/>
            <a:r>
              <a:rPr lang="en-US" dirty="0" smtClean="0"/>
              <a:t>I’ve given up</a:t>
            </a:r>
            <a:r>
              <a:rPr lang="en-US" u="dotted" dirty="0" smtClean="0"/>
              <a:t>		</a:t>
            </a:r>
            <a:r>
              <a:rPr lang="en-US" dirty="0" smtClean="0"/>
              <a:t>to learn Japanese. I was making no progress.</a:t>
            </a:r>
            <a:endParaRPr lang="ru-RU" dirty="0" smtClean="0"/>
          </a:p>
          <a:p>
            <a:pPr lvl="0"/>
            <a:r>
              <a:rPr lang="en-US" dirty="0" smtClean="0"/>
              <a:t>If you gamble, you risk</a:t>
            </a:r>
            <a:r>
              <a:rPr lang="en-US" u="dotted" dirty="0" smtClean="0"/>
              <a:t>	</a:t>
            </a:r>
            <a:r>
              <a:rPr lang="en-US" dirty="0" smtClean="0"/>
              <a:t>your money.</a:t>
            </a:r>
            <a:endParaRPr lang="ru-RU" dirty="0" smtClean="0"/>
          </a:p>
          <a:p>
            <a:pPr lvl="0"/>
            <a:r>
              <a:rPr lang="en-US" dirty="0" smtClean="0"/>
              <a:t>Would you mind not</a:t>
            </a:r>
            <a:r>
              <a:rPr lang="en-US" u="dotted" dirty="0" smtClean="0"/>
              <a:t>	</a:t>
            </a:r>
            <a:r>
              <a:rPr lang="en-US" dirty="0" smtClean="0"/>
              <a:t>me all the time? Let me speak!</a:t>
            </a:r>
            <a:endParaRPr lang="ru-RU" dirty="0" smtClean="0"/>
          </a:p>
          <a:p>
            <a:endParaRPr lang="ru-RU"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en-US" b="1" dirty="0" smtClean="0"/>
              <a:t>Put the words in the right order</a:t>
            </a:r>
            <a:endParaRPr lang="ru-RU" dirty="0"/>
          </a:p>
        </p:txBody>
      </p:sp>
      <p:sp>
        <p:nvSpPr>
          <p:cNvPr id="3" name="Содержимое 2"/>
          <p:cNvSpPr>
            <a:spLocks noGrp="1"/>
          </p:cNvSpPr>
          <p:nvPr>
            <p:ph idx="1"/>
          </p:nvPr>
        </p:nvSpPr>
        <p:spPr/>
        <p:txBody>
          <a:bodyPr>
            <a:normAutofit fontScale="70000" lnSpcReduction="20000"/>
          </a:bodyPr>
          <a:lstStyle/>
          <a:p>
            <a:pPr lvl="0"/>
            <a:r>
              <a:rPr lang="en-US" dirty="0" smtClean="0"/>
              <a:t>Did she really say that? I (that / remember / her / saying / don’t).</a:t>
            </a:r>
            <a:endParaRPr lang="ru-RU" dirty="0" smtClean="0"/>
          </a:p>
          <a:p>
            <a:r>
              <a:rPr lang="en-US" i="1" dirty="0" smtClean="0"/>
              <a:t>I</a:t>
            </a:r>
            <a:r>
              <a:rPr lang="en-US" i="1" u="dotted" dirty="0" smtClean="0"/>
              <a:t> </a:t>
            </a:r>
            <a:r>
              <a:rPr lang="en-US" b="1" i="1" u="dotted" dirty="0" smtClean="0"/>
              <a:t>don’t remember her saying that</a:t>
            </a:r>
            <a:r>
              <a:rPr lang="en-US" i="1" u="dotted" dirty="0" smtClean="0"/>
              <a:t>                                                              .</a:t>
            </a:r>
            <a:endParaRPr lang="ru-RU" i="1" dirty="0" smtClean="0"/>
          </a:p>
          <a:p>
            <a:pPr lvl="0"/>
            <a:r>
              <a:rPr lang="en-US" dirty="0" smtClean="0"/>
              <a:t>It’s OK if you want to drive my car. I (driving / don’t / it / you / mind).</a:t>
            </a:r>
            <a:endParaRPr lang="ru-RU" dirty="0" smtClean="0"/>
          </a:p>
          <a:p>
            <a:r>
              <a:rPr lang="uk-UA" dirty="0" smtClean="0"/>
              <a:t>I</a:t>
            </a:r>
            <a:r>
              <a:rPr lang="en-US" u="dotted" dirty="0" smtClean="0"/>
              <a:t>                                                                                    </a:t>
            </a:r>
            <a:r>
              <a:rPr lang="uk-UA" u="dotted" dirty="0" smtClean="0"/>
              <a:t>.</a:t>
            </a:r>
            <a:endParaRPr lang="ru-RU" dirty="0" smtClean="0"/>
          </a:p>
          <a:p>
            <a:pPr lvl="0"/>
            <a:r>
              <a:rPr lang="en-US" dirty="0" smtClean="0"/>
              <a:t>What a stupid thing to do! Can (imagine / so stupid / being / you / anybody)?</a:t>
            </a:r>
            <a:endParaRPr lang="ru-RU" dirty="0" smtClean="0"/>
          </a:p>
          <a:p>
            <a:r>
              <a:rPr lang="uk-UA" dirty="0" err="1" smtClean="0"/>
              <a:t>Can</a:t>
            </a:r>
            <a:r>
              <a:rPr lang="en-US" u="dotted" dirty="0" smtClean="0"/>
              <a:t>                                                                                 </a:t>
            </a:r>
            <a:r>
              <a:rPr lang="uk-UA" u="dotted" dirty="0" smtClean="0"/>
              <a:t>.</a:t>
            </a:r>
            <a:endParaRPr lang="ru-RU" dirty="0" smtClean="0"/>
          </a:p>
          <a:p>
            <a:pPr lvl="0"/>
            <a:r>
              <a:rPr lang="en-US" dirty="0" smtClean="0"/>
              <a:t>We can’t control the weather. We (raining / stop / it / can’t).</a:t>
            </a:r>
            <a:endParaRPr lang="ru-RU" dirty="0" smtClean="0"/>
          </a:p>
          <a:p>
            <a:r>
              <a:rPr lang="uk-UA" dirty="0" err="1" smtClean="0"/>
              <a:t>We</a:t>
            </a:r>
            <a:r>
              <a:rPr lang="en-US" u="dotted" dirty="0" smtClean="0"/>
              <a:t>                                                                                 </a:t>
            </a:r>
            <a:r>
              <a:rPr lang="uk-UA" u="dotted" dirty="0" smtClean="0"/>
              <a:t>.</a:t>
            </a:r>
            <a:endParaRPr lang="ru-RU" dirty="0" smtClean="0"/>
          </a:p>
          <a:p>
            <a:pPr lvl="0"/>
            <a:r>
              <a:rPr lang="en-US" dirty="0" smtClean="0"/>
              <a:t>I’ll be as quick as I can. I (waiting / want / keep / you / don’t / to).</a:t>
            </a:r>
            <a:endParaRPr lang="ru-RU" dirty="0" smtClean="0"/>
          </a:p>
          <a:p>
            <a:r>
              <a:rPr lang="uk-UA" dirty="0" smtClean="0"/>
              <a:t>I</a:t>
            </a:r>
            <a:r>
              <a:rPr lang="en-US" u="dotted" dirty="0" smtClean="0"/>
              <a:t>                                                                                    </a:t>
            </a:r>
            <a:r>
              <a:rPr lang="uk-UA" u="dotted" dirty="0" smtClean="0"/>
              <a:t>.</a:t>
            </a:r>
            <a:endParaRPr lang="ru-RU" dirty="0" smtClean="0"/>
          </a:p>
          <a:p>
            <a:r>
              <a:rPr lang="uk-UA" dirty="0" smtClean="0"/>
              <a:t> </a:t>
            </a:r>
            <a:endParaRPr lang="ru-RU" dirty="0" smtClean="0"/>
          </a:p>
          <a:p>
            <a:endParaRPr lang="ru-RU"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b="1" dirty="0" smtClean="0"/>
              <a:t>7) </a:t>
            </a:r>
            <a:r>
              <a:rPr lang="en-US" b="1" dirty="0" smtClean="0"/>
              <a:t>Use your own ideas to complete these sentences. Use </a:t>
            </a:r>
            <a:r>
              <a:rPr lang="en-US" b="1" i="1" dirty="0" smtClean="0"/>
              <a:t>-</a:t>
            </a:r>
            <a:r>
              <a:rPr lang="en-US" b="1" i="1" dirty="0" err="1" smtClean="0"/>
              <a:t>ing</a:t>
            </a:r>
            <a:r>
              <a:rPr lang="en-US" b="1" dirty="0" smtClean="0"/>
              <a:t>.</a:t>
            </a:r>
            <a:r>
              <a:rPr lang="ru-RU" dirty="0" smtClean="0"/>
              <a:t/>
            </a:r>
            <a:br>
              <a:rPr lang="ru-RU" dirty="0" smtClean="0"/>
            </a:br>
            <a:endParaRPr lang="ru-RU" dirty="0"/>
          </a:p>
        </p:txBody>
      </p:sp>
      <p:sp>
        <p:nvSpPr>
          <p:cNvPr id="3" name="Содержимое 2"/>
          <p:cNvSpPr>
            <a:spLocks noGrp="1"/>
          </p:cNvSpPr>
          <p:nvPr>
            <p:ph idx="1"/>
          </p:nvPr>
        </p:nvSpPr>
        <p:spPr/>
        <p:txBody>
          <a:bodyPr>
            <a:normAutofit fontScale="85000" lnSpcReduction="20000"/>
          </a:bodyPr>
          <a:lstStyle/>
          <a:p>
            <a:pPr lvl="0"/>
            <a:r>
              <a:rPr lang="en-US" dirty="0" smtClean="0"/>
              <a:t>She’s a very interesting person. I always enjoy</a:t>
            </a:r>
            <a:r>
              <a:rPr lang="en-US" u="dotted" dirty="0" smtClean="0"/>
              <a:t> </a:t>
            </a:r>
            <a:r>
              <a:rPr lang="en-US" b="1" i="1" u="dotted" dirty="0" smtClean="0"/>
              <a:t>talking to her</a:t>
            </a:r>
            <a:r>
              <a:rPr lang="en-US" u="dotted" dirty="0" smtClean="0"/>
              <a:t>                                    </a:t>
            </a:r>
            <a:r>
              <a:rPr lang="en-US" dirty="0" smtClean="0"/>
              <a:t>.</a:t>
            </a:r>
            <a:endParaRPr lang="ru-RU" dirty="0" smtClean="0"/>
          </a:p>
          <a:p>
            <a:pPr lvl="0"/>
            <a:r>
              <a:rPr lang="en-US" dirty="0" smtClean="0"/>
              <a:t>I’m not feeling very well. </a:t>
            </a:r>
            <a:r>
              <a:rPr lang="ru-RU" dirty="0" smtClean="0"/>
              <a:t>I </a:t>
            </a:r>
            <a:r>
              <a:rPr lang="ru-RU" dirty="0" err="1" smtClean="0"/>
              <a:t>don’t</a:t>
            </a:r>
            <a:r>
              <a:rPr lang="ru-RU" dirty="0" smtClean="0"/>
              <a:t> </a:t>
            </a:r>
            <a:r>
              <a:rPr lang="ru-RU" dirty="0" err="1" smtClean="0"/>
              <a:t>fancy</a:t>
            </a:r>
            <a:r>
              <a:rPr lang="en-US" u="dotted" dirty="0" smtClean="0"/>
              <a:t>                                                         </a:t>
            </a:r>
            <a:r>
              <a:rPr lang="ru-RU" dirty="0" smtClean="0"/>
              <a:t>.</a:t>
            </a:r>
          </a:p>
          <a:p>
            <a:pPr lvl="0"/>
            <a:r>
              <a:rPr lang="en-US" dirty="0" smtClean="0"/>
              <a:t>I’m afraid there aren’t any chairs. I hope you don’t mind</a:t>
            </a:r>
            <a:r>
              <a:rPr lang="en-US" u="dotted" dirty="0" smtClean="0"/>
              <a:t>                                          </a:t>
            </a:r>
            <a:r>
              <a:rPr lang="en-US" dirty="0" smtClean="0"/>
              <a:t>.</a:t>
            </a:r>
            <a:endParaRPr lang="ru-RU" dirty="0" smtClean="0"/>
          </a:p>
          <a:p>
            <a:pPr lvl="0"/>
            <a:r>
              <a:rPr lang="en-US" dirty="0" smtClean="0"/>
              <a:t>It was a beautiful day, so I suggested</a:t>
            </a:r>
            <a:r>
              <a:rPr lang="en-US" u="dotted" dirty="0" smtClean="0"/>
              <a:t>                                                            </a:t>
            </a:r>
            <a:r>
              <a:rPr lang="en-US" dirty="0" smtClean="0"/>
              <a:t>.</a:t>
            </a:r>
            <a:endParaRPr lang="ru-RU" dirty="0" smtClean="0"/>
          </a:p>
          <a:p>
            <a:pPr lvl="0"/>
            <a:r>
              <a:rPr lang="en-US" dirty="0" smtClean="0"/>
              <a:t>The movie was very funny. </a:t>
            </a:r>
            <a:r>
              <a:rPr lang="ru-RU" dirty="0" smtClean="0"/>
              <a:t>I </a:t>
            </a:r>
            <a:r>
              <a:rPr lang="ru-RU" dirty="0" err="1" smtClean="0"/>
              <a:t>couldn’t</a:t>
            </a:r>
            <a:r>
              <a:rPr lang="ru-RU" dirty="0" smtClean="0"/>
              <a:t> </a:t>
            </a:r>
            <a:r>
              <a:rPr lang="ru-RU" dirty="0" err="1" smtClean="0"/>
              <a:t>stop</a:t>
            </a:r>
            <a:r>
              <a:rPr lang="en-US" u="dotted" dirty="0" smtClean="0"/>
              <a:t>                                                      </a:t>
            </a:r>
            <a:r>
              <a:rPr lang="ru-RU" dirty="0" smtClean="0"/>
              <a:t>.</a:t>
            </a:r>
          </a:p>
          <a:p>
            <a:pPr lvl="0"/>
            <a:r>
              <a:rPr lang="en-US" dirty="0" smtClean="0"/>
              <a:t>My car is unreliable. It keeps</a:t>
            </a:r>
            <a:r>
              <a:rPr lang="en-US" u="dotted" dirty="0" smtClean="0"/>
              <a:t>                                                                  </a:t>
            </a:r>
            <a:r>
              <a:rPr lang="en-US" dirty="0" smtClean="0"/>
              <a:t>.</a:t>
            </a:r>
            <a:endParaRPr lang="ru-RU" dirty="0" smtClean="0"/>
          </a:p>
          <a:p>
            <a:r>
              <a:rPr lang="uk-UA" dirty="0" smtClean="0"/>
              <a:t> </a:t>
            </a:r>
            <a:endParaRPr lang="ru-RU" dirty="0" smtClean="0"/>
          </a:p>
          <a:p>
            <a:endParaRPr lang="ru-RU"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uk-UA" sz="2400" b="1" dirty="0" smtClean="0"/>
              <a:t>8) </a:t>
            </a:r>
            <a:r>
              <a:rPr lang="en-US" sz="2400" b="1" dirty="0" smtClean="0"/>
              <a:t>Write sentences about yourself. Do you like these activities? </a:t>
            </a:r>
            <a:r>
              <a:rPr lang="ru-RU" sz="2400" b="1" dirty="0" err="1" smtClean="0"/>
              <a:t>Choose</a:t>
            </a:r>
            <a:r>
              <a:rPr lang="ru-RU" sz="2400" b="1" dirty="0" smtClean="0"/>
              <a:t> </a:t>
            </a:r>
            <a:r>
              <a:rPr lang="ru-RU" sz="2400" b="1" dirty="0" err="1" smtClean="0"/>
              <a:t>from</a:t>
            </a:r>
            <a:r>
              <a:rPr lang="ru-RU" sz="2400" b="1" dirty="0" smtClean="0"/>
              <a:t> </a:t>
            </a:r>
            <a:r>
              <a:rPr lang="ru-RU" sz="2400" b="1" dirty="0" err="1" smtClean="0"/>
              <a:t>these</a:t>
            </a:r>
            <a:r>
              <a:rPr lang="ru-RU" sz="2400" b="1" dirty="0" smtClean="0"/>
              <a:t> </a:t>
            </a:r>
            <a:r>
              <a:rPr lang="ru-RU" sz="2400" b="1" dirty="0" err="1" smtClean="0"/>
              <a:t>verbs</a:t>
            </a:r>
            <a:r>
              <a:rPr lang="ru-RU" sz="2400" b="1" dirty="0" smtClean="0"/>
              <a:t>:</a:t>
            </a:r>
            <a:r>
              <a:rPr lang="ru-RU" sz="2400" dirty="0" smtClean="0"/>
              <a:t> </a:t>
            </a:r>
            <a:endParaRPr lang="ru-RU" sz="2400" dirty="0"/>
          </a:p>
        </p:txBody>
      </p:sp>
      <p:sp>
        <p:nvSpPr>
          <p:cNvPr id="3" name="Содержимое 2"/>
          <p:cNvSpPr>
            <a:spLocks noGrp="1"/>
          </p:cNvSpPr>
          <p:nvPr>
            <p:ph idx="1"/>
          </p:nvPr>
        </p:nvSpPr>
        <p:spPr>
          <a:xfrm>
            <a:off x="395536" y="2532888"/>
            <a:ext cx="8229600" cy="4325112"/>
          </a:xfrm>
        </p:spPr>
        <p:txBody>
          <a:bodyPr/>
          <a:lstStyle/>
          <a:p>
            <a:pPr>
              <a:lnSpc>
                <a:spcPts val="1005"/>
              </a:lnSpc>
              <a:spcAft>
                <a:spcPts val="1000"/>
              </a:spcAft>
            </a:pPr>
            <a:r>
              <a:rPr lang="ru-RU" b="1" spc="-5" dirty="0" err="1" smtClean="0">
                <a:solidFill>
                  <a:srgbClr val="010202"/>
                </a:solidFill>
                <a:latin typeface="Yu Gothic UI Semibold"/>
                <a:ea typeface="Times New Roman"/>
                <a:cs typeface="Times New Roman"/>
              </a:rPr>
              <a:t>like</a:t>
            </a:r>
            <a:r>
              <a:rPr lang="ru-RU" b="1" spc="-60" dirty="0" smtClean="0">
                <a:solidFill>
                  <a:srgbClr val="010202"/>
                </a:solidFill>
                <a:latin typeface="Yu Gothic UI Semibold"/>
                <a:ea typeface="Times New Roman"/>
                <a:cs typeface="Times New Roman"/>
              </a:rPr>
              <a:t> </a:t>
            </a:r>
            <a:r>
              <a:rPr lang="ru-RU" spc="-5" dirty="0" smtClean="0">
                <a:solidFill>
                  <a:srgbClr val="010202"/>
                </a:solidFill>
                <a:latin typeface="Trebuchet MS"/>
                <a:ea typeface="Times New Roman"/>
                <a:cs typeface="Times New Roman"/>
              </a:rPr>
              <a:t>/</a:t>
            </a:r>
            <a:r>
              <a:rPr lang="ru-RU" spc="-85" dirty="0" smtClean="0">
                <a:solidFill>
                  <a:srgbClr val="010202"/>
                </a:solidFill>
                <a:latin typeface="Trebuchet MS"/>
                <a:ea typeface="Times New Roman"/>
                <a:cs typeface="Times New Roman"/>
              </a:rPr>
              <a:t> </a:t>
            </a:r>
            <a:r>
              <a:rPr lang="ru-RU" b="1" spc="-5" dirty="0" err="1" smtClean="0">
                <a:solidFill>
                  <a:srgbClr val="010202"/>
                </a:solidFill>
                <a:latin typeface="Yu Gothic UI Semibold"/>
                <a:ea typeface="Times New Roman"/>
                <a:cs typeface="Times New Roman"/>
              </a:rPr>
              <a:t>don’t</a:t>
            </a:r>
            <a:r>
              <a:rPr lang="ru-RU" b="1" spc="-60" dirty="0" smtClean="0">
                <a:solidFill>
                  <a:srgbClr val="010202"/>
                </a:solidFill>
                <a:latin typeface="Yu Gothic UI Semibold"/>
                <a:ea typeface="Times New Roman"/>
                <a:cs typeface="Times New Roman"/>
              </a:rPr>
              <a:t> </a:t>
            </a:r>
            <a:r>
              <a:rPr lang="ru-RU" b="1" spc="-5" dirty="0" err="1" smtClean="0">
                <a:solidFill>
                  <a:srgbClr val="010202"/>
                </a:solidFill>
                <a:latin typeface="Yu Gothic UI Semibold"/>
                <a:ea typeface="Times New Roman"/>
                <a:cs typeface="Times New Roman"/>
              </a:rPr>
              <a:t>like</a:t>
            </a:r>
            <a:endParaRPr lang="ru-RU" dirty="0" smtClean="0">
              <a:solidFill>
                <a:srgbClr val="000000"/>
              </a:solidFill>
              <a:latin typeface="Calibri"/>
              <a:ea typeface="Times New Roman"/>
              <a:cs typeface="Times New Roman"/>
            </a:endParaRPr>
          </a:p>
          <a:p>
            <a:pPr>
              <a:lnSpc>
                <a:spcPts val="995"/>
              </a:lnSpc>
              <a:spcAft>
                <a:spcPts val="1000"/>
              </a:spcAft>
            </a:pPr>
            <a:r>
              <a:rPr lang="ru-RU" b="1" dirty="0" err="1" smtClean="0">
                <a:solidFill>
                  <a:srgbClr val="010202"/>
                </a:solidFill>
                <a:latin typeface="Yu Gothic UI Semibold"/>
                <a:ea typeface="Times New Roman"/>
                <a:cs typeface="Times New Roman"/>
              </a:rPr>
              <a:t>love</a:t>
            </a:r>
            <a:endParaRPr lang="ru-RU" dirty="0" smtClean="0">
              <a:solidFill>
                <a:srgbClr val="000000"/>
              </a:solidFill>
              <a:latin typeface="Calibri"/>
              <a:ea typeface="Times New Roman"/>
              <a:cs typeface="Times New Roman"/>
            </a:endParaRPr>
          </a:p>
          <a:p>
            <a:pPr>
              <a:lnSpc>
                <a:spcPts val="995"/>
              </a:lnSpc>
              <a:spcAft>
                <a:spcPts val="1000"/>
              </a:spcAft>
            </a:pPr>
            <a:r>
              <a:rPr lang="ru-RU" b="1" dirty="0" err="1" smtClean="0">
                <a:solidFill>
                  <a:srgbClr val="010202"/>
                </a:solidFill>
                <a:latin typeface="Yu Gothic UI Semibold"/>
                <a:ea typeface="Times New Roman"/>
                <a:cs typeface="Times New Roman"/>
              </a:rPr>
              <a:t>hate</a:t>
            </a:r>
            <a:endParaRPr lang="ru-RU" dirty="0" smtClean="0">
              <a:solidFill>
                <a:srgbClr val="000000"/>
              </a:solidFill>
              <a:latin typeface="Calibri"/>
              <a:ea typeface="Times New Roman"/>
              <a:cs typeface="Times New Roman"/>
            </a:endParaRPr>
          </a:p>
          <a:p>
            <a:pPr>
              <a:lnSpc>
                <a:spcPts val="995"/>
              </a:lnSpc>
              <a:spcAft>
                <a:spcPts val="1000"/>
              </a:spcAft>
            </a:pPr>
            <a:r>
              <a:rPr lang="ru-RU" b="1" dirty="0" err="1" smtClean="0">
                <a:solidFill>
                  <a:srgbClr val="010202"/>
                </a:solidFill>
                <a:latin typeface="Yu Gothic UI Semibold"/>
                <a:ea typeface="Times New Roman"/>
                <a:cs typeface="Times New Roman"/>
              </a:rPr>
              <a:t>enjoy</a:t>
            </a:r>
            <a:endParaRPr lang="ru-RU" dirty="0" smtClean="0">
              <a:solidFill>
                <a:srgbClr val="000000"/>
              </a:solidFill>
              <a:latin typeface="Calibri"/>
              <a:ea typeface="Times New Roman"/>
              <a:cs typeface="Times New Roman"/>
            </a:endParaRPr>
          </a:p>
          <a:p>
            <a:pPr>
              <a:lnSpc>
                <a:spcPts val="995"/>
              </a:lnSpc>
              <a:spcAft>
                <a:spcPts val="1000"/>
              </a:spcAft>
            </a:pPr>
            <a:r>
              <a:rPr lang="ru-RU" b="1" dirty="0" err="1" smtClean="0">
                <a:solidFill>
                  <a:srgbClr val="010202"/>
                </a:solidFill>
                <a:latin typeface="Yu Gothic UI Semibold"/>
                <a:ea typeface="Times New Roman"/>
                <a:cs typeface="Times New Roman"/>
              </a:rPr>
              <a:t>don’t</a:t>
            </a:r>
            <a:r>
              <a:rPr lang="ru-RU" b="1" spc="-40" dirty="0" smtClean="0">
                <a:solidFill>
                  <a:srgbClr val="010202"/>
                </a:solidFill>
                <a:latin typeface="Yu Gothic UI Semibold"/>
                <a:ea typeface="Times New Roman"/>
                <a:cs typeface="Times New Roman"/>
              </a:rPr>
              <a:t> </a:t>
            </a:r>
            <a:r>
              <a:rPr lang="ru-RU" b="1" dirty="0" err="1" smtClean="0">
                <a:solidFill>
                  <a:srgbClr val="010202"/>
                </a:solidFill>
                <a:latin typeface="Yu Gothic UI Semibold"/>
                <a:ea typeface="Times New Roman"/>
                <a:cs typeface="Times New Roman"/>
              </a:rPr>
              <a:t>mind</a:t>
            </a:r>
            <a:endParaRPr lang="ru-RU" dirty="0" smtClean="0">
              <a:solidFill>
                <a:srgbClr val="000000"/>
              </a:solidFill>
              <a:latin typeface="Calibri"/>
              <a:ea typeface="Times New Roman"/>
              <a:cs typeface="Times New Roman"/>
            </a:endParaRPr>
          </a:p>
          <a:p>
            <a:endParaRPr lang="ru-RU"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85000" lnSpcReduction="10000"/>
          </a:bodyPr>
          <a:lstStyle/>
          <a:p>
            <a:pPr lvl="0"/>
            <a:r>
              <a:rPr lang="en-US" dirty="0" smtClean="0"/>
              <a:t>(flying)</a:t>
            </a:r>
            <a:r>
              <a:rPr lang="en-US" u="dotted" dirty="0" smtClean="0"/>
              <a:t> </a:t>
            </a:r>
            <a:r>
              <a:rPr lang="en-US" b="1" i="1" u="dotted" dirty="0" smtClean="0"/>
              <a:t>I don’t like flying. </a:t>
            </a:r>
            <a:r>
              <a:rPr lang="en-US" b="1" i="1" dirty="0" smtClean="0"/>
              <a:t>  or </a:t>
            </a:r>
            <a:r>
              <a:rPr lang="en-US" b="1" i="1" u="dotted" dirty="0" smtClean="0"/>
              <a:t>I don’t like to fly </a:t>
            </a:r>
            <a:r>
              <a:rPr lang="en-US" u="dotted" dirty="0" smtClean="0"/>
              <a:t>                                       .</a:t>
            </a:r>
            <a:endParaRPr lang="ru-RU" dirty="0" smtClean="0"/>
          </a:p>
          <a:p>
            <a:pPr lvl="0"/>
            <a:r>
              <a:rPr lang="ru-RU" dirty="0" smtClean="0"/>
              <a:t>(</a:t>
            </a:r>
            <a:r>
              <a:rPr lang="ru-RU" dirty="0" err="1" smtClean="0"/>
              <a:t>playing</a:t>
            </a:r>
            <a:r>
              <a:rPr lang="ru-RU" dirty="0" smtClean="0"/>
              <a:t> </a:t>
            </a:r>
            <a:r>
              <a:rPr lang="ru-RU" dirty="0" err="1" smtClean="0"/>
              <a:t>cards</a:t>
            </a:r>
            <a:r>
              <a:rPr lang="ru-RU" dirty="0" smtClean="0"/>
              <a:t>) </a:t>
            </a:r>
            <a:r>
              <a:rPr lang="en-US" u="dotted" dirty="0" smtClean="0"/>
              <a:t>              </a:t>
            </a:r>
            <a:r>
              <a:rPr lang="uk-UA" u="dotted" dirty="0" smtClean="0"/>
              <a:t>               </a:t>
            </a:r>
            <a:r>
              <a:rPr lang="en-US" u="dotted" dirty="0" smtClean="0"/>
              <a:t>                                                </a:t>
            </a:r>
            <a:r>
              <a:rPr lang="uk-UA" u="dotted" dirty="0" smtClean="0"/>
              <a:t>.</a:t>
            </a:r>
            <a:endParaRPr lang="ru-RU" dirty="0" smtClean="0"/>
          </a:p>
          <a:p>
            <a:pPr lvl="0"/>
            <a:r>
              <a:rPr lang="ru-RU" dirty="0" smtClean="0"/>
              <a:t>(</a:t>
            </a:r>
            <a:r>
              <a:rPr lang="ru-RU" dirty="0" err="1" smtClean="0"/>
              <a:t>being</a:t>
            </a:r>
            <a:r>
              <a:rPr lang="ru-RU" dirty="0" smtClean="0"/>
              <a:t> </a:t>
            </a:r>
            <a:r>
              <a:rPr lang="ru-RU" dirty="0" err="1" smtClean="0"/>
              <a:t>alone</a:t>
            </a:r>
            <a:r>
              <a:rPr lang="ru-RU" dirty="0" smtClean="0"/>
              <a:t>) </a:t>
            </a:r>
            <a:r>
              <a:rPr lang="en-US" u="dotted" dirty="0" smtClean="0"/>
              <a:t>                                                                              </a:t>
            </a:r>
            <a:r>
              <a:rPr lang="uk-UA" u="dotted" dirty="0" smtClean="0"/>
              <a:t>.</a:t>
            </a:r>
            <a:endParaRPr lang="ru-RU" dirty="0" smtClean="0"/>
          </a:p>
          <a:p>
            <a:pPr lvl="0"/>
            <a:r>
              <a:rPr lang="ru-RU" dirty="0" smtClean="0"/>
              <a:t>(</a:t>
            </a:r>
            <a:r>
              <a:rPr lang="ru-RU" dirty="0" err="1" smtClean="0"/>
              <a:t>going</a:t>
            </a:r>
            <a:r>
              <a:rPr lang="ru-RU" dirty="0" smtClean="0"/>
              <a:t> </a:t>
            </a:r>
            <a:r>
              <a:rPr lang="ru-RU" dirty="0" err="1" smtClean="0"/>
              <a:t>to</a:t>
            </a:r>
            <a:r>
              <a:rPr lang="ru-RU" dirty="0" smtClean="0"/>
              <a:t> </a:t>
            </a:r>
            <a:r>
              <a:rPr lang="ru-RU" dirty="0" err="1" smtClean="0"/>
              <a:t>museums</a:t>
            </a:r>
            <a:r>
              <a:rPr lang="ru-RU" dirty="0" smtClean="0"/>
              <a:t>) </a:t>
            </a:r>
            <a:r>
              <a:rPr lang="en-US" u="dotted" dirty="0" smtClean="0"/>
              <a:t>                                                                        </a:t>
            </a:r>
            <a:r>
              <a:rPr lang="uk-UA" u="dotted" dirty="0" smtClean="0"/>
              <a:t> .</a:t>
            </a:r>
            <a:endParaRPr lang="ru-RU" dirty="0" smtClean="0"/>
          </a:p>
          <a:p>
            <a:pPr lvl="0"/>
            <a:r>
              <a:rPr lang="ru-RU" dirty="0" smtClean="0"/>
              <a:t>(</a:t>
            </a:r>
            <a:r>
              <a:rPr lang="ru-RU" dirty="0" err="1" smtClean="0"/>
              <a:t>cooking</a:t>
            </a:r>
            <a:r>
              <a:rPr lang="ru-RU" dirty="0" smtClean="0"/>
              <a:t>)</a:t>
            </a:r>
            <a:r>
              <a:rPr lang="en-US" u="dotted" dirty="0" smtClean="0"/>
              <a:t>                                                                                  </a:t>
            </a:r>
            <a:r>
              <a:rPr lang="uk-UA" u="dotted" dirty="0" smtClean="0"/>
              <a:t>.</a:t>
            </a:r>
            <a:endParaRPr lang="ru-RU" dirty="0" smtClean="0"/>
          </a:p>
          <a:p>
            <a:pPr lvl="0"/>
            <a:r>
              <a:rPr lang="ru-RU" dirty="0" smtClean="0"/>
              <a:t>(</a:t>
            </a:r>
            <a:r>
              <a:rPr lang="ru-RU" dirty="0" err="1" smtClean="0"/>
              <a:t>getting</a:t>
            </a:r>
            <a:r>
              <a:rPr lang="ru-RU" dirty="0" smtClean="0"/>
              <a:t> </a:t>
            </a:r>
            <a:r>
              <a:rPr lang="ru-RU" dirty="0" err="1" smtClean="0"/>
              <a:t>up</a:t>
            </a:r>
            <a:r>
              <a:rPr lang="ru-RU" dirty="0" smtClean="0"/>
              <a:t> </a:t>
            </a:r>
            <a:r>
              <a:rPr lang="ru-RU" dirty="0" err="1" smtClean="0"/>
              <a:t>early</a:t>
            </a:r>
            <a:r>
              <a:rPr lang="ru-RU" dirty="0" smtClean="0"/>
              <a:t>)</a:t>
            </a:r>
            <a:r>
              <a:rPr lang="en-US" u="dotted" dirty="0" smtClean="0"/>
              <a:t>                                                                            </a:t>
            </a:r>
            <a:r>
              <a:rPr lang="uk-UA" u="dotted" dirty="0" smtClean="0"/>
              <a:t>.</a:t>
            </a:r>
            <a:endParaRPr lang="ru-RU" dirty="0" smtClean="0"/>
          </a:p>
          <a:p>
            <a:r>
              <a:rPr lang="en-US" dirty="0" smtClean="0"/>
              <a:t> </a:t>
            </a:r>
            <a:endParaRPr lang="ru-RU" smtClean="0"/>
          </a:p>
          <a:p>
            <a:endParaRPr lang="ru-RU"/>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dirty="0"/>
          </a:p>
        </p:txBody>
      </p:sp>
      <p:sp>
        <p:nvSpPr>
          <p:cNvPr id="3" name="Содержимое 2"/>
          <p:cNvSpPr>
            <a:spLocks noGrp="1"/>
          </p:cNvSpPr>
          <p:nvPr>
            <p:ph idx="1"/>
          </p:nvPr>
        </p:nvSpPr>
        <p:spPr/>
        <p:txBody>
          <a:bodyPr/>
          <a:lstStyle/>
          <a:p>
            <a:pPr algn="ctr"/>
            <a:r>
              <a:rPr lang="ru-RU" b="1" dirty="0" err="1" smtClean="0"/>
              <a:t>Хід</a:t>
            </a:r>
            <a:r>
              <a:rPr lang="ru-RU" b="1" dirty="0" smtClean="0"/>
              <a:t> </a:t>
            </a:r>
            <a:r>
              <a:rPr lang="ru-RU" b="1" dirty="0" err="1" smtClean="0"/>
              <a:t>заняття</a:t>
            </a:r>
            <a:r>
              <a:rPr lang="ru-RU" b="1" dirty="0" smtClean="0"/>
              <a:t> </a:t>
            </a:r>
            <a:r>
              <a:rPr lang="en-US" b="1" dirty="0" smtClean="0"/>
              <a:t>(Procedure</a:t>
            </a:r>
            <a:r>
              <a:rPr lang="en-US" b="1" dirty="0" smtClean="0"/>
              <a:t>)</a:t>
            </a:r>
            <a:endParaRPr lang="ru-RU" dirty="0" smtClean="0"/>
          </a:p>
          <a:p>
            <a:r>
              <a:rPr lang="en-US" b="1" dirty="0" smtClean="0"/>
              <a:t>1) Read the text and translate into Ukrainian in the written form. </a:t>
            </a:r>
            <a:endParaRPr lang="ru-RU" dirty="0" smtClean="0"/>
          </a:p>
          <a:p>
            <a:r>
              <a:rPr lang="en-US" b="1" dirty="0" smtClean="0"/>
              <a:t>2) Learn the new words and word combinations. </a:t>
            </a:r>
            <a:endParaRPr lang="ru-RU" dirty="0" smtClean="0"/>
          </a:p>
          <a:p>
            <a:r>
              <a:rPr lang="en-US" b="1" dirty="0" smtClean="0"/>
              <a:t>3) Make summery of the text in English. </a:t>
            </a:r>
            <a:endParaRPr lang="ru-RU" dirty="0" smtClean="0"/>
          </a:p>
          <a:p>
            <a:r>
              <a:rPr lang="en-US" b="1" dirty="0" smtClean="0"/>
              <a:t>4) Make some questions on the text. </a:t>
            </a:r>
            <a:endParaRPr lang="ru-RU" dirty="0" smtClean="0"/>
          </a:p>
          <a:p>
            <a:endParaRPr lang="ru-RU"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en-US" sz="3100" b="1" dirty="0" smtClean="0"/>
              <a:t>The transformation of agriculture in Ukraine: From collective farms to </a:t>
            </a:r>
            <a:r>
              <a:rPr lang="en-US" sz="3100" b="1" dirty="0" err="1" smtClean="0"/>
              <a:t>agroholdings</a:t>
            </a:r>
            <a:r>
              <a:rPr lang="ru-RU" dirty="0" smtClean="0"/>
              <a:t/>
            </a:r>
            <a:br>
              <a:rPr lang="ru-RU" dirty="0" smtClean="0"/>
            </a:br>
            <a:endParaRPr lang="ru-RU" dirty="0"/>
          </a:p>
        </p:txBody>
      </p:sp>
      <p:sp>
        <p:nvSpPr>
          <p:cNvPr id="3" name="Содержимое 2"/>
          <p:cNvSpPr>
            <a:spLocks noGrp="1"/>
          </p:cNvSpPr>
          <p:nvPr>
            <p:ph idx="1"/>
          </p:nvPr>
        </p:nvSpPr>
        <p:spPr/>
        <p:txBody>
          <a:bodyPr>
            <a:normAutofit fontScale="62500" lnSpcReduction="20000"/>
          </a:bodyPr>
          <a:lstStyle/>
          <a:p>
            <a:r>
              <a:rPr lang="en-US" dirty="0" smtClean="0"/>
              <a:t>In recent years, Ukraine’s agriculture has been consistently improving and has been the only part of the country’s economy to buck the recession. According to preliminary estimates, in 2013 agricultural production increased by 13.7% - in contrast to a 4.7% decline in the industrial sector. According to official statistics, Ukraine’s industrial production was up 40% in the final months of 2013 when compared to the same period of 2012. This translated into an unexpected gain in fourth-quarter GDP growth (+3.7%) and prevented an annual drop in GDP. Crop production, and particularly the production of grain, hit a record high: in 2013, Ukraine produced 63 million </a:t>
            </a:r>
            <a:r>
              <a:rPr lang="en-US" dirty="0" err="1" smtClean="0"/>
              <a:t>tonnes</a:t>
            </a:r>
            <a:r>
              <a:rPr lang="en-US" dirty="0" smtClean="0"/>
              <a:t> of grain, outperforming its best ever harvest of 2011 (56.7 million </a:t>
            </a:r>
            <a:r>
              <a:rPr lang="en-US" dirty="0" err="1" smtClean="0"/>
              <a:t>tonnes</a:t>
            </a:r>
            <a:r>
              <a:rPr lang="en-US" dirty="0" smtClean="0"/>
              <a:t>). The value of Ukraine’s agricultural and food exports increased from US$4.3 billion in 2005 to US$17.9 billion in 2012, and currently accounts for a quarter of Ukraine’s total exports. Economic forecasts suggest that in the current marketing year (July 2013 - June 2014) Ukraine will sell more than 30 million </a:t>
            </a:r>
            <a:r>
              <a:rPr lang="en-US" dirty="0" err="1" smtClean="0"/>
              <a:t>tonnes</a:t>
            </a:r>
            <a:r>
              <a:rPr lang="en-US" dirty="0" smtClean="0"/>
              <a:t> of grain to foreign markets, making it the world's second biggest grain exporter, after the United States.</a:t>
            </a:r>
            <a:endParaRPr lang="ru-RU" dirty="0" smtClean="0"/>
          </a:p>
          <a:p>
            <a:endParaRPr lang="ru-RU"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62500" lnSpcReduction="20000"/>
          </a:bodyPr>
          <a:lstStyle/>
          <a:p>
            <a:r>
              <a:rPr lang="en-US" dirty="0" smtClean="0"/>
              <a:t>Ukraine’s government hopes that the growing agricultural production and booming exports will help the country overcome the recession which has been ongoing since mid-2012, and that the sector will become a driving force for sustained economic growth. However, the success of this plan is contingent on several factors: primarily, on the economic situation in Ukraine’s export markets, a better investment climate inside the country, as well as on future government policy, including the completion of an agrarian reform launched over 20 years ago. Despite pressing ahead with land ownership reform, the government has so far been reluctant to permit the free purchase and sale of agricultural land. Consequently, the growth of the agricultural sector has led to a concentration of production within very large agricultural holdings, known locally as </a:t>
            </a:r>
            <a:r>
              <a:rPr lang="en-US" dirty="0" err="1" smtClean="0"/>
              <a:t>agroholdings</a:t>
            </a:r>
            <a:r>
              <a:rPr lang="en-US" dirty="0" smtClean="0"/>
              <a:t>, </a:t>
            </a:r>
            <a:r>
              <a:rPr lang="en-US" dirty="0" err="1" smtClean="0"/>
              <a:t>characterised</a:t>
            </a:r>
            <a:r>
              <a:rPr lang="en-US" dirty="0" smtClean="0"/>
              <a:t> by large-scale intensive farming. The top one hundred holdings already control over 30% of all the land (6.7 million hectares) farmed by all agricultural companies operating in Ukraine (about 50,000 of them), corresponding to more than 16% of the total agricultural land in the country. This agricultural model has led to growing socio-economic disparities in Ukraine’s crisis-stricken countryside</a:t>
            </a:r>
            <a:endParaRPr lang="ru-RU"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en-US" b="1" dirty="0" smtClean="0"/>
              <a:t>The significance of agriculture to Ukraine’s economy</a:t>
            </a:r>
            <a:r>
              <a:rPr lang="ru-RU" dirty="0" smtClean="0"/>
              <a:t/>
            </a:r>
            <a:br>
              <a:rPr lang="ru-RU" dirty="0" smtClean="0"/>
            </a:br>
            <a:endParaRPr lang="ru-RU" dirty="0"/>
          </a:p>
        </p:txBody>
      </p:sp>
      <p:sp>
        <p:nvSpPr>
          <p:cNvPr id="3" name="Содержимое 2"/>
          <p:cNvSpPr>
            <a:spLocks noGrp="1"/>
          </p:cNvSpPr>
          <p:nvPr>
            <p:ph idx="1"/>
          </p:nvPr>
        </p:nvSpPr>
        <p:spPr/>
        <p:txBody>
          <a:bodyPr>
            <a:normAutofit fontScale="55000" lnSpcReduction="20000"/>
          </a:bodyPr>
          <a:lstStyle/>
          <a:p>
            <a:r>
              <a:rPr lang="en-US" dirty="0" smtClean="0"/>
              <a:t>Agriculture accounts for about 8% of Ukraine’s gross domestic product - a rate several times higher than among Europe’s major agricultural producers[1]. Its significance to the economy stems mainly from crop production, which accounted for nearly 67% of all domestic agricultural production in 2012. Despite showing signs of recovery from a severe crisis in the 1990s, animal production in Ukraine remains tied to small farms and is used largely for the personal consumption of the producers.</a:t>
            </a:r>
            <a:endParaRPr lang="ru-RU" dirty="0" smtClean="0"/>
          </a:p>
          <a:p>
            <a:r>
              <a:rPr lang="en-US" dirty="0" smtClean="0"/>
              <a:t>Ukraine has ​the second largest acreage of farmland in Europe (after Russia) with a total of 41.5 million hectares of agricultural land (about 70% of the total area of the country), of which arable land accounts for over 32 million hectares. Ukraine benefits from a </a:t>
            </a:r>
            <a:r>
              <a:rPr lang="en-US" dirty="0" err="1" smtClean="0"/>
              <a:t>favourable</a:t>
            </a:r>
            <a:r>
              <a:rPr lang="en-US" dirty="0" smtClean="0"/>
              <a:t> climate and good quality soils, of which about half are the highly fertile </a:t>
            </a:r>
            <a:r>
              <a:rPr lang="en-US" dirty="0" err="1" smtClean="0"/>
              <a:t>chernozem</a:t>
            </a:r>
            <a:r>
              <a:rPr lang="en-US" dirty="0" smtClean="0"/>
              <a:t> (or black earth). Ukraine is one of Europe’s leading grain producers: it is the continent’s largest producer and exporter of corn, the second largest producer of sunflower seeds and sunflower oil (and the world's largest exporter), as well as being a leading producer and exporter of wheat and barley (see Appendix 1).</a:t>
            </a:r>
            <a:endParaRPr lang="ru-RU" dirty="0" smtClean="0"/>
          </a:p>
          <a:p>
            <a:r>
              <a:rPr lang="en-US" dirty="0" smtClean="0"/>
              <a:t>Between 2005-2012, the export of food and agricultural products[2] increased by 315% (in 2013, Ukraine’s agricultural exports were worth an estimated US$17-18 billion). This makes agriculture Ukraine’s second most important export sector, after the country’s traditional export leader – the steel industry[3]. In the previous marketing year (July 2012 - June 2013), Ukraine </a:t>
            </a:r>
            <a:endParaRPr lang="ru-RU"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70000" lnSpcReduction="20000"/>
          </a:bodyPr>
          <a:lstStyle/>
          <a:p>
            <a:r>
              <a:rPr lang="en-US" dirty="0" smtClean="0"/>
              <a:t>exported about 23 million </a:t>
            </a:r>
            <a:r>
              <a:rPr lang="en-US" dirty="0" err="1" smtClean="0"/>
              <a:t>tonnes</a:t>
            </a:r>
            <a:r>
              <a:rPr lang="en-US" dirty="0" smtClean="0"/>
              <a:t> of grain; in the 2013/2014 marketing year, which started in July, Ukraine is planning to export 30-32 million </a:t>
            </a:r>
            <a:r>
              <a:rPr lang="en-US" dirty="0" err="1" smtClean="0"/>
              <a:t>tonnes</a:t>
            </a:r>
            <a:r>
              <a:rPr lang="en-US" dirty="0" smtClean="0"/>
              <a:t> of grain, which would break the 1991 record. In August of last year, the US Department of Agriculture estimated that with grain exports of over 30 million </a:t>
            </a:r>
            <a:r>
              <a:rPr lang="en-US" dirty="0" err="1" smtClean="0"/>
              <a:t>tonnes</a:t>
            </a:r>
            <a:r>
              <a:rPr lang="en-US" dirty="0" smtClean="0"/>
              <a:t>, Ukraine may become the world's second biggest grain exporter in the current marketing year (second only to the United States).</a:t>
            </a:r>
            <a:endParaRPr lang="ru-RU" dirty="0" smtClean="0"/>
          </a:p>
          <a:p>
            <a:r>
              <a:rPr lang="en-US" dirty="0" smtClean="0"/>
              <a:t>This year’s record high production and exports of food and agricultural products have become a driving force behind the “propaganda of success”, which the Kyiv government has actively engaged itself in to divert public opinion from the exceptionally poor overall performance of the Ukrainian economy. In fact, the record-breaking results are obscuring the grave problems that both this sector and the entire Ukrainian countryside have been facing for many years.</a:t>
            </a:r>
            <a:endParaRPr lang="ru-RU" dirty="0" smtClean="0"/>
          </a:p>
          <a:p>
            <a:endParaRPr lang="ru-RU"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en-US" b="1" dirty="0" smtClean="0"/>
              <a:t>From </a:t>
            </a:r>
            <a:r>
              <a:rPr lang="en-US" b="1" dirty="0" err="1" smtClean="0"/>
              <a:t>kolkhozniks</a:t>
            </a:r>
            <a:r>
              <a:rPr lang="en-US" b="1" dirty="0" smtClean="0"/>
              <a:t> to farmers...</a:t>
            </a:r>
            <a:endParaRPr lang="ru-RU" dirty="0"/>
          </a:p>
        </p:txBody>
      </p:sp>
      <p:sp>
        <p:nvSpPr>
          <p:cNvPr id="3" name="Содержимое 2"/>
          <p:cNvSpPr>
            <a:spLocks noGrp="1"/>
          </p:cNvSpPr>
          <p:nvPr>
            <p:ph idx="1"/>
          </p:nvPr>
        </p:nvSpPr>
        <p:spPr/>
        <p:txBody>
          <a:bodyPr>
            <a:normAutofit fontScale="55000" lnSpcReduction="20000"/>
          </a:bodyPr>
          <a:lstStyle/>
          <a:p>
            <a:r>
              <a:rPr lang="en-US" dirty="0" smtClean="0"/>
              <a:t>A period of economic growth from 2000 to 2008 (averaging about 7% of GDP per year) and low land lease rates and cheap </a:t>
            </a:r>
            <a:r>
              <a:rPr lang="en-US" dirty="0" err="1" smtClean="0"/>
              <a:t>labour</a:t>
            </a:r>
            <a:r>
              <a:rPr lang="en-US" dirty="0" smtClean="0"/>
              <a:t> (wages in agriculture are among the lowest in the economy) have improved the business conditions in the sector and the possibility of state support for Ukrainian agriculture. The most significant changes included: the introduction by parliament of the so-called “fixed agricultural tax”[10] in December 1998, VAT rebates, and state subsidies for agricultural production, which mainly benefitted the largest players[11]. The development of large-scale farms, however, was most directly facilitated by the increasingly appealing export opportunities. Since 2005, global markets have seen a systematic increase in the price of food and agricultural products (see Appendix 2); this has translated into higher prices for the main grains produced in Ukraine: wheat, barley and corn. Even after taking into account the interim (although admittedly, painful) price falls (2008-2009 crisis), by 2013 the price of the three main grains mentioned earlier had increased significantly: two-fold for wheat, two and a half times for barley, and three-fold for corn. Importantly, the global increase in grain prices was accompanied by growing demand generated mostly by developing countries[12].</a:t>
            </a:r>
            <a:endParaRPr lang="ru-RU" dirty="0" smtClean="0"/>
          </a:p>
          <a:p>
            <a:r>
              <a:rPr lang="en-US" dirty="0" smtClean="0"/>
              <a:t>Between 1996-2000, Ukraine’s total wheat exports reached 9.3 million </a:t>
            </a:r>
            <a:r>
              <a:rPr lang="en-US" dirty="0" err="1" smtClean="0"/>
              <a:t>tonnes</a:t>
            </a:r>
            <a:r>
              <a:rPr lang="en-US" dirty="0" smtClean="0"/>
              <a:t> - since 1991, wheat has been the main grain produced in the country. Over the next five years, this figure more than doubled (to 21.3 million </a:t>
            </a:r>
            <a:r>
              <a:rPr lang="en-US" dirty="0" err="1" smtClean="0"/>
              <a:t>tonnes</a:t>
            </a:r>
            <a:r>
              <a:rPr lang="en-US" dirty="0" smtClean="0"/>
              <a:t>) and between 2006-2010, Ukraine’s wheat exports rose by another 50%, to almost 33 million </a:t>
            </a:r>
            <a:r>
              <a:rPr lang="en-US" dirty="0" err="1" smtClean="0"/>
              <a:t>tonnes</a:t>
            </a:r>
            <a:r>
              <a:rPr lang="en-US" dirty="0" smtClean="0"/>
              <a:t>[13].</a:t>
            </a:r>
            <a:endParaRPr lang="ru-RU" dirty="0" smtClean="0"/>
          </a:p>
          <a:p>
            <a:endParaRPr lang="ru-RU"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62500" lnSpcReduction="20000"/>
          </a:bodyPr>
          <a:lstStyle/>
          <a:p>
            <a:r>
              <a:rPr lang="en-US" dirty="0" smtClean="0"/>
              <a:t>Initially, wheat exports from Ukraine were dominated by large global players, such as </a:t>
            </a:r>
            <a:r>
              <a:rPr lang="en-US" dirty="0" err="1" smtClean="0"/>
              <a:t>Toepfer</a:t>
            </a:r>
            <a:r>
              <a:rPr lang="en-US" dirty="0" smtClean="0"/>
              <a:t>, Cargill, and Serna. Thanks to the cooperation developed between international players and the local intermediaries in the supply chain, Ukraine saw the emergence of local players who gradually invested their profits in production, and began to export their produce themselves. Many of Ukraine’s largest agricultural companies started out as small-scale private farms, established back in the 1990s by the managers of former collective farms. They then quickly increased their size, especially in the last 5-8 years, mainly on the basis of leased agricultural land.</a:t>
            </a:r>
            <a:endParaRPr lang="ru-RU" dirty="0" smtClean="0"/>
          </a:p>
          <a:p>
            <a:r>
              <a:rPr lang="en-US" dirty="0" smtClean="0"/>
              <a:t>The development of private farms - which constitute the majority of all agricultural businesses established after 1991 (around 80%) and which operate an average area of ​​about 100 hectares - began to slow down in the middle of the past decade. The number of such farms fell from 42,400 in 2005 to 40,700 in 2012. However, also this category of agricultural business shifted towards large-scale farming: at present 16.2% of the largest private farms manage 80% of all the land cultivated by this type of agricultural business (a total of about 4.4 million hectares).</a:t>
            </a:r>
            <a:endParaRPr lang="ru-RU"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dirty="0" smtClean="0"/>
              <a:t> </a:t>
            </a:r>
            <a:r>
              <a:rPr lang="ru-RU" dirty="0" smtClean="0"/>
              <a:t/>
            </a:r>
            <a:br>
              <a:rPr lang="ru-RU" dirty="0" smtClean="0"/>
            </a:br>
            <a:r>
              <a:rPr lang="uk-UA" sz="2700" b="1" dirty="0" smtClean="0"/>
              <a:t>5) </a:t>
            </a:r>
            <a:r>
              <a:rPr lang="en-US" sz="2700" b="1" dirty="0" smtClean="0"/>
              <a:t>Complete the sentences. Choose from these verbs (in the correct form):</a:t>
            </a:r>
            <a:r>
              <a:rPr lang="ru-RU" dirty="0" smtClean="0"/>
              <a:t/>
            </a:r>
            <a:br>
              <a:rPr lang="ru-RU" dirty="0" smtClean="0"/>
            </a:br>
            <a:endParaRPr lang="ru-RU" dirty="0"/>
          </a:p>
        </p:txBody>
      </p:sp>
      <p:sp>
        <p:nvSpPr>
          <p:cNvPr id="3" name="Содержимое 2"/>
          <p:cNvSpPr>
            <a:spLocks noGrp="1"/>
          </p:cNvSpPr>
          <p:nvPr>
            <p:ph idx="1"/>
          </p:nvPr>
        </p:nvSpPr>
        <p:spPr/>
        <p:txBody>
          <a:bodyPr/>
          <a:lstStyle/>
          <a:p>
            <a:pPr marL="635">
              <a:lnSpc>
                <a:spcPts val="930"/>
              </a:lnSpc>
              <a:spcAft>
                <a:spcPts val="1000"/>
              </a:spcAft>
            </a:pPr>
            <a:r>
              <a:rPr lang="ru-RU" b="1" dirty="0" err="1" smtClean="0">
                <a:solidFill>
                  <a:srgbClr val="010202"/>
                </a:solidFill>
                <a:latin typeface="Yu Gothic UI Semibold"/>
                <a:ea typeface="Times New Roman"/>
                <a:cs typeface="Times New Roman"/>
              </a:rPr>
              <a:t>answer</a:t>
            </a:r>
            <a:endParaRPr lang="ru-RU" dirty="0" smtClean="0">
              <a:solidFill>
                <a:srgbClr val="000000"/>
              </a:solidFill>
              <a:latin typeface="Calibri"/>
              <a:ea typeface="Times New Roman"/>
              <a:cs typeface="Times New Roman"/>
            </a:endParaRPr>
          </a:p>
          <a:p>
            <a:pPr>
              <a:lnSpc>
                <a:spcPts val="1215"/>
              </a:lnSpc>
              <a:spcAft>
                <a:spcPts val="1000"/>
              </a:spcAft>
            </a:pPr>
            <a:r>
              <a:rPr lang="ru-RU" b="1" dirty="0" err="1" smtClean="0">
                <a:solidFill>
                  <a:srgbClr val="010202"/>
                </a:solidFill>
                <a:latin typeface="Yu Gothic UI Semibold"/>
                <a:ea typeface="Times New Roman"/>
                <a:cs typeface="Times New Roman"/>
              </a:rPr>
              <a:t>lose</a:t>
            </a:r>
            <a:endParaRPr lang="ru-RU" dirty="0" smtClean="0">
              <a:solidFill>
                <a:srgbClr val="000000"/>
              </a:solidFill>
              <a:latin typeface="Calibri"/>
              <a:ea typeface="Times New Roman"/>
              <a:cs typeface="Times New Roman"/>
            </a:endParaRPr>
          </a:p>
          <a:p>
            <a:pPr>
              <a:lnSpc>
                <a:spcPts val="930"/>
              </a:lnSpc>
              <a:spcAft>
                <a:spcPts val="1000"/>
              </a:spcAft>
            </a:pPr>
            <a:r>
              <a:rPr lang="ru-RU" b="1" dirty="0" err="1" smtClean="0">
                <a:solidFill>
                  <a:srgbClr val="010202"/>
                </a:solidFill>
                <a:latin typeface="Yu Gothic UI Semibold"/>
                <a:ea typeface="Times New Roman"/>
                <a:cs typeface="Times New Roman"/>
              </a:rPr>
              <a:t>apply</a:t>
            </a:r>
            <a:endParaRPr lang="ru-RU" dirty="0" smtClean="0">
              <a:solidFill>
                <a:srgbClr val="000000"/>
              </a:solidFill>
              <a:latin typeface="Calibri"/>
              <a:ea typeface="Times New Roman"/>
              <a:cs typeface="Times New Roman"/>
            </a:endParaRPr>
          </a:p>
          <a:p>
            <a:pPr>
              <a:lnSpc>
                <a:spcPts val="1215"/>
              </a:lnSpc>
              <a:spcAft>
                <a:spcPts val="1000"/>
              </a:spcAft>
            </a:pPr>
            <a:r>
              <a:rPr lang="ru-RU" b="1" dirty="0" err="1" smtClean="0">
                <a:solidFill>
                  <a:srgbClr val="010202"/>
                </a:solidFill>
                <a:latin typeface="Yu Gothic UI Semibold"/>
                <a:ea typeface="Times New Roman"/>
                <a:cs typeface="Times New Roman"/>
              </a:rPr>
              <a:t>make</a:t>
            </a:r>
            <a:endParaRPr lang="ru-RU" dirty="0" smtClean="0">
              <a:solidFill>
                <a:srgbClr val="000000"/>
              </a:solidFill>
              <a:latin typeface="Calibri"/>
              <a:ea typeface="Times New Roman"/>
              <a:cs typeface="Times New Roman"/>
            </a:endParaRPr>
          </a:p>
          <a:p>
            <a:pPr>
              <a:lnSpc>
                <a:spcPts val="930"/>
              </a:lnSpc>
              <a:spcAft>
                <a:spcPts val="1000"/>
              </a:spcAft>
            </a:pPr>
            <a:r>
              <a:rPr lang="ru-RU" b="1" spc="-5" dirty="0" err="1" smtClean="0">
                <a:solidFill>
                  <a:srgbClr val="010202"/>
                </a:solidFill>
                <a:latin typeface="Yu Gothic UI Semibold"/>
                <a:ea typeface="Times New Roman"/>
                <a:cs typeface="Times New Roman"/>
              </a:rPr>
              <a:t>forget</a:t>
            </a:r>
            <a:endParaRPr lang="ru-RU" dirty="0" smtClean="0">
              <a:solidFill>
                <a:srgbClr val="000000"/>
              </a:solidFill>
              <a:latin typeface="Calibri"/>
              <a:ea typeface="Times New Roman"/>
              <a:cs typeface="Times New Roman"/>
            </a:endParaRPr>
          </a:p>
          <a:p>
            <a:pPr>
              <a:lnSpc>
                <a:spcPts val="1215"/>
              </a:lnSpc>
              <a:spcAft>
                <a:spcPts val="1000"/>
              </a:spcAft>
            </a:pPr>
            <a:r>
              <a:rPr lang="ru-RU" b="1" dirty="0" err="1" smtClean="0">
                <a:solidFill>
                  <a:srgbClr val="010202"/>
                </a:solidFill>
                <a:latin typeface="Yu Gothic UI Semibold"/>
                <a:ea typeface="Times New Roman"/>
                <a:cs typeface="Times New Roman"/>
              </a:rPr>
              <a:t>pay</a:t>
            </a:r>
            <a:endParaRPr lang="ru-RU" dirty="0" smtClean="0">
              <a:solidFill>
                <a:srgbClr val="000000"/>
              </a:solidFill>
              <a:latin typeface="Calibri"/>
              <a:ea typeface="Times New Roman"/>
              <a:cs typeface="Times New Roman"/>
            </a:endParaRPr>
          </a:p>
          <a:p>
            <a:pPr>
              <a:lnSpc>
                <a:spcPts val="930"/>
              </a:lnSpc>
              <a:spcAft>
                <a:spcPts val="1000"/>
              </a:spcAft>
            </a:pPr>
            <a:r>
              <a:rPr lang="ru-RU" b="1" dirty="0" err="1" smtClean="0">
                <a:solidFill>
                  <a:srgbClr val="010202"/>
                </a:solidFill>
                <a:latin typeface="Yu Gothic UI Semibold"/>
                <a:ea typeface="Times New Roman"/>
                <a:cs typeface="Times New Roman"/>
              </a:rPr>
              <a:t>interrupt</a:t>
            </a:r>
            <a:endParaRPr lang="ru-RU" dirty="0" smtClean="0">
              <a:solidFill>
                <a:srgbClr val="000000"/>
              </a:solidFill>
              <a:latin typeface="Calibri"/>
              <a:ea typeface="Times New Roman"/>
              <a:cs typeface="Times New Roman"/>
            </a:endParaRPr>
          </a:p>
          <a:p>
            <a:pPr>
              <a:lnSpc>
                <a:spcPts val="1215"/>
              </a:lnSpc>
              <a:spcAft>
                <a:spcPts val="1000"/>
              </a:spcAft>
            </a:pPr>
            <a:r>
              <a:rPr lang="ru-RU" b="1" dirty="0" err="1" smtClean="0">
                <a:solidFill>
                  <a:srgbClr val="010202"/>
                </a:solidFill>
                <a:latin typeface="Yu Gothic UI Semibold"/>
                <a:ea typeface="Times New Roman"/>
                <a:cs typeface="Times New Roman"/>
              </a:rPr>
              <a:t>read</a:t>
            </a:r>
            <a:endParaRPr lang="ru-RU" dirty="0" smtClean="0">
              <a:solidFill>
                <a:srgbClr val="000000"/>
              </a:solidFill>
              <a:latin typeface="Calibri"/>
              <a:ea typeface="Times New Roman"/>
              <a:cs typeface="Times New Roman"/>
            </a:endParaRPr>
          </a:p>
          <a:p>
            <a:pPr>
              <a:lnSpc>
                <a:spcPts val="930"/>
              </a:lnSpc>
              <a:spcAft>
                <a:spcPts val="1000"/>
              </a:spcAft>
            </a:pPr>
            <a:r>
              <a:rPr lang="ru-RU" b="1" dirty="0" err="1" smtClean="0">
                <a:solidFill>
                  <a:srgbClr val="010202"/>
                </a:solidFill>
                <a:latin typeface="Yu Gothic UI Semibold"/>
                <a:ea typeface="Times New Roman"/>
                <a:cs typeface="Times New Roman"/>
              </a:rPr>
              <a:t>listen</a:t>
            </a:r>
            <a:endParaRPr lang="ru-RU" dirty="0" smtClean="0">
              <a:solidFill>
                <a:srgbClr val="000000"/>
              </a:solidFill>
              <a:latin typeface="Calibri"/>
              <a:ea typeface="Times New Roman"/>
              <a:cs typeface="Times New Roman"/>
            </a:endParaRPr>
          </a:p>
          <a:p>
            <a:pPr>
              <a:lnSpc>
                <a:spcPts val="1215"/>
              </a:lnSpc>
              <a:spcAft>
                <a:spcPts val="1000"/>
              </a:spcAft>
            </a:pPr>
            <a:r>
              <a:rPr lang="ru-RU" b="1" dirty="0" err="1" smtClean="0">
                <a:solidFill>
                  <a:srgbClr val="010202"/>
                </a:solidFill>
                <a:latin typeface="Yu Gothic UI Semibold"/>
                <a:ea typeface="Times New Roman"/>
                <a:cs typeface="Times New Roman"/>
              </a:rPr>
              <a:t>travel</a:t>
            </a:r>
            <a:endParaRPr lang="ru-RU" dirty="0" smtClean="0">
              <a:solidFill>
                <a:srgbClr val="000000"/>
              </a:solidFill>
              <a:latin typeface="Calibri"/>
              <a:ea typeface="Times New Roman"/>
              <a:cs typeface="Times New Roman"/>
            </a:endParaRPr>
          </a:p>
          <a:p>
            <a:pPr>
              <a:lnSpc>
                <a:spcPts val="930"/>
              </a:lnSpc>
              <a:spcAft>
                <a:spcPts val="1000"/>
              </a:spcAft>
            </a:pPr>
            <a:r>
              <a:rPr lang="ru-RU" b="1" dirty="0" err="1" smtClean="0">
                <a:solidFill>
                  <a:srgbClr val="010202"/>
                </a:solidFill>
                <a:latin typeface="Yu Gothic UI Semibold"/>
                <a:ea typeface="Times New Roman"/>
                <a:cs typeface="Times New Roman"/>
              </a:rPr>
              <a:t>live</a:t>
            </a:r>
            <a:endParaRPr lang="ru-RU" dirty="0" smtClean="0">
              <a:solidFill>
                <a:srgbClr val="000000"/>
              </a:solidFill>
              <a:latin typeface="Calibri"/>
              <a:ea typeface="Times New Roman"/>
              <a:cs typeface="Times New Roman"/>
            </a:endParaRPr>
          </a:p>
          <a:p>
            <a:pPr>
              <a:lnSpc>
                <a:spcPts val="1215"/>
              </a:lnSpc>
              <a:spcAft>
                <a:spcPts val="1000"/>
              </a:spcAft>
            </a:pPr>
            <a:r>
              <a:rPr lang="ru-RU" b="1" dirty="0" err="1" smtClean="0">
                <a:solidFill>
                  <a:srgbClr val="010202"/>
                </a:solidFill>
                <a:latin typeface="Yu Gothic UI Semibold"/>
                <a:ea typeface="Times New Roman"/>
                <a:cs typeface="Times New Roman"/>
              </a:rPr>
              <a:t>try</a:t>
            </a:r>
            <a:endParaRPr lang="ru-RU" dirty="0" smtClean="0">
              <a:solidFill>
                <a:srgbClr val="000000"/>
              </a:solidFill>
              <a:latin typeface="Calibri"/>
              <a:ea typeface="Times New Roman"/>
              <a:cs typeface="Times New Roman"/>
            </a:endParaRPr>
          </a:p>
          <a:p>
            <a:endParaRPr lang="ru-RU"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Городская">
  <a:themeElements>
    <a:clrScheme name="Городская">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Городская">
      <a:majorFont>
        <a:latin typeface="Trebuchet MS"/>
        <a:ea typeface=""/>
        <a:cs typeface=""/>
        <a:font script="Jpan" typeface="HGｺﾞｼｯｸM"/>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eorgia"/>
        <a:ea typeface=""/>
        <a:cs typeface=""/>
        <a:font script="Jpan" typeface="HG明朝B"/>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Городская">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Urban</Template>
  <TotalTime>11</TotalTime>
  <Words>1723</Words>
  <Application>Microsoft Office PowerPoint</Application>
  <PresentationFormat>Экран (4:3)</PresentationFormat>
  <Paragraphs>85</Paragraphs>
  <Slides>14</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14</vt:i4>
      </vt:variant>
    </vt:vector>
  </HeadingPairs>
  <TitlesOfParts>
    <vt:vector size="15" baseType="lpstr">
      <vt:lpstr>Городская</vt:lpstr>
      <vt:lpstr>Практичне заняття 24(2 год.) Agriculture of Ukraine. Verb + -ing (enjoy doing / stop doing etc.) + -ing or to … 3 (like / would like etc.) Grammar revision </vt:lpstr>
      <vt:lpstr>Слайд 2</vt:lpstr>
      <vt:lpstr>The transformation of agriculture in Ukraine: From collective farms to agroholdings </vt:lpstr>
      <vt:lpstr>Слайд 4</vt:lpstr>
      <vt:lpstr>The significance of agriculture to Ukraine’s economy </vt:lpstr>
      <vt:lpstr>Слайд 6</vt:lpstr>
      <vt:lpstr>From kolkhozniks to farmers...</vt:lpstr>
      <vt:lpstr>Слайд 8</vt:lpstr>
      <vt:lpstr>  5) Complete the sentences. Choose from these verbs (in the correct form): </vt:lpstr>
      <vt:lpstr>Слайд 10</vt:lpstr>
      <vt:lpstr>Put the words in the right order</vt:lpstr>
      <vt:lpstr>7) Use your own ideas to complete these sentences. Use -ing. </vt:lpstr>
      <vt:lpstr>8) Write sentences about yourself. Do you like these activities? Choose from these verbs: </vt:lpstr>
      <vt:lpstr>Слайд 14</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Практичне заняття 24(2 год.) Agriculture of Ukraine. Verb + -ing (enjoy doing / stop doing etc.) + -ing or to … 3 (like / would like etc.) Grammar revision </dc:title>
  <dc:creator>User</dc:creator>
  <cp:lastModifiedBy>User Windows</cp:lastModifiedBy>
  <cp:revision>3</cp:revision>
  <dcterms:created xsi:type="dcterms:W3CDTF">2024-08-25T16:29:44Z</dcterms:created>
  <dcterms:modified xsi:type="dcterms:W3CDTF">2024-08-25T16:55:23Z</dcterms:modified>
</cp:coreProperties>
</file>

<file path=docProps/thumbnail.jpeg>
</file>