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</a:rPr>
              <a:t>Конспекти практичних занять з дисципліни«Іноземна мова»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 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24 «Сфера </a:t>
            </a:r>
            <a:r>
              <a:rPr lang="ru-RU" sz="36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effectLst/>
                <a:ea typeface="Times New Roman" panose="02020603050405020304" pitchFamily="18" charset="0"/>
              </a:rPr>
              <a:t>спеціальності</a:t>
            </a:r>
            <a:r>
              <a:rPr lang="ru-RU" sz="3600" dirty="0">
                <a:effectLst/>
                <a:ea typeface="Times New Roman" panose="02020603050405020304" pitchFamily="18" charset="0"/>
              </a:rPr>
              <a:t> : 242 «Туризм»</a:t>
            </a:r>
            <a: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smtClean="0"/>
              <a:t>5,6 </a:t>
            </a:r>
            <a:r>
              <a:rPr lang="ru-RU" sz="2800" smtClean="0"/>
              <a:t>(56 </a:t>
            </a:r>
            <a:r>
              <a:rPr lang="ru-RU" sz="2800" dirty="0"/>
              <a:t>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186766" cy="67413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7</a:t>
            </a:r>
            <a:r>
              <a:rPr lang="uk-UA" dirty="0"/>
              <a:t> </a:t>
            </a:r>
            <a:r>
              <a:rPr lang="en-US" sz="18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following sentences are direct speech:</a:t>
            </a:r>
            <a: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uk-UA" dirty="0">
              <a:solidFill>
                <a:srgbClr val="FFFF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200"/>
              <a:buNone/>
              <a:tabLst>
                <a:tab pos="1296670" algn="l"/>
              </a:tabLst>
            </a:pP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Now choose one of these to complete each of the sentences below. Use reported speech.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1 Will was taking a long time to get ready, so I told him to hurry up 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2 Sarah was driving too fast, so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asked……………………………………………………………..……….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3 Sue was nervous about the situation. I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told……………………………………………………………….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4 I couldn’t move the piano alone,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I……………………………………………………………………...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5 The security guard looked at me suspiciously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and……………………………………………………….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6 The man started asking me personal questions,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I……………………………………………………....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7 Carl was in love with Maria,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he………………………………………………………………………...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8 I didn’t want to delay Helen, so</a:t>
            </a:r>
            <a:r>
              <a:rPr lang="uk-UA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+mn-lt"/>
                <a:ea typeface="Trebuchet MS" panose="020B0603020202020204" pitchFamily="34" charset="0"/>
                <a:cs typeface="Times New Roman" panose="02020603050405020304" pitchFamily="18" charset="0"/>
              </a:rPr>
              <a:t>I…………………………………………………………………………..</a:t>
            </a: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344215C-49C9-C9D5-9599-D77F4C549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764704"/>
            <a:ext cx="5486400" cy="1085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7(2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«The Middle Ages travel. Direct and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Reporteds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peech</a:t>
            </a: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» Grammar</a:t>
            </a:r>
          </a:p>
          <a:p>
            <a:pPr marL="107309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uk-UA" sz="3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learn new vocabulary;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practice grammar structures;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 to lay the foundations for future study in terms to basic structures, lexis, language functions and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basic study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Vocabulary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 Discussing of the topic «The nature of tourism. Active and Passive Voice.» Grammar revision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 Listening, reading, writing, speaking.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 Grammar activity.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5. Communicative activities :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English.Home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task: Reading an additional text on the topic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>
            <a:normAutofit/>
          </a:bodyPr>
          <a:lstStyle/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Learn the new words and word combinations.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some questions on the text.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Read the text and translate into Ukrainian in the written form.</a:t>
            </a:r>
          </a:p>
          <a:p>
            <a:pPr marL="342900" lvl="0" indent="-342900">
              <a:buFont typeface="Times New Roman" panose="02020603050405020304" pitchFamily="18" charset="0"/>
              <a:buAutoNum type="arabicParenR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Make summery of the text in English.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</a:rPr>
              <a:t>The Middle Ages travel</a:t>
            </a:r>
            <a:br>
              <a:rPr lang="en-US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Following the collapse of the Roman Empire and the onset of the so-called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Dark Ages, travel became more dangerous, difficult and considerably less attractive –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more synonymous with the concept of travail.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result was that most pleasure travel was undertaken close to home,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although this does not mean that international travel was unknown. Adventurers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sought fame and fortune through travel, merchants travelled extensively to seek 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trade opportunities, strolling players and minstrels made their living by performing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they travelled (the most famous of these must be Blondel, a native of Picardy 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friend of King Richard I, the Lionheart, whom he is reputed to have accompanied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during the latter’s crusade to the Holy Land). However, all these forms of travel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would be identified either as business travel or travel from a sense of obligation 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duty. In order for people to travel for pleasure, the conditions that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favour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travel must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 in place.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Nonetheless, closer to home, holidays played an important role in the life of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public. The word ‘holiday’ has its origin in the old English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haligdaeg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, or ‘holy day’,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and as we saw in the last chapter, from earliest times, religion provided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framework within which leisure time was spent. For most people, this implied a break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from work rather than movement from one place to another.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village ‘wakes’ of the Middle Ages, held on the eve of patronal festivals,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an example of such ‘religious relaxation’. Such public holidays were, in fact,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quite numerous – far more so than today; up until as recently as 1830, there were 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many as 33 saints’ days in the holiday calendar, which dispels the myth of peasants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being engaged almost constantly in hard manual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labour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. For the pious, intent 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fulfilling a religious duty, pilgrimages would be undertaken to places of worship,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notably including Canterbury, York, Durham and, by the thirteenth century,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Walsingham Priory in Norfolk. Chaucer’s tales of one pilgrimage to Canterbury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provide evidence that there was a pleasurable side to this travel, too.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Religious travel was not limited to the home country at this time. Once political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stability was achieved on the Continent and in Britain following the Norman invasion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 Britain in 1066, pilgrimages to important sacred sites abroad became increasingly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commonplace. Among the most notable were Santiago de Compostela (where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ever-increasing flow of pilgrim tourists led to the creation of relatively sophisticated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facilities along the pilgrim route by the fifteenth century),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Romeand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the Holy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Land itself. Visits to the latter countries were generally routed via Venice, which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itself became a wealthy and important stopover point and a trading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for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pilgrims. In twelfth-century Rome, a marketing-orientated pope of the day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encouraged the sale of badges bearing images of Saints Peter and Paul, iconic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souvenirs of their visit.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The focus on Western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has tended to mean that the development 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 elsewhere in the world has been ignored. Religious travel, to Mecca, birthplace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of Mohammed, became important in the Middle East following the death of 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founder in 632 and the rise of Islam. Yet Arab travel was by no means restricted 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religious journeys.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Among many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travellers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, the name of Ibn Battuta (1165–1240)7 stands out. 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spiritual philosopher, he undertook journeys comparable to those of Marco Polo,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travelling over 70,000 miles in 25 years, visiting Russia, India, Manchuria and China,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as well as nearer countries in North Africa and the Middle East.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His travelogue, the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</a:rPr>
              <a:t>Rihla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(its full title may be translated as ‘A Gift to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Observers concerning the Curiosities of the Cities and the Marvels encountered 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Travels’) examined not only the social and cultural history of Islam but also 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politics, immigration and gender relations within the countries he visited.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741368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uk-UA" sz="2500" dirty="0"/>
              <a:t>№ </a:t>
            </a:r>
            <a:r>
              <a:rPr lang="uk-UA" sz="2500" dirty="0">
                <a:effectLst/>
                <a:latin typeface="+mn-lt"/>
                <a:ea typeface="Times New Roman" panose="02020603050405020304" pitchFamily="18" charset="0"/>
              </a:rPr>
              <a:t>5</a:t>
            </a:r>
            <a:r>
              <a:rPr lang="uk-UA" sz="2500" dirty="0">
                <a:latin typeface="+mn-lt"/>
              </a:rPr>
              <a:t> </a:t>
            </a:r>
            <a:r>
              <a:rPr lang="en-US" sz="2500" dirty="0">
                <a:solidFill>
                  <a:srgbClr val="FFFF00"/>
                </a:solidFill>
              </a:rPr>
              <a:t>Somebody says something to you which is not what you expected. Use your</a:t>
            </a:r>
          </a:p>
          <a:p>
            <a:pPr marL="36576" indent="0">
              <a:buNone/>
            </a:pPr>
            <a:r>
              <a:rPr lang="en-US" sz="2500" dirty="0">
                <a:solidFill>
                  <a:srgbClr val="FFFF00"/>
                </a:solidFill>
              </a:rPr>
              <a:t>own ideas to complete your answers.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1 A: It’s quite a long way from the hotel to the city </a:t>
            </a:r>
            <a:r>
              <a:rPr lang="en-US" sz="2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Is it? The man on the reception desk said it was only five minutes’ walk.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2 A: Sue is coming to the party tonight.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Is she? I saw her a few days ago and she said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she……………………………………………………….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3 A: Sarah gets on fine with Paul.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Does she? Last week you said………………………………………………………………each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other.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4 A: Joe knows lots of people.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That’s not what he told me. 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said……………………………………………………………anyone.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5 A: Jane will be here next week.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Oh, really? When I spoke to her, she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said………………………………………………………...away.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6 A: I’m going out tonight.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Are you? I thought you said……………………………………………………………………at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home.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7 A: I speak French quite well.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Do you? But earlier you said………………………………………….…………..any other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languages.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8 A: I haven’t seen Ben recently.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b: That’s strange. He told me………………………………………………………………..last</a:t>
            </a:r>
          </a:p>
          <a:p>
            <a:pPr marL="36576" indent="0">
              <a:buNone/>
            </a:pPr>
            <a:r>
              <a:rPr lang="en-US" sz="2200" dirty="0">
                <a:effectLst/>
                <a:latin typeface="+mn-lt"/>
                <a:ea typeface="Times New Roman" panose="02020603050405020304" pitchFamily="18" charset="0"/>
              </a:rPr>
              <a:t>weekend.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uk-UA" dirty="0"/>
              <a:t>№ </a:t>
            </a:r>
            <a:r>
              <a:rPr lang="en-US" dirty="0"/>
              <a:t>6</a:t>
            </a:r>
            <a:r>
              <a:rPr lang="uk-UA" dirty="0"/>
              <a:t> </a:t>
            </a:r>
            <a:r>
              <a:rPr lang="en-US" dirty="0">
                <a:solidFill>
                  <a:srgbClr val="FFFF00"/>
                </a:solidFill>
              </a:rPr>
              <a:t>Complete the sentences with say or tell (in the correct form). Use only one</a:t>
            </a:r>
            <a:r>
              <a:rPr lang="uk-UA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word each time.</a:t>
            </a:r>
            <a: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FFFF00"/>
                </a:solidFill>
                <a:effectLst/>
                <a:latin typeface="+mn-lt"/>
                <a:ea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 Anna said</a:t>
            </a:r>
            <a:r>
              <a:rPr lang="uk-UA" dirty="0"/>
              <a:t>__</a:t>
            </a:r>
            <a:r>
              <a:rPr lang="en-US" dirty="0"/>
              <a:t> goodbye to me and left.</a:t>
            </a:r>
          </a:p>
          <a:p>
            <a:pPr marL="36576" indent="0">
              <a:buNone/>
            </a:pPr>
            <a:r>
              <a:rPr lang="en-US" dirty="0"/>
              <a:t>2 </a:t>
            </a:r>
            <a:r>
              <a:rPr lang="uk-UA" dirty="0"/>
              <a:t>__</a:t>
            </a:r>
            <a:r>
              <a:rPr lang="en-US" dirty="0"/>
              <a:t>us about your holiday. Did you have a nice time?</a:t>
            </a:r>
          </a:p>
          <a:p>
            <a:pPr marL="36576" indent="0">
              <a:buNone/>
            </a:pPr>
            <a:r>
              <a:rPr lang="en-US" dirty="0"/>
              <a:t>3 Don’t just stand there!</a:t>
            </a:r>
            <a:r>
              <a:rPr lang="uk-UA" dirty="0"/>
              <a:t>_________</a:t>
            </a:r>
            <a:r>
              <a:rPr lang="en-US" dirty="0"/>
              <a:t> something!</a:t>
            </a:r>
          </a:p>
          <a:p>
            <a:pPr marL="36576" indent="0">
              <a:buNone/>
            </a:pPr>
            <a:r>
              <a:rPr lang="en-US" dirty="0"/>
              <a:t>4 I wonder where Sue is. She</a:t>
            </a:r>
            <a:r>
              <a:rPr lang="uk-UA" dirty="0"/>
              <a:t>____</a:t>
            </a:r>
            <a:r>
              <a:rPr lang="en-US" dirty="0"/>
              <a:t> she would be here at 8 o’clock.</a:t>
            </a:r>
          </a:p>
          <a:p>
            <a:pPr marL="36576" indent="0">
              <a:buNone/>
            </a:pPr>
            <a:r>
              <a:rPr lang="en-US" dirty="0"/>
              <a:t>5 Dan</a:t>
            </a:r>
            <a:r>
              <a:rPr lang="uk-UA" dirty="0"/>
              <a:t>________</a:t>
            </a:r>
            <a:r>
              <a:rPr lang="en-US" dirty="0"/>
              <a:t> me that he was bored with his job.</a:t>
            </a:r>
          </a:p>
          <a:p>
            <a:pPr marL="36576" indent="0">
              <a:buNone/>
            </a:pPr>
            <a:r>
              <a:rPr lang="en-US" dirty="0"/>
              <a:t>6 The doctor</a:t>
            </a:r>
            <a:r>
              <a:rPr lang="uk-UA" dirty="0"/>
              <a:t>_______</a:t>
            </a:r>
            <a:r>
              <a:rPr lang="en-US" dirty="0"/>
              <a:t> that I should rest for at least a week.</a:t>
            </a:r>
          </a:p>
          <a:p>
            <a:pPr marL="36576" indent="0">
              <a:buNone/>
            </a:pPr>
            <a:r>
              <a:rPr lang="en-US" dirty="0"/>
              <a:t>7 Gary couldn’t help me. He</a:t>
            </a:r>
            <a:r>
              <a:rPr lang="uk-UA" dirty="0"/>
              <a:t>_______</a:t>
            </a:r>
            <a:r>
              <a:rPr lang="en-US" dirty="0"/>
              <a:t> me to ask Chris.</a:t>
            </a:r>
          </a:p>
          <a:p>
            <a:pPr marL="36576" indent="0">
              <a:buNone/>
            </a:pPr>
            <a:r>
              <a:rPr lang="en-US" dirty="0"/>
              <a:t>8 Gary couldn’t help me. He</a:t>
            </a:r>
            <a:r>
              <a:rPr lang="uk-UA" dirty="0"/>
              <a:t>_______</a:t>
            </a:r>
            <a:r>
              <a:rPr lang="en-US" dirty="0"/>
              <a:t> to ask Chris.</a:t>
            </a:r>
          </a:p>
          <a:p>
            <a:pPr marL="36576" indent="0">
              <a:buNone/>
            </a:pPr>
            <a:r>
              <a:rPr lang="en-US" dirty="0"/>
              <a:t>9 Don’t</a:t>
            </a:r>
            <a:r>
              <a:rPr lang="uk-UA" dirty="0"/>
              <a:t>_____</a:t>
            </a:r>
            <a:r>
              <a:rPr lang="en-US" dirty="0"/>
              <a:t> anybody what I</a:t>
            </a:r>
            <a:r>
              <a:rPr lang="uk-UA" dirty="0"/>
              <a:t>_____</a:t>
            </a:r>
            <a:r>
              <a:rPr lang="en-US" dirty="0"/>
              <a:t> . It’s a secret just between us.</a:t>
            </a:r>
          </a:p>
          <a:p>
            <a:pPr marL="36576" indent="0">
              <a:buNone/>
            </a:pPr>
            <a:r>
              <a:rPr lang="en-US" dirty="0"/>
              <a:t>10 ‘Did Kate</a:t>
            </a:r>
            <a:r>
              <a:rPr lang="uk-UA" dirty="0"/>
              <a:t>______</a:t>
            </a:r>
            <a:r>
              <a:rPr lang="en-US" dirty="0"/>
              <a:t> you what happened?’ ‘No, she didn’t</a:t>
            </a:r>
            <a:r>
              <a:rPr lang="uk-UA" dirty="0"/>
              <a:t>______</a:t>
            </a:r>
            <a:r>
              <a:rPr lang="en-US" dirty="0"/>
              <a:t> anything to me.’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189</TotalTime>
  <Words>546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Конспекти практичних занять з дисципліни«Іноземна мова»  з галузі знань 24 «Сфера обслуговування» спеціальності : 242 «Туризм» </vt:lpstr>
      <vt:lpstr>Практичне заняття 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Юзер_в_углу</cp:lastModifiedBy>
  <cp:revision>20</cp:revision>
  <dcterms:created xsi:type="dcterms:W3CDTF">2023-02-25T18:05:02Z</dcterms:created>
  <dcterms:modified xsi:type="dcterms:W3CDTF">2024-07-29T10:32:04Z</dcterms:modified>
</cp:coreProperties>
</file>