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3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71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1" d="100"/>
          <a:sy n="71" d="100"/>
        </p:scale>
        <p:origin x="-150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66442" y="1447801"/>
            <a:ext cx="662096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6442" y="4777380"/>
            <a:ext cx="662096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29.07.2024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5538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3" y="4800587"/>
            <a:ext cx="66209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66442" y="685800"/>
            <a:ext cx="662096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3" y="5367325"/>
            <a:ext cx="662096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29.07.2024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65024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2" y="1447800"/>
            <a:ext cx="6620968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2" y="3657600"/>
            <a:ext cx="6620968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29.07.2024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85518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1409" y="1447800"/>
            <a:ext cx="6001049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448177" y="3771174"/>
            <a:ext cx="546115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2" y="4350657"/>
            <a:ext cx="6620968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29.07.2024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673897" y="971253"/>
            <a:ext cx="601591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sz="12200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999690" y="2613787"/>
            <a:ext cx="601591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sz="12200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20507491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3124201"/>
            <a:ext cx="6620969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2" y="4777381"/>
            <a:ext cx="6620968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29.07.2024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60745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4834" y="1981200"/>
            <a:ext cx="22107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489475" y="2667000"/>
            <a:ext cx="219608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3504" y="1981200"/>
            <a:ext cx="220275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2905586" y="2667000"/>
            <a:ext cx="2210671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344917" y="1981200"/>
            <a:ext cx="21996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5344917" y="2667000"/>
            <a:ext cx="2199658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2795334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5223030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29.07.2024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362928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9475" y="4250949"/>
            <a:ext cx="220561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489475" y="2209800"/>
            <a:ext cx="2205612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489475" y="4827212"/>
            <a:ext cx="2205612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7792" y="4250949"/>
            <a:ext cx="21984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2917791" y="2209800"/>
            <a:ext cx="2198466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2916776" y="4827211"/>
            <a:ext cx="2201378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344917" y="4250949"/>
            <a:ext cx="21996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344916" y="2209800"/>
            <a:ext cx="2199658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5344824" y="4827209"/>
            <a:ext cx="2202571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2795334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5223030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29.07.2024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847426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29.07.2024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063036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229782" y="430214"/>
            <a:ext cx="1314793" cy="5826125"/>
          </a:xfrm>
        </p:spPr>
        <p:txBody>
          <a:bodyPr vert="eaVert" anchor="b" anchorCtr="0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89475" y="773205"/>
            <a:ext cx="5568812" cy="5483134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29.07.2024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16867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29.07.2024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62037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3" y="2861734"/>
            <a:ext cx="662096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2" y="4777381"/>
            <a:ext cx="662096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29.07.2024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94623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7700" y="2060576"/>
            <a:ext cx="3298113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41975" y="2056093"/>
            <a:ext cx="3298115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29.07.2024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67166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7700" y="1905000"/>
            <a:ext cx="329811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7700" y="2514600"/>
            <a:ext cx="3298113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41976" y="1905000"/>
            <a:ext cx="3298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241976" y="2514600"/>
            <a:ext cx="3298113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29.07.2024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76788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29.07.2024</a:t>
            </a:fld>
            <a:endParaRPr lang="ru-RU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35057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29.07.2024</a:t>
            </a:fld>
            <a:endParaRPr lang="ru-RU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7647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1447800"/>
            <a:ext cx="2551462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89397" y="1447800"/>
            <a:ext cx="3898013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1" y="3129281"/>
            <a:ext cx="2551462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29.07.2024</a:t>
            </a:fld>
            <a:endParaRPr lang="ru-RU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05492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5656" y="1854192"/>
            <a:ext cx="3820674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213517" y="1143000"/>
            <a:ext cx="2400925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1" y="3657600"/>
            <a:ext cx="3814728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29.07.2024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03069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84710" y="452718"/>
            <a:ext cx="7055380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7700" y="2052925"/>
            <a:ext cx="6711654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7494989" y="1828771"/>
            <a:ext cx="990599" cy="22865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B8043B06-67BB-4D35-B7DF-12E99D28E024}" type="datetimeFigureOut">
              <a:rPr lang="ru-RU" smtClean="0"/>
              <a:pPr/>
              <a:t>29.07.2024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6233335" y="3263371"/>
            <a:ext cx="3859795" cy="2286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66431" y="295736"/>
            <a:ext cx="628813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1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774107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44" r:id="rId1"/>
    <p:sldLayoutId id="2147483745" r:id="rId2"/>
    <p:sldLayoutId id="2147483746" r:id="rId3"/>
    <p:sldLayoutId id="2147483747" r:id="rId4"/>
    <p:sldLayoutId id="2147483748" r:id="rId5"/>
    <p:sldLayoutId id="2147483749" r:id="rId6"/>
    <p:sldLayoutId id="2147483750" r:id="rId7"/>
    <p:sldLayoutId id="2147483751" r:id="rId8"/>
    <p:sldLayoutId id="2147483752" r:id="rId9"/>
    <p:sldLayoutId id="2147483753" r:id="rId10"/>
    <p:sldLayoutId id="2147483754" r:id="rId11"/>
    <p:sldLayoutId id="2147483755" r:id="rId12"/>
    <p:sldLayoutId id="2147483756" r:id="rId13"/>
    <p:sldLayoutId id="2147483757" r:id="rId14"/>
    <p:sldLayoutId id="2147483758" r:id="rId15"/>
    <p:sldLayoutId id="2147483759" r:id="rId16"/>
    <p:sldLayoutId id="2147483760" r:id="rId17"/>
  </p:sldLayoutIdLst>
  <p:txStyles>
    <p:titleStyle>
      <a:lvl1pPr algn="l" defTabSz="457207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6" indent="-342906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62" indent="-285755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20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27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34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14642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49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57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64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7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15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22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31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38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46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53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61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57224" y="928670"/>
            <a:ext cx="7572428" cy="2928958"/>
          </a:xfrm>
        </p:spPr>
        <p:txBody>
          <a:bodyPr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3600" dirty="0">
                <a:effectLst/>
              </a:rPr>
              <a:t>Конспекти практичних занять з дисципліни«Іноземна мова»</a:t>
            </a:r>
            <a:br>
              <a:rPr lang="ru-RU" sz="3600" dirty="0">
                <a:effectLst/>
              </a:rPr>
            </a:br>
            <a:r>
              <a:rPr lang="ru-RU" sz="3600" dirty="0">
                <a:effectLst/>
              </a:rPr>
              <a:t> </a:t>
            </a:r>
            <a:r>
              <a:rPr lang="uk-UA" sz="36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з </a:t>
            </a:r>
            <a:r>
              <a:rPr lang="ru-RU" sz="3600" dirty="0" err="1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галузі</a:t>
            </a:r>
            <a:r>
              <a:rPr lang="ru-RU" sz="36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знань</a:t>
            </a:r>
            <a:r>
              <a:rPr lang="ru-RU" sz="36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24 «Сфера </a:t>
            </a:r>
            <a:r>
              <a:rPr lang="ru-RU" sz="3600" dirty="0" err="1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обслуговування</a:t>
            </a:r>
            <a:r>
              <a:rPr lang="ru-RU" sz="36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r>
              <a:rPr lang="uk-UA" sz="36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36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 err="1">
                <a:effectLst/>
                <a:ea typeface="Times New Roman" panose="02020603050405020304" pitchFamily="18" charset="0"/>
              </a:rPr>
              <a:t>спеціальності</a:t>
            </a:r>
            <a:r>
              <a:rPr lang="ru-RU" sz="3600" dirty="0">
                <a:effectLst/>
                <a:ea typeface="Times New Roman" panose="02020603050405020304" pitchFamily="18" charset="0"/>
              </a:rPr>
              <a:t> : 242 «Туризм»</a:t>
            </a:r>
            <a:r>
              <a:rPr lang="ru-RU" sz="1800" b="1" dirty="0">
                <a:solidFill>
                  <a:srgbClr val="22222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sz="1800" b="1" dirty="0">
                <a:solidFill>
                  <a:srgbClr val="22222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ru-RU" sz="3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71538" y="4429132"/>
            <a:ext cx="6480048" cy="1752600"/>
          </a:xfrm>
        </p:spPr>
        <p:txBody>
          <a:bodyPr>
            <a:normAutofit fontScale="55000" lnSpcReduction="20000"/>
          </a:bodyPr>
          <a:lstStyle/>
          <a:p>
            <a:endParaRPr lang="uk-UA" sz="2800" dirty="0"/>
          </a:p>
          <a:p>
            <a:endParaRPr lang="uk-UA" sz="2800" dirty="0"/>
          </a:p>
          <a:p>
            <a:endParaRPr lang="uk-UA" sz="2800" dirty="0"/>
          </a:p>
          <a:p>
            <a:r>
              <a:rPr lang="uk-UA" sz="2800" dirty="0"/>
              <a:t>Семестр </a:t>
            </a:r>
            <a:r>
              <a:rPr lang="en-US" sz="2800" smtClean="0"/>
              <a:t>5,6</a:t>
            </a:r>
            <a:r>
              <a:rPr lang="ru-RU" sz="2800" smtClean="0"/>
              <a:t> </a:t>
            </a:r>
            <a:r>
              <a:rPr lang="ru-RU" sz="2800" dirty="0"/>
              <a:t>(56 годин)</a:t>
            </a:r>
          </a:p>
          <a:p>
            <a:r>
              <a:rPr lang="ru-RU" sz="2800" dirty="0"/>
              <a:t/>
            </a:r>
            <a:br>
              <a:rPr lang="ru-RU" sz="2800" dirty="0"/>
            </a:br>
            <a:r>
              <a:rPr lang="ru-RU" sz="2800" b="1" dirty="0"/>
              <a:t>       </a:t>
            </a:r>
            <a:r>
              <a:rPr lang="ru-RU" sz="2800" b="1" dirty="0" err="1"/>
              <a:t>Атестація</a:t>
            </a:r>
            <a:r>
              <a:rPr lang="ru-RU" sz="2800" b="1" dirty="0"/>
              <a:t> 4 (1</a:t>
            </a:r>
            <a:r>
              <a:rPr lang="uk-UA" sz="2800" b="1" dirty="0"/>
              <a:t>4</a:t>
            </a:r>
            <a:r>
              <a:rPr lang="ru-RU" sz="2800" b="1" dirty="0"/>
              <a:t> год.)</a:t>
            </a:r>
            <a:endParaRPr lang="ru-RU" sz="28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6632"/>
            <a:ext cx="8186766" cy="6741368"/>
          </a:xfrm>
        </p:spPr>
        <p:txBody>
          <a:bodyPr>
            <a:noAutofit/>
          </a:bodyPr>
          <a:lstStyle/>
          <a:p>
            <a:pPr marL="36576" indent="0">
              <a:buNone/>
            </a:pPr>
            <a:r>
              <a:rPr lang="uk-UA" dirty="0"/>
              <a:t>№ </a:t>
            </a:r>
            <a:r>
              <a:rPr lang="en-US" dirty="0"/>
              <a:t>7</a:t>
            </a:r>
            <a:r>
              <a:rPr lang="uk-UA" dirty="0"/>
              <a:t> </a:t>
            </a:r>
            <a:r>
              <a:rPr lang="en-US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Which is right?</a:t>
            </a:r>
            <a: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1 You aren’t allowed take / to take pictures here. (to take is correct)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2 I’m in a difficult position. What do you advise me do / to do?</a:t>
            </a:r>
          </a:p>
          <a:p>
            <a:pPr marL="36576" indent="0"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3 The film was very sad. It made me </a:t>
            </a:r>
            <a:r>
              <a:rPr lang="en-US" sz="1800" u="sng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cry / to cry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36576" indent="0"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4 Lisa’s parents always encouraged </a:t>
            </a:r>
            <a:r>
              <a:rPr lang="en-US" sz="1800" u="sng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her study / to study 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hard at school.</a:t>
            </a:r>
          </a:p>
          <a:p>
            <a:pPr marL="36576" indent="0"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5 Please don’t interrupt me. Let me </a:t>
            </a:r>
            <a:r>
              <a:rPr lang="en-US" sz="1800" u="sng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finish / to finish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36576" indent="0"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6 You can’t make people </a:t>
            </a:r>
            <a:r>
              <a:rPr lang="en-US" sz="1800" u="sng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do / to do 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things they don’t want to do.</a:t>
            </a:r>
          </a:p>
          <a:p>
            <a:pPr marL="36576" indent="0"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7 You can’t force people </a:t>
            </a:r>
            <a:r>
              <a:rPr lang="en-US" sz="1800" u="sng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do / to do 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things they don’t want to do.</a:t>
            </a:r>
          </a:p>
          <a:p>
            <a:pPr marL="36576" indent="0"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8 Sarah won’t let me </a:t>
            </a:r>
            <a:r>
              <a:rPr lang="en-US" sz="1800" u="sng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drive / to drive 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her car. She doesn’t trust me.</a:t>
            </a:r>
          </a:p>
          <a:p>
            <a:pPr marL="36576" indent="0"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9 Why did you change your decision? What made you </a:t>
            </a:r>
            <a:r>
              <a:rPr lang="en-US" sz="1800" u="sng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change / to change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your mind?</a:t>
            </a:r>
          </a:p>
          <a:p>
            <a:pPr marL="36576" indent="0"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10 If you enter a country with a tourist visa, you are not allowed </a:t>
            </a:r>
            <a:r>
              <a:rPr lang="en-US" sz="1800" u="sng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work / to work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there.</a:t>
            </a:r>
            <a: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2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1142984"/>
            <a:ext cx="7467600" cy="1143000"/>
          </a:xfrm>
        </p:spPr>
        <p:txBody>
          <a:bodyPr>
            <a:normAutofit fontScale="90000"/>
          </a:bodyPr>
          <a:lstStyle/>
          <a:p>
            <a:r>
              <a:rPr lang="ru-RU" b="1" i="1" dirty="0" err="1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Практичне</a:t>
            </a:r>
            <a:r>
              <a:rPr lang="ru-RU" b="1" i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 </a:t>
            </a:r>
            <a:r>
              <a:rPr lang="ru-RU" b="1" i="1" dirty="0" err="1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заняття</a:t>
            </a:r>
            <a:r>
              <a:rPr lang="ru-RU" b="1" i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 26(2 год.)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55576" y="2996952"/>
            <a:ext cx="7467600" cy="2114552"/>
          </a:xfrm>
        </p:spPr>
        <p:txBody>
          <a:bodyPr>
            <a:noAutofit/>
          </a:bodyPr>
          <a:lstStyle/>
          <a:p>
            <a:pPr marL="107309" indent="0" algn="ctr">
              <a:lnSpc>
                <a:spcPct val="115000"/>
              </a:lnSpc>
              <a:spcAft>
                <a:spcPts val="1000"/>
              </a:spcAft>
              <a:buNone/>
            </a:pPr>
            <a:r>
              <a:rPr lang="en-US" sz="3200" b="1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What is the future of passenger ships?. Verb (+ object) + to … (I want you</a:t>
            </a:r>
          </a:p>
          <a:p>
            <a:pPr marL="107309" indent="0" algn="ctr">
              <a:lnSpc>
                <a:spcPct val="115000"/>
              </a:lnSpc>
              <a:spcAft>
                <a:spcPts val="1000"/>
              </a:spcAft>
              <a:buNone/>
            </a:pPr>
            <a:r>
              <a:rPr lang="en-US" sz="3200" b="1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to …) Grammar revision</a:t>
            </a:r>
            <a:endParaRPr lang="uk-UA" sz="3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Objectives: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lnSpc>
                <a:spcPct val="115000"/>
              </a:lnSpc>
              <a:spcAft>
                <a:spcPts val="1000"/>
              </a:spcAft>
              <a:tabLst>
                <a:tab pos="180340" algn="l"/>
              </a:tabLst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- to learn new vocabulary;</a:t>
            </a:r>
          </a:p>
          <a:p>
            <a:pPr>
              <a:lnSpc>
                <a:spcPct val="115000"/>
              </a:lnSpc>
              <a:spcAft>
                <a:spcPts val="1000"/>
              </a:spcAft>
              <a:tabLst>
                <a:tab pos="180340" algn="l"/>
              </a:tabLst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- to practice grammar structures;</a:t>
            </a:r>
          </a:p>
          <a:p>
            <a:pPr>
              <a:lnSpc>
                <a:spcPct val="115000"/>
              </a:lnSpc>
              <a:spcAft>
                <a:spcPts val="1000"/>
              </a:spcAft>
              <a:tabLst>
                <a:tab pos="180340" algn="l"/>
              </a:tabLst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- to enable </a:t>
            </a:r>
            <a:r>
              <a:rPr lang="en-US" sz="18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st’s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to talk and write on the topic;</a:t>
            </a:r>
          </a:p>
          <a:p>
            <a:pPr>
              <a:lnSpc>
                <a:spcPct val="115000"/>
              </a:lnSpc>
              <a:spcAft>
                <a:spcPts val="1000"/>
              </a:spcAft>
              <a:tabLst>
                <a:tab pos="180340" algn="l"/>
              </a:tabLst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- to </a:t>
            </a:r>
            <a:r>
              <a:rPr lang="en-US" sz="18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instil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the idea that learning languages is necessary and essential;</a:t>
            </a:r>
          </a:p>
          <a:p>
            <a:pPr>
              <a:lnSpc>
                <a:spcPct val="115000"/>
              </a:lnSpc>
              <a:spcAft>
                <a:spcPts val="1000"/>
              </a:spcAft>
              <a:tabLst>
                <a:tab pos="180340" algn="l"/>
              </a:tabLst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- to encourage </a:t>
            </a:r>
            <a:r>
              <a:rPr lang="en-US" sz="18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st’s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to go on learning English at the next level;</a:t>
            </a:r>
          </a:p>
          <a:p>
            <a:pPr>
              <a:lnSpc>
                <a:spcPct val="115000"/>
              </a:lnSpc>
              <a:spcAft>
                <a:spcPts val="1000"/>
              </a:spcAft>
              <a:tabLst>
                <a:tab pos="180340" algn="l"/>
              </a:tabLst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- to lay the foundations for future study in terms to basic structures, lexis, language functions and</a:t>
            </a:r>
          </a:p>
          <a:p>
            <a:pPr>
              <a:lnSpc>
                <a:spcPct val="115000"/>
              </a:lnSpc>
              <a:spcAft>
                <a:spcPts val="1000"/>
              </a:spcAft>
              <a:tabLst>
                <a:tab pos="180340" algn="l"/>
              </a:tabLst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basic study</a:t>
            </a:r>
            <a:endParaRPr lang="ru-RU" dirty="0">
              <a:latin typeface="+mn-lt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Plan: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329642" cy="5114948"/>
          </a:xfrm>
        </p:spPr>
        <p:txBody>
          <a:bodyPr>
            <a:normAutofit fontScale="92500" lnSpcReduction="20000"/>
          </a:bodyPr>
          <a:lstStyle/>
          <a:p>
            <a:pPr marL="342900" lvl="0" indent="-342900">
              <a:lnSpc>
                <a:spcPct val="115000"/>
              </a:lnSpc>
              <a:buFont typeface="+mj-lt"/>
              <a:buAutoNum type="arabicPeriod"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1. Vocabulary activity.</a:t>
            </a:r>
          </a:p>
          <a:p>
            <a:pPr marL="342900" lvl="0" indent="-342900">
              <a:lnSpc>
                <a:spcPct val="115000"/>
              </a:lnSpc>
              <a:buFont typeface="+mj-lt"/>
              <a:buAutoNum type="arabicPeriod"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2. Discussing of the topic «The nature of tourism. Active and Passive Voice.» Grammar revision</a:t>
            </a:r>
          </a:p>
          <a:p>
            <a:pPr marL="342900" lvl="0" indent="-342900">
              <a:lnSpc>
                <a:spcPct val="115000"/>
              </a:lnSpc>
              <a:buFont typeface="+mj-lt"/>
              <a:buAutoNum type="arabicPeriod"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3. Listening, reading, writing, speaking.</a:t>
            </a:r>
          </a:p>
          <a:p>
            <a:pPr marL="342900" lvl="0" indent="-342900">
              <a:lnSpc>
                <a:spcPct val="115000"/>
              </a:lnSpc>
              <a:buFont typeface="+mj-lt"/>
              <a:buAutoNum type="arabicPeriod"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4. Grammar activity.</a:t>
            </a:r>
          </a:p>
          <a:p>
            <a:pPr marL="342900" lvl="0" indent="-342900">
              <a:lnSpc>
                <a:spcPct val="115000"/>
              </a:lnSpc>
              <a:buFont typeface="+mj-lt"/>
              <a:buAutoNum type="arabicPeriod"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5. Communicative activities :</a:t>
            </a:r>
          </a:p>
          <a:p>
            <a:pPr marL="0" lvl="0" indent="0">
              <a:lnSpc>
                <a:spcPct val="115000"/>
              </a:lnSpc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Task 1. Give the English equivalents the following words and word combinations.</a:t>
            </a:r>
          </a:p>
          <a:p>
            <a:pPr marL="0" lvl="0" indent="0">
              <a:lnSpc>
                <a:spcPct val="115000"/>
              </a:lnSpc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Task 2. Answer the questions to the text.</a:t>
            </a:r>
          </a:p>
          <a:p>
            <a:pPr marL="0" lvl="0" indent="0">
              <a:lnSpc>
                <a:spcPct val="115000"/>
              </a:lnSpc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Task 3. Fill in the blanks with the necessary words from the active vocabulary. </a:t>
            </a:r>
          </a:p>
          <a:p>
            <a:pPr marL="0" lvl="0" indent="0">
              <a:lnSpc>
                <a:spcPct val="115000"/>
              </a:lnSpc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Task 4. Complete the following sentences.</a:t>
            </a:r>
          </a:p>
          <a:p>
            <a:pPr marL="0" lvl="0" indent="0">
              <a:lnSpc>
                <a:spcPct val="115000"/>
              </a:lnSpc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Task 5. Put in the right order. The underlined word is the beginning of the sentence.</a:t>
            </a:r>
          </a:p>
          <a:p>
            <a:pPr marL="0" lvl="0" indent="0">
              <a:lnSpc>
                <a:spcPct val="115000"/>
              </a:lnSpc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Task 6. Translate the following sentences into </a:t>
            </a:r>
            <a:r>
              <a:rPr lang="en-US" sz="18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English.Home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task: Reading an additional text on the topic</a:t>
            </a:r>
            <a:endParaRPr lang="uk-UA" sz="18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References: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196752"/>
            <a:ext cx="8856984" cy="5446958"/>
          </a:xfrm>
        </p:spPr>
        <p:txBody>
          <a:bodyPr>
            <a:noAutofit/>
          </a:bodyPr>
          <a:lstStyle/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23315" algn="l"/>
              </a:tabLst>
            </a:pP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Волошина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О.В., English for Computer Science Students: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Методичні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рекомендації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для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практичних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занять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дисципліни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«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Іноземна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мова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»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для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студентів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денної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форми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навчання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першого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бакалаврського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освітнього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рівня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галузі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знань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12 «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Інформаційні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технології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»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спеціальності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122 «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Комп’ютерні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науки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».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Вінниця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 ВНАУ, 2023. 73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ст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uk-UA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23315" algn="l"/>
              </a:tabLst>
            </a:pP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Кравець</a:t>
            </a:r>
            <a:r>
              <a:rPr lang="ru-RU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Лінгвокраїнознавчі</a:t>
            </a:r>
            <a:r>
              <a:rPr lang="ru-RU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аспекти</a:t>
            </a:r>
            <a:r>
              <a:rPr lang="ru-RU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викладання</a:t>
            </a:r>
            <a:r>
              <a:rPr lang="ru-RU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граматики</a:t>
            </a:r>
            <a:r>
              <a:rPr lang="ru-RU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англійської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мови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в аграрному ВНЗ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методичні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рекомендації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/ 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Кравець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–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Вінниця</a:t>
            </a:r>
            <a:r>
              <a:rPr lang="ru-RU" sz="1200" spc="3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en-US" sz="1200" spc="-2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ВНАУ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US" sz="1200" spc="1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2017.</a:t>
            </a:r>
            <a:r>
              <a:rPr lang="en-US" sz="1200" spc="3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–</a:t>
            </a:r>
            <a:r>
              <a:rPr lang="en-US" sz="1200" spc="1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62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uk-UA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23315" algn="l"/>
              </a:tabLst>
            </a:pP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Ковальова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К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Волошина О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Англійська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мова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Методичні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вказівки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для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практичних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занять та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самостійної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роботи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студентів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денної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заочної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форм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навчання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іноземної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мови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спеціальності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075 «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Маркетинг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», 073 «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Менеджмент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»,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галузі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знань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07 «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Управління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адміністрування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» –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Вінниця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, 2020. – 100 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uk-UA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50620" algn="l"/>
              </a:tabLst>
            </a:pP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Modern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English-Ukrainian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Dictionary: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Over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160,000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Words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and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Expressions / Mykola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Ivanovych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Balla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– Kyiv: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Chumatskiy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Shliakh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pub., 2007. –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668 p.</a:t>
            </a:r>
            <a:endParaRPr lang="uk-UA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50620" algn="l"/>
              </a:tabLst>
            </a:pP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The Oxford Dictionary of Business World. (2020) //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Gen.Editors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Dr Alan Isaacs,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Ms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Elizabeth Martin.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Oxford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Oxford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University Press</a:t>
            </a:r>
            <a:endParaRPr lang="uk-UA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50620" algn="l"/>
              </a:tabLst>
            </a:pP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Верба Л.Г., Верба Г.В.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Граматика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сучасної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англійської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мови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Довідник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 Мова англ., укр.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Київ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 ТОВ «ВП Логос-М», 2020.</a:t>
            </a:r>
            <a:endParaRPr lang="uk-UA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50620" algn="l"/>
              </a:tabLst>
            </a:pP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Голіцинський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Ю.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Граматика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Збірник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вправ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Київ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Інкос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, 2020.</a:t>
            </a:r>
            <a:endParaRPr lang="uk-UA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200" dirty="0">
                <a:effectLst/>
                <a:latin typeface="+mn-lt"/>
                <a:ea typeface="Times New Roman" panose="02020603050405020304" pitchFamily="18" charset="0"/>
              </a:rPr>
              <a:t>Murphy R. English Grammar in Use /Murphy R. – Cambridge University Press, 2021</a:t>
            </a:r>
            <a:endParaRPr lang="uk-UA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err="1"/>
              <a:t>Хід</a:t>
            </a:r>
            <a:r>
              <a:rPr lang="ru-RU" dirty="0"/>
              <a:t> </a:t>
            </a:r>
            <a:r>
              <a:rPr lang="ru-RU" dirty="0" err="1"/>
              <a:t>заняття</a:t>
            </a:r>
            <a:r>
              <a:rPr lang="ru-RU" dirty="0"/>
              <a:t> (</a:t>
            </a:r>
            <a:r>
              <a:rPr lang="en-US" dirty="0"/>
              <a:t>Procedure)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2910" y="1857364"/>
            <a:ext cx="7467600" cy="4525963"/>
          </a:xfrm>
        </p:spPr>
        <p:txBody>
          <a:bodyPr>
            <a:normAutofit/>
          </a:bodyPr>
          <a:lstStyle/>
          <a:p>
            <a:pPr marL="342900" lvl="0" indent="-342900">
              <a:buFont typeface="Times New Roman" panose="02020603050405020304" pitchFamily="18" charset="0"/>
              <a:buAutoNum type="arabicParenR"/>
            </a:pP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Learn the new words and word combinations.</a:t>
            </a:r>
          </a:p>
          <a:p>
            <a:pPr marL="342900" lvl="0" indent="-342900">
              <a:buFont typeface="Times New Roman" panose="02020603050405020304" pitchFamily="18" charset="0"/>
              <a:buAutoNum type="arabicParenR"/>
            </a:pP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Make some questions on the text.</a:t>
            </a:r>
          </a:p>
          <a:p>
            <a:pPr marL="342900" lvl="0" indent="-342900">
              <a:buFont typeface="Times New Roman" panose="02020603050405020304" pitchFamily="18" charset="0"/>
              <a:buAutoNum type="arabicParenR"/>
            </a:pP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Read the text and translate into Ukrainian in the written form.</a:t>
            </a:r>
          </a:p>
          <a:p>
            <a:pPr marL="342900" lvl="0" indent="-342900">
              <a:buFont typeface="Times New Roman" panose="02020603050405020304" pitchFamily="18" charset="0"/>
              <a:buAutoNum type="arabicParenR"/>
            </a:pP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Make summery of the text in English.</a:t>
            </a:r>
            <a:endParaRPr lang="uk-UA" dirty="0">
              <a:effectLst/>
              <a:latin typeface="+mn-lt"/>
              <a:ea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504" y="188640"/>
            <a:ext cx="8928992" cy="6669360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sz="2600" dirty="0">
                <a:effectLst/>
                <a:latin typeface="+mn-lt"/>
                <a:ea typeface="Times New Roman" panose="02020603050405020304" pitchFamily="18" charset="0"/>
              </a:rPr>
              <a:t>What is the future of passenger ships?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/>
            </a:r>
            <a:br>
              <a:rPr lang="en-US" dirty="0">
                <a:effectLst/>
                <a:latin typeface="+mn-lt"/>
                <a:ea typeface="Times New Roman" panose="02020603050405020304" pitchFamily="18" charset="0"/>
              </a:rPr>
            </a:b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Research is under way on more advanced forms of sea transport. This currently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focuses on designs for more fuel-efficient craft. Successful sea trials have taken place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with vessels that complement the use of their engines with metal sails increasing the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overall speed while reducing costs – an important consideration at a time when fuel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costs are rising sharply. The appeal of cruise ships that resemble floating hotels with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a full range of leisure facilities is leading to the construction of ever-larger vessels.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Proposals have been advanced for much larger catamarans and trimarans (twin-hulled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and triple-hulled vessels), capable of transporting large numbers of passengers at high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speed and in far more comfort, without the customary problems of motion sickness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experienced in single-hull ships. Such vessels might be constructed to cross the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Atlantic in under 48 hours.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Japan is carrying out research on the use of electromagnetic thrusters for ships.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Toshiba has designed a 150-ton vessel that is pushed through the water by the effect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of counteracting magnets.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This could lead to the development of vessels of much larger size. Sustainable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transport development at sea is evident in the Solar Sailor ferry already in operation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in Sydney, described earlier in this text.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The longer-term future of the shipping industry may be boosted by new marine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technology now under development, such as the SES-200 Surface Effect Ship, which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rides above the surface of the sea, or superconducting electromagnetic propulsion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vessels that have been tested in Japan and offer potential speeds of above 100 knots.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Waterjet propulsion is also being tested for a new breed of container ship. The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proposed, using a semi-</a:t>
            </a:r>
            <a:r>
              <a:rPr lang="en-US" dirty="0" err="1">
                <a:effectLst/>
                <a:latin typeface="+mn-lt"/>
                <a:ea typeface="Times New Roman" panose="02020603050405020304" pitchFamily="18" charset="0"/>
              </a:rPr>
              <a:t>planing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 monohull, is expected to be capable of speeds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exceeding 40 knots and may be adaptable later for cruise vessels. Such developments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could further encourage the reintroduction of line voyages between major ports in the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world, although this is unlikely to occur in the near future.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Sadly, none of these concepts appears to be likely to enter service in the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immediate future, but over a 10 to 20-year cycle, the possibilities of this happening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could rise dramatically.</a:t>
            </a:r>
            <a:endParaRPr lang="ru-RU" sz="1400" dirty="0">
              <a:latin typeface="+mn-lt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16632"/>
            <a:ext cx="8640960" cy="6741368"/>
          </a:xfrm>
        </p:spPr>
        <p:txBody>
          <a:bodyPr>
            <a:normAutofit fontScale="85000" lnSpcReduction="10000"/>
          </a:bodyPr>
          <a:lstStyle/>
          <a:p>
            <a:pPr marL="36576" indent="0">
              <a:buNone/>
            </a:pPr>
            <a:r>
              <a:rPr lang="uk-UA" sz="2500" dirty="0"/>
              <a:t>№ </a:t>
            </a:r>
            <a:r>
              <a:rPr lang="uk-UA" sz="2500" dirty="0">
                <a:effectLst/>
                <a:latin typeface="+mn-lt"/>
                <a:ea typeface="Times New Roman" panose="02020603050405020304" pitchFamily="18" charset="0"/>
              </a:rPr>
              <a:t>5</a:t>
            </a:r>
            <a:r>
              <a:rPr lang="uk-UA" sz="2500" dirty="0">
                <a:latin typeface="+mn-lt"/>
              </a:rPr>
              <a:t> </a:t>
            </a:r>
            <a:r>
              <a:rPr lang="en-US" sz="2500" dirty="0">
                <a:solidFill>
                  <a:srgbClr val="FFFF00"/>
                </a:solidFill>
              </a:rPr>
              <a:t>Complete the questions. Use do you want me to … ? or would you like me to … ?</a:t>
            </a:r>
            <a:r>
              <a:rPr lang="uk-UA" sz="2500" dirty="0">
                <a:solidFill>
                  <a:srgbClr val="FFFF00"/>
                </a:solidFill>
              </a:rPr>
              <a:t> </a:t>
            </a:r>
            <a:r>
              <a:rPr lang="en-US" sz="2500" dirty="0">
                <a:solidFill>
                  <a:srgbClr val="FFFF00"/>
                </a:solidFill>
              </a:rPr>
              <a:t>with these verbs (and any other necessary words):</a:t>
            </a:r>
            <a:r>
              <a:rPr lang="uk-UA" sz="2500" dirty="0">
                <a:solidFill>
                  <a:srgbClr val="FFFF00"/>
                </a:solidFill>
              </a:rPr>
              <a:t/>
            </a:r>
            <a:br>
              <a:rPr lang="uk-UA" sz="2500" dirty="0">
                <a:solidFill>
                  <a:srgbClr val="FFFF00"/>
                </a:solidFill>
              </a:rPr>
            </a:br>
            <a:r>
              <a:rPr lang="uk-UA" sz="2500" dirty="0">
                <a:solidFill>
                  <a:srgbClr val="FFFF00"/>
                </a:solidFill>
              </a:rPr>
              <a:t/>
            </a:r>
            <a:br>
              <a:rPr lang="uk-UA" sz="2500" dirty="0">
                <a:solidFill>
                  <a:srgbClr val="FFFF00"/>
                </a:solidFill>
              </a:rPr>
            </a:br>
            <a:r>
              <a:rPr lang="uk-UA" sz="2500" dirty="0">
                <a:solidFill>
                  <a:srgbClr val="FFFF00"/>
                </a:solidFill>
              </a:rPr>
              <a:t/>
            </a:r>
            <a:br>
              <a:rPr lang="uk-UA" sz="2500" dirty="0">
                <a:solidFill>
                  <a:srgbClr val="FFFF00"/>
                </a:solidFill>
              </a:rPr>
            </a:br>
            <a:r>
              <a:rPr lang="uk-UA" sz="2500" dirty="0">
                <a:solidFill>
                  <a:srgbClr val="FFFF00"/>
                </a:solidFill>
              </a:rPr>
              <a:t/>
            </a:r>
            <a:br>
              <a:rPr lang="uk-UA" sz="2500" dirty="0">
                <a:solidFill>
                  <a:srgbClr val="FFFF00"/>
                </a:solidFill>
              </a:rPr>
            </a:br>
            <a:r>
              <a:rPr lang="uk-UA" sz="2500" dirty="0">
                <a:solidFill>
                  <a:srgbClr val="FFFF00"/>
                </a:solidFill>
              </a:rPr>
              <a:t/>
            </a:r>
            <a:br>
              <a:rPr lang="uk-UA" sz="2500" dirty="0">
                <a:solidFill>
                  <a:srgbClr val="FFFF00"/>
                </a:solidFill>
              </a:rPr>
            </a:br>
            <a:r>
              <a:rPr lang="uk-UA" sz="2500" dirty="0">
                <a:solidFill>
                  <a:srgbClr val="FFFF00"/>
                </a:solidFill>
              </a:rPr>
              <a:t/>
            </a:r>
            <a:br>
              <a:rPr lang="uk-UA" sz="2500" dirty="0">
                <a:solidFill>
                  <a:srgbClr val="FFFF00"/>
                </a:solidFill>
              </a:rPr>
            </a:br>
            <a:r>
              <a:rPr lang="uk-UA" sz="2500" dirty="0">
                <a:solidFill>
                  <a:srgbClr val="FFFF00"/>
                </a:solidFill>
              </a:rPr>
              <a:t/>
            </a:r>
            <a:br>
              <a:rPr lang="uk-UA" sz="2500" dirty="0">
                <a:solidFill>
                  <a:srgbClr val="FFFF00"/>
                </a:solidFill>
              </a:rPr>
            </a:br>
            <a:r>
              <a:rPr lang="en-US" sz="2500" dirty="0"/>
              <a:t>1 Do you want to go alone, or </a:t>
            </a:r>
            <a:r>
              <a:rPr lang="en-US" sz="2500" u="sng" dirty="0"/>
              <a:t>do you want me to come with you?</a:t>
            </a:r>
          </a:p>
          <a:p>
            <a:pPr marL="36576" indent="0">
              <a:buNone/>
            </a:pPr>
            <a:r>
              <a:rPr lang="en-US" sz="2500" dirty="0"/>
              <a:t>2 Do you have enough money, or do you want</a:t>
            </a:r>
            <a:r>
              <a:rPr lang="uk-UA" sz="2500" dirty="0"/>
              <a:t>_______________</a:t>
            </a:r>
            <a:r>
              <a:rPr lang="en-US" sz="2500" dirty="0"/>
              <a:t>?</a:t>
            </a:r>
          </a:p>
          <a:p>
            <a:pPr marL="36576" indent="0">
              <a:buNone/>
            </a:pPr>
            <a:r>
              <a:rPr lang="en-US" sz="2500" dirty="0"/>
              <a:t>3 Shall I leave the window open, or would you</a:t>
            </a:r>
            <a:r>
              <a:rPr lang="uk-UA" sz="2500" dirty="0"/>
              <a:t> _______________</a:t>
            </a:r>
            <a:r>
              <a:rPr lang="en-US" sz="2500" dirty="0"/>
              <a:t>?</a:t>
            </a:r>
          </a:p>
          <a:p>
            <a:pPr marL="36576" indent="0">
              <a:buNone/>
            </a:pPr>
            <a:r>
              <a:rPr lang="en-US" sz="2500" dirty="0"/>
              <a:t>4 Do you know how to use the printer, or would</a:t>
            </a:r>
            <a:r>
              <a:rPr lang="uk-UA" sz="2500" dirty="0"/>
              <a:t> _______________</a:t>
            </a:r>
            <a:r>
              <a:rPr lang="en-US" sz="2500" dirty="0"/>
              <a:t>?</a:t>
            </a:r>
          </a:p>
          <a:p>
            <a:pPr marL="36576" indent="0">
              <a:buNone/>
            </a:pPr>
            <a:r>
              <a:rPr lang="en-US" sz="2500" dirty="0"/>
              <a:t>5 Did you hear what I said, or do</a:t>
            </a:r>
            <a:r>
              <a:rPr lang="uk-UA" sz="2500" dirty="0"/>
              <a:t> _______________</a:t>
            </a:r>
            <a:r>
              <a:rPr lang="en-US" sz="2500" dirty="0"/>
              <a:t>?</a:t>
            </a:r>
          </a:p>
          <a:p>
            <a:pPr marL="36576" indent="0">
              <a:buNone/>
            </a:pPr>
            <a:r>
              <a:rPr lang="en-US" sz="2500" dirty="0"/>
              <a:t>6 Can I go now, or do</a:t>
            </a:r>
            <a:r>
              <a:rPr lang="uk-UA" sz="2500" dirty="0"/>
              <a:t> _______________</a:t>
            </a:r>
            <a:r>
              <a:rPr lang="en-US" sz="2500" dirty="0"/>
              <a:t>?</a:t>
            </a:r>
            <a:r>
              <a:rPr lang="uk-UA" sz="2500" dirty="0">
                <a:solidFill>
                  <a:srgbClr val="FFFF00"/>
                </a:solidFill>
              </a:rPr>
              <a:t/>
            </a:r>
            <a:br>
              <a:rPr lang="uk-UA" sz="2500" dirty="0">
                <a:solidFill>
                  <a:srgbClr val="FFFF00"/>
                </a:solidFill>
              </a:rPr>
            </a:br>
            <a:r>
              <a:rPr lang="uk-UA" sz="2500" dirty="0">
                <a:solidFill>
                  <a:srgbClr val="FFFF00"/>
                </a:solidFill>
              </a:rPr>
              <a:t/>
            </a:r>
            <a:br>
              <a:rPr lang="uk-UA" sz="2500" dirty="0">
                <a:solidFill>
                  <a:srgbClr val="FFFF00"/>
                </a:solidFill>
              </a:rPr>
            </a:br>
            <a:r>
              <a:rPr lang="uk-UA" sz="2500" dirty="0">
                <a:solidFill>
                  <a:srgbClr val="FFFF00"/>
                </a:solidFill>
              </a:rPr>
              <a:t/>
            </a:r>
            <a:br>
              <a:rPr lang="uk-UA" sz="2500" dirty="0">
                <a:solidFill>
                  <a:srgbClr val="FFFF00"/>
                </a:solidFill>
              </a:rPr>
            </a:br>
            <a:endParaRPr lang="en-US" dirty="0"/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xmlns="" id="{A9514FA1-EFA7-7AFD-2837-9E025D724F3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2819" y="1124744"/>
            <a:ext cx="8418361" cy="536823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8604"/>
            <a:ext cx="8186766" cy="6072230"/>
          </a:xfrm>
        </p:spPr>
        <p:txBody>
          <a:bodyPr>
            <a:normAutofit lnSpcReduction="10000"/>
          </a:bodyPr>
          <a:lstStyle/>
          <a:p>
            <a:pPr marL="36576" indent="0">
              <a:buNone/>
            </a:pPr>
            <a:r>
              <a:rPr lang="uk-UA" dirty="0"/>
              <a:t>№ </a:t>
            </a:r>
            <a:r>
              <a:rPr lang="en-US" dirty="0"/>
              <a:t>6</a:t>
            </a:r>
            <a:r>
              <a:rPr lang="uk-UA" dirty="0"/>
              <a:t> </a:t>
            </a:r>
            <a:r>
              <a:rPr lang="en-US" dirty="0">
                <a:solidFill>
                  <a:srgbClr val="FFFF00"/>
                </a:solidFill>
              </a:rPr>
              <a:t>Complete the second sentence so that the meaning is similar to the first</a:t>
            </a:r>
            <a:r>
              <a:rPr lang="uk-UA" dirty="0">
                <a:solidFill>
                  <a:srgbClr val="FFFF00"/>
                </a:solidFill>
              </a:rPr>
              <a:t> </a:t>
            </a:r>
            <a:r>
              <a:rPr lang="en-US" dirty="0">
                <a:solidFill>
                  <a:srgbClr val="FFFF00"/>
                </a:solidFill>
              </a:rPr>
              <a:t>sentence.</a:t>
            </a:r>
            <a:r>
              <a:rPr lang="uk-UA" dirty="0">
                <a:solidFill>
                  <a:srgbClr val="FFFF00"/>
                </a:solidFill>
              </a:rPr>
              <a:t/>
            </a:r>
            <a:br>
              <a:rPr lang="uk-UA" dirty="0">
                <a:solidFill>
                  <a:srgbClr val="FFFF00"/>
                </a:solidFill>
              </a:rPr>
            </a:br>
            <a:r>
              <a:rPr lang="en-US" dirty="0"/>
              <a:t>1 My father said I could use his car. My father allowed </a:t>
            </a:r>
            <a:r>
              <a:rPr lang="en-US" u="sng" dirty="0"/>
              <a:t>me to use his car</a:t>
            </a:r>
            <a:r>
              <a:rPr lang="en-US" dirty="0"/>
              <a:t>.</a:t>
            </a:r>
            <a:r>
              <a:rPr lang="uk-UA" dirty="0"/>
              <a:t/>
            </a:r>
            <a:br>
              <a:rPr lang="uk-UA" dirty="0"/>
            </a:br>
            <a:r>
              <a:rPr lang="en-US" dirty="0"/>
              <a:t>2 I was surprised that it rained. I didn’t expect</a:t>
            </a:r>
            <a:r>
              <a:rPr lang="uk-UA" dirty="0"/>
              <a:t>______________</a:t>
            </a:r>
            <a:r>
              <a:rPr lang="en-US" dirty="0"/>
              <a:t>.</a:t>
            </a:r>
            <a:r>
              <a:rPr lang="uk-UA" dirty="0"/>
              <a:t/>
            </a:r>
            <a:br>
              <a:rPr lang="uk-UA" dirty="0"/>
            </a:br>
            <a:r>
              <a:rPr lang="en-US" dirty="0"/>
              <a:t>3 Don’t stop him doing what he wants. Let</a:t>
            </a:r>
            <a:r>
              <a:rPr lang="uk-UA" dirty="0"/>
              <a:t> ______________</a:t>
            </a:r>
            <a:r>
              <a:rPr lang="en-US" dirty="0"/>
              <a:t>.</a:t>
            </a:r>
            <a:r>
              <a:rPr lang="uk-UA" dirty="0"/>
              <a:t/>
            </a:r>
            <a:br>
              <a:rPr lang="uk-UA" dirty="0"/>
            </a:br>
            <a:r>
              <a:rPr lang="en-US" dirty="0"/>
              <a:t>4 Tom looks older when he wears glasses. Tom’s glasses</a:t>
            </a:r>
            <a:r>
              <a:rPr lang="uk-UA" dirty="0"/>
              <a:t> </a:t>
            </a:r>
            <a:r>
              <a:rPr lang="en-US" dirty="0"/>
              <a:t>make</a:t>
            </a:r>
            <a:r>
              <a:rPr lang="uk-UA" dirty="0"/>
              <a:t>_______</a:t>
            </a:r>
            <a:r>
              <a:rPr lang="en-US" dirty="0"/>
              <a:t>.</a:t>
            </a:r>
            <a:r>
              <a:rPr lang="uk-UA" dirty="0"/>
              <a:t/>
            </a:r>
            <a:br>
              <a:rPr lang="uk-UA" dirty="0"/>
            </a:br>
            <a:r>
              <a:rPr lang="en-US" dirty="0"/>
              <a:t>5 I think you should know the truth. I want</a:t>
            </a:r>
            <a:r>
              <a:rPr lang="uk-UA" dirty="0"/>
              <a:t> ______________</a:t>
            </a:r>
            <a:r>
              <a:rPr lang="en-US" dirty="0"/>
              <a:t>.</a:t>
            </a:r>
            <a:r>
              <a:rPr lang="uk-UA" dirty="0"/>
              <a:t/>
            </a:r>
            <a:br>
              <a:rPr lang="uk-UA" dirty="0"/>
            </a:br>
            <a:r>
              <a:rPr lang="en-US" dirty="0"/>
              <a:t>6 At first I didn’t want to apply for the Sarah persuaded</a:t>
            </a:r>
            <a:r>
              <a:rPr lang="uk-UA" dirty="0"/>
              <a:t>___________</a:t>
            </a:r>
            <a:r>
              <a:rPr lang="en-US" dirty="0"/>
              <a:t>.</a:t>
            </a:r>
            <a:r>
              <a:rPr lang="uk-UA" dirty="0"/>
              <a:t/>
            </a:r>
            <a:br>
              <a:rPr lang="uk-UA" dirty="0"/>
            </a:br>
            <a:r>
              <a:rPr lang="en-US" dirty="0"/>
              <a:t>job, but Sarah persuaded me.</a:t>
            </a:r>
            <a:r>
              <a:rPr lang="uk-UA" dirty="0"/>
              <a:t> ______________</a:t>
            </a:r>
            <a:r>
              <a:rPr lang="en-US" dirty="0"/>
              <a:t>.</a:t>
            </a:r>
            <a:r>
              <a:rPr lang="uk-UA" dirty="0"/>
              <a:t/>
            </a:r>
            <a:br>
              <a:rPr lang="uk-UA" dirty="0"/>
            </a:br>
            <a:r>
              <a:rPr lang="en-US" dirty="0"/>
              <a:t>7 My lawyer said I shouldn’t say My lawyer advised</a:t>
            </a:r>
            <a:r>
              <a:rPr lang="uk-UA" dirty="0"/>
              <a:t> ______________</a:t>
            </a:r>
            <a:r>
              <a:rPr lang="en-US" dirty="0"/>
              <a:t>.</a:t>
            </a:r>
            <a:r>
              <a:rPr lang="uk-UA" dirty="0"/>
              <a:t/>
            </a:r>
            <a:br>
              <a:rPr lang="uk-UA" dirty="0"/>
            </a:br>
            <a:r>
              <a:rPr lang="en-US" dirty="0"/>
              <a:t>anything to the police.</a:t>
            </a:r>
            <a:r>
              <a:rPr lang="uk-UA" dirty="0"/>
              <a:t> ______________</a:t>
            </a:r>
            <a:r>
              <a:rPr lang="en-US" dirty="0"/>
              <a:t>.</a:t>
            </a:r>
            <a:r>
              <a:rPr lang="uk-UA" dirty="0"/>
              <a:t/>
            </a:r>
            <a:br>
              <a:rPr lang="uk-UA" dirty="0"/>
            </a:br>
            <a:r>
              <a:rPr lang="en-US" dirty="0"/>
              <a:t>8 I was told that I shouldn’t believe I was warned</a:t>
            </a:r>
            <a:r>
              <a:rPr lang="uk-UA" dirty="0"/>
              <a:t> ______________</a:t>
            </a:r>
            <a:r>
              <a:rPr lang="en-US" dirty="0"/>
              <a:t>.</a:t>
            </a:r>
            <a:r>
              <a:rPr lang="uk-UA" dirty="0"/>
              <a:t/>
            </a:r>
            <a:br>
              <a:rPr lang="uk-UA" dirty="0"/>
            </a:br>
            <a:r>
              <a:rPr lang="en-US" dirty="0"/>
              <a:t>everything he says.</a:t>
            </a:r>
            <a:r>
              <a:rPr lang="uk-UA" dirty="0"/>
              <a:t> ______________</a:t>
            </a:r>
            <a:r>
              <a:rPr lang="en-US" dirty="0"/>
              <a:t>.</a:t>
            </a:r>
            <a:r>
              <a:rPr lang="uk-UA" dirty="0"/>
              <a:t/>
            </a:r>
            <a:br>
              <a:rPr lang="uk-UA" dirty="0"/>
            </a:br>
            <a:r>
              <a:rPr lang="en-US" dirty="0"/>
              <a:t>9 If you’ve got a car, you are able to get Having a car enables</a:t>
            </a:r>
            <a:r>
              <a:rPr lang="uk-UA" dirty="0"/>
              <a:t> ______________</a:t>
            </a:r>
            <a:r>
              <a:rPr lang="en-US" dirty="0"/>
              <a:t>.</a:t>
            </a:r>
            <a:r>
              <a:rPr lang="uk-UA" dirty="0"/>
              <a:t/>
            </a:r>
            <a:br>
              <a:rPr lang="uk-UA" dirty="0"/>
            </a:br>
            <a:r>
              <a:rPr lang="en-US" dirty="0"/>
              <a:t>around more easily.</a:t>
            </a:r>
            <a:r>
              <a:rPr lang="uk-UA" dirty="0"/>
              <a:t> ______________</a:t>
            </a:r>
            <a:r>
              <a:rPr lang="en-US" dirty="0"/>
              <a:t>.</a:t>
            </a: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он">
  <a:themeElements>
    <a:clrScheme name="Ион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F9C9D"/>
      </a:accent5>
      <a:accent6>
        <a:srgbClr val="9E5E9B"/>
      </a:accent6>
      <a:hlink>
        <a:srgbClr val="58C1BA"/>
      </a:hlink>
      <a:folHlink>
        <a:srgbClr val="9DD0CB"/>
      </a:folHlink>
    </a:clrScheme>
    <a:fontScheme name="Ион">
      <a:maj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он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Ион</Template>
  <TotalTime>448</TotalTime>
  <Words>559</Words>
  <Application>Microsoft Office PowerPoint</Application>
  <PresentationFormat>Экран (4:3)</PresentationFormat>
  <Paragraphs>60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Ион</vt:lpstr>
      <vt:lpstr>Конспекти практичних занять з дисципліни«Іноземна мова»  з галузі знань 24 «Сфера обслуговування» спеціальності : 242 «Туризм» </vt:lpstr>
      <vt:lpstr>Практичне заняття 26(2 год.)</vt:lpstr>
      <vt:lpstr>Objectives:</vt:lpstr>
      <vt:lpstr>Plan:</vt:lpstr>
      <vt:lpstr>References:</vt:lpstr>
      <vt:lpstr>Хід заняття (Procedure)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Конспекти практичних занять з дисципліни«Іноземна мова» з галузі знань 12 «Інформаційні технології» спеціальності : 122 «Комп’ютерні науки».</dc:title>
  <dc:creator>user</dc:creator>
  <cp:lastModifiedBy>Юзер_в_углу</cp:lastModifiedBy>
  <cp:revision>40</cp:revision>
  <dcterms:created xsi:type="dcterms:W3CDTF">2023-02-25T18:05:02Z</dcterms:created>
  <dcterms:modified xsi:type="dcterms:W3CDTF">2024-07-29T10:36:54Z</dcterms:modified>
</cp:coreProperties>
</file>