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73" r:id="rId10"/>
    <p:sldId id="274" r:id="rId11"/>
    <p:sldId id="263" r:id="rId12"/>
    <p:sldId id="264" r:id="rId13"/>
    <p:sldId id="265" r:id="rId14"/>
    <p:sldId id="266"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29.07.2024</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r>
              <a:rPr lang="uk-UA" sz="3600" dirty="0">
                <a:effectLst/>
                <a:ea typeface="Times New Roman" panose="02020603050405020304" pitchFamily="18" charset="0"/>
                <a:cs typeface="Times New Roman" panose="02020603050405020304" pitchFamily="18" charset="0"/>
              </a:rPr>
              <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r>
              <a:rPr lang="ru-RU" sz="1800" b="1" dirty="0">
                <a:solidFill>
                  <a:srgbClr val="222222"/>
                </a:solidFill>
                <a:effectLst/>
                <a:latin typeface="Times New Roman" panose="02020603050405020304" pitchFamily="18" charset="0"/>
                <a:ea typeface="Times New Roman" panose="02020603050405020304" pitchFamily="18" charset="0"/>
              </a:rPr>
              <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en-US" sz="2800" smtClean="0"/>
              <a:t>5,6 </a:t>
            </a:r>
            <a:r>
              <a:rPr lang="ru-RU" sz="2800" smtClean="0"/>
              <a:t>(56 </a:t>
            </a:r>
            <a:r>
              <a:rPr lang="ru-RU" sz="2800" dirty="0"/>
              <a:t>годин)</a:t>
            </a:r>
          </a:p>
          <a:p>
            <a:r>
              <a:rPr lang="ru-RU" sz="2800" dirty="0"/>
              <a:t/>
            </a:r>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669360"/>
          </a:xfrm>
        </p:spPr>
        <p:txBody>
          <a:bodyPr>
            <a:normAutofit/>
          </a:bodyPr>
          <a:lstStyle/>
          <a:p>
            <a:pPr marL="0" indent="0">
              <a:buNone/>
            </a:pPr>
            <a:r>
              <a:rPr lang="en-US" sz="3600" dirty="0">
                <a:effectLst/>
                <a:latin typeface="+mn-lt"/>
                <a:ea typeface="Times New Roman" panose="02020603050405020304" pitchFamily="18" charset="0"/>
              </a:rPr>
              <a:t>Task. Translate words and phrases into Ukrainian: </a:t>
            </a:r>
            <a:r>
              <a:rPr lang="en-US" dirty="0">
                <a:effectLst/>
                <a:latin typeface="+mn-lt"/>
                <a:ea typeface="Times New Roman" panose="02020603050405020304" pitchFamily="18" charset="0"/>
              </a:rPr>
              <a:t>the nature of tourism; the motivation for a trip; the purpose of a visit; three distinct categories; holidays, visits, meetings, conferences, religious pilgrimages, the tourist’s travels, categories, business traveler, destination; the timing of the trip, leisure traveler; enjoyment of the attractions and facilities, the purpose of the trip, substantial journey time, price inelastic, price elastic; the mass market travelers, domestic tourism, international tourism; Modes of tour organization, independent or packaged; the composition of the tour; the characteristics of the tourist.</a:t>
            </a:r>
            <a:r>
              <a:rPr lang="en-US" sz="1200" dirty="0">
                <a:effectLst/>
                <a:latin typeface="+mn-lt"/>
                <a:ea typeface="Times New Roman" panose="02020603050405020304" pitchFamily="18" charset="0"/>
              </a:rPr>
              <a:t/>
            </a:r>
            <a:br>
              <a:rPr lang="en-US" sz="1200" dirty="0">
                <a:effectLst/>
                <a:latin typeface="+mn-lt"/>
                <a:ea typeface="Times New Roman" panose="02020603050405020304" pitchFamily="18" charset="0"/>
              </a:rPr>
            </a:br>
            <a:endParaRPr lang="ru-RU" dirty="0">
              <a:latin typeface="+mn-lt"/>
            </a:endParaRPr>
          </a:p>
        </p:txBody>
      </p:sp>
    </p:spTree>
    <p:extLst>
      <p:ext uri="{BB962C8B-B14F-4D97-AF65-F5344CB8AC3E}">
        <p14:creationId xmlns:p14="http://schemas.microsoft.com/office/powerpoint/2010/main" val="2302042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en-US" dirty="0">
                <a:solidFill>
                  <a:srgbClr val="FFFF00"/>
                </a:solidFill>
              </a:rPr>
              <a:t>Complete the sentences. Use these verbs in the correct form, present or past:</a:t>
            </a:r>
            <a:br>
              <a:rPr lang="en-US" dirty="0">
                <a:solidFill>
                  <a:srgbClr val="FFFF00"/>
                </a:solidFill>
              </a:rPr>
            </a:br>
            <a:r>
              <a:rPr lang="en-US" dirty="0">
                <a:solidFill>
                  <a:srgbClr val="FFFF00"/>
                </a:solidFill>
              </a:rPr>
              <a:t/>
            </a:r>
            <a:br>
              <a:rPr lang="en-US" dirty="0">
                <a:solidFill>
                  <a:srgbClr val="FFFF00"/>
                </a:solidFill>
              </a:rPr>
            </a:br>
            <a:r>
              <a:rPr lang="en-US" sz="2200" dirty="0">
                <a:solidFill>
                  <a:srgbClr val="FFFF00"/>
                </a:solidFill>
                <a:effectLst/>
                <a:latin typeface="+mn-lt"/>
                <a:ea typeface="Times New Roman" panose="02020603050405020304" pitchFamily="18" charset="0"/>
              </a:rPr>
              <a:t/>
            </a:r>
            <a:br>
              <a:rPr lang="en-US" sz="2200" dirty="0">
                <a:solidFill>
                  <a:srgbClr val="FFFF00"/>
                </a:solidFill>
                <a:effectLst/>
                <a:latin typeface="+mn-lt"/>
                <a:ea typeface="Times New Roman" panose="02020603050405020304" pitchFamily="18" charset="0"/>
              </a:rPr>
            </a:br>
            <a:r>
              <a:rPr lang="en-US" sz="2200" dirty="0">
                <a:effectLst/>
                <a:latin typeface="+mn-lt"/>
                <a:ea typeface="Times New Roman" panose="02020603050405020304" pitchFamily="18" charset="0"/>
              </a:rPr>
              <a:t>1 Many accidents </a:t>
            </a:r>
            <a:r>
              <a:rPr lang="en-US" sz="2200" u="sng" dirty="0">
                <a:effectLst/>
                <a:latin typeface="+mn-lt"/>
                <a:ea typeface="Times New Roman" panose="02020603050405020304" pitchFamily="18" charset="0"/>
              </a:rPr>
              <a:t>are caused</a:t>
            </a:r>
            <a:r>
              <a:rPr lang="en-US" sz="2200" dirty="0">
                <a:effectLst/>
                <a:latin typeface="+mn-lt"/>
                <a:ea typeface="Times New Roman" panose="02020603050405020304" pitchFamily="18" charset="0"/>
              </a:rPr>
              <a:t> </a:t>
            </a:r>
            <a:r>
              <a:rPr lang="en-US" sz="2200" dirty="0">
                <a:latin typeface="+mn-lt"/>
                <a:ea typeface="Times New Roman" panose="02020603050405020304" pitchFamily="18" charset="0"/>
              </a:rPr>
              <a:t>b</a:t>
            </a:r>
            <a:r>
              <a:rPr lang="en-US" sz="2200" dirty="0">
                <a:effectLst/>
                <a:latin typeface="+mn-lt"/>
                <a:ea typeface="Times New Roman" panose="02020603050405020304" pitchFamily="18" charset="0"/>
              </a:rPr>
              <a:t>y careless driving</a:t>
            </a:r>
            <a:r>
              <a:rPr lang="en-US" dirty="0">
                <a:solidFill>
                  <a:srgbClr val="FFFF00"/>
                </a:solidFill>
              </a:rPr>
              <a:t/>
            </a:r>
            <a:br>
              <a:rPr lang="en-US" dirty="0">
                <a:solidFill>
                  <a:srgbClr val="FFFF00"/>
                </a:solidFill>
              </a:rPr>
            </a:br>
            <a:r>
              <a:rPr lang="en-US" dirty="0"/>
              <a:t>2 Cheese_______ from milk.</a:t>
            </a:r>
          </a:p>
          <a:p>
            <a:pPr marL="36576" indent="0">
              <a:buNone/>
            </a:pPr>
            <a:r>
              <a:rPr lang="en-US" dirty="0"/>
              <a:t>3 The roof of the building______ in a storm a few days ago.</a:t>
            </a:r>
          </a:p>
          <a:p>
            <a:pPr marL="36576" indent="0">
              <a:buNone/>
            </a:pPr>
            <a:r>
              <a:rPr lang="en-US" dirty="0"/>
              <a:t>4 A cinema is a place where films________ .</a:t>
            </a:r>
          </a:p>
          <a:p>
            <a:pPr marL="36576" indent="0">
              <a:buNone/>
            </a:pPr>
            <a:r>
              <a:rPr lang="en-US" dirty="0"/>
              <a:t>5 You______ to the party. Why didn’t you go?</a:t>
            </a:r>
          </a:p>
          <a:p>
            <a:pPr marL="36576" indent="0">
              <a:buNone/>
            </a:pPr>
            <a:r>
              <a:rPr lang="en-US" dirty="0"/>
              <a:t>6 This plant is very rare. It______ in very few places.</a:t>
            </a:r>
          </a:p>
          <a:p>
            <a:pPr marL="36576" indent="0">
              <a:buNone/>
            </a:pPr>
            <a:r>
              <a:rPr lang="en-US" dirty="0"/>
              <a:t>7 Although we were driving fast, we_______ by a lot of other cars.</a:t>
            </a:r>
          </a:p>
          <a:p>
            <a:pPr marL="36576" indent="0">
              <a:buNone/>
            </a:pPr>
            <a:r>
              <a:rPr lang="en-US" dirty="0"/>
              <a:t>8 In the US, elections for president_________ every four years.</a:t>
            </a:r>
          </a:p>
          <a:p>
            <a:pPr marL="36576" indent="0">
              <a:buNone/>
            </a:pPr>
            <a:r>
              <a:rPr lang="en-US" dirty="0"/>
              <a:t>9 There was an accident last night, but fortunately nobody_______.</a:t>
            </a:r>
          </a:p>
          <a:p>
            <a:pPr marL="36576" indent="0">
              <a:buNone/>
            </a:pPr>
            <a:r>
              <a:rPr lang="en-US" dirty="0"/>
              <a:t>10 You can’t see the house from the road. It_________ by trees.</a:t>
            </a:r>
          </a:p>
          <a:p>
            <a:pPr marL="36576" indent="0">
              <a:buNone/>
            </a:pPr>
            <a:r>
              <a:rPr lang="en-US" dirty="0"/>
              <a:t>11 I never received the letter. It_________ to the wrong address.</a:t>
            </a:r>
          </a:p>
          <a:p>
            <a:pPr marL="36576" indent="0">
              <a:buNone/>
            </a:pPr>
            <a:r>
              <a:rPr lang="en-US" dirty="0"/>
              <a:t>12 The company I work for_________ by a much larger company.</a:t>
            </a:r>
          </a:p>
        </p:txBody>
      </p:sp>
      <p:pic>
        <p:nvPicPr>
          <p:cNvPr id="4" name="Рисунок 3">
            <a:extLst>
              <a:ext uri="{FF2B5EF4-FFF2-40B4-BE49-F238E27FC236}">
                <a16:creationId xmlns:a16="http://schemas.microsoft.com/office/drawing/2014/main" xmlns="" id="{758C4DC6-D2D2-482D-1828-E34D33543467}"/>
              </a:ext>
            </a:extLst>
          </p:cNvPr>
          <p:cNvPicPr>
            <a:picLocks noChangeAspect="1"/>
          </p:cNvPicPr>
          <p:nvPr/>
        </p:nvPicPr>
        <p:blipFill>
          <a:blip r:embed="rId2"/>
          <a:stretch>
            <a:fillRect/>
          </a:stretch>
        </p:blipFill>
        <p:spPr>
          <a:xfrm>
            <a:off x="1763688" y="908720"/>
            <a:ext cx="5303666" cy="36004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dirty="0"/>
              <a:t>№ </a:t>
            </a:r>
            <a:r>
              <a:rPr lang="en-US" dirty="0"/>
              <a:t>6</a:t>
            </a:r>
            <a:r>
              <a:rPr lang="uk-UA" dirty="0"/>
              <a:t> </a:t>
            </a:r>
            <a:r>
              <a:rPr lang="en-US" dirty="0">
                <a:solidFill>
                  <a:srgbClr val="FFFF00"/>
                </a:solidFill>
              </a:rPr>
              <a:t>Write questions using the passive. Some are present and some are past.</a:t>
            </a:r>
            <a:r>
              <a:rPr lang="en-US" sz="2200" dirty="0">
                <a:solidFill>
                  <a:srgbClr val="FFFF00"/>
                </a:solidFill>
                <a:effectLst/>
                <a:latin typeface="+mn-lt"/>
                <a:ea typeface="Times New Roman" panose="02020603050405020304" pitchFamily="18" charset="0"/>
              </a:rPr>
              <a:t/>
            </a:r>
            <a:br>
              <a:rPr lang="en-US" sz="2200" dirty="0">
                <a:solidFill>
                  <a:srgbClr val="FFFF00"/>
                </a:solidFill>
                <a:effectLst/>
                <a:latin typeface="+mn-lt"/>
                <a:ea typeface="Times New Roman" panose="02020603050405020304" pitchFamily="18" charset="0"/>
              </a:rPr>
            </a:br>
            <a:r>
              <a:rPr lang="en-US" dirty="0"/>
              <a:t/>
            </a:r>
            <a:br>
              <a:rPr lang="en-US" dirty="0"/>
            </a:br>
            <a:r>
              <a:rPr lang="en-US" dirty="0"/>
              <a:t>1 Ask about glass. (how / make?) How is glass made?____</a:t>
            </a:r>
          </a:p>
          <a:p>
            <a:pPr marL="36576" indent="0">
              <a:buNone/>
            </a:pPr>
            <a:r>
              <a:rPr lang="en-US" dirty="0"/>
              <a:t>2 Ask about television. (when / invent?) When____________</a:t>
            </a:r>
          </a:p>
          <a:p>
            <a:pPr marL="36576" indent="0">
              <a:buNone/>
            </a:pPr>
            <a:r>
              <a:rPr lang="en-US" dirty="0"/>
              <a:t>3 Ask about mountains. (how / form?)____________</a:t>
            </a:r>
          </a:p>
          <a:p>
            <a:pPr marL="36576" indent="0">
              <a:buNone/>
            </a:pPr>
            <a:r>
              <a:rPr lang="en-US" dirty="0"/>
              <a:t>4 Ask about DNA. (when / discover?)____________</a:t>
            </a:r>
          </a:p>
          <a:p>
            <a:pPr marL="36576" indent="0">
              <a:buNone/>
            </a:pPr>
            <a:r>
              <a:rPr lang="en-US" dirty="0"/>
              <a:t>5 Ask about silver. (what / use for?)_____________</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en-US" sz="1800" dirty="0">
                <a:solidFill>
                  <a:srgbClr val="FFFF00"/>
                </a:solidFill>
                <a:effectLst/>
                <a:latin typeface="+mn-lt"/>
                <a:ea typeface="Times New Roman" panose="02020603050405020304" pitchFamily="18" charset="0"/>
                <a:cs typeface="Times New Roman" panose="02020603050405020304" pitchFamily="18" charset="0"/>
              </a:rPr>
              <a:t>Put the verb into the correct form, present or past, active or passive.</a:t>
            </a:r>
            <a:r>
              <a:rPr lang="en-US" dirty="0">
                <a:solidFill>
                  <a:srgbClr val="FFFF00"/>
                </a:solidFill>
                <a:effectLst/>
                <a:latin typeface="+mn-lt"/>
                <a:ea typeface="Times New Roman" panose="02020603050405020304" pitchFamily="18" charset="0"/>
              </a:rPr>
              <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0" lvl="0" indent="0">
              <a:lnSpc>
                <a:spcPct val="115000"/>
              </a:lnSpc>
              <a:spcAft>
                <a:spcPts val="1000"/>
              </a:spcAft>
              <a:buSzPts val="1200"/>
              <a:buNone/>
              <a:tabLst>
                <a:tab pos="1296670" algn="l"/>
              </a:tabLst>
            </a:pPr>
            <a:r>
              <a:rPr lang="en-US" sz="1100" dirty="0">
                <a:effectLst/>
                <a:latin typeface="+mn-lt"/>
                <a:ea typeface="Trebuchet MS" panose="020B0603020202020204" pitchFamily="34" charset="0"/>
                <a:cs typeface="Times New Roman" panose="02020603050405020304" pitchFamily="18" charset="0"/>
              </a:rPr>
              <a:t>1 a Two hundred people </a:t>
            </a:r>
            <a:r>
              <a:rPr lang="en-US" sz="1100" i="1" dirty="0">
                <a:effectLst/>
                <a:latin typeface="+mn-lt"/>
                <a:ea typeface="Trebuchet MS" panose="020B0603020202020204" pitchFamily="34" charset="0"/>
                <a:cs typeface="Times New Roman" panose="02020603050405020304" pitchFamily="18" charset="0"/>
              </a:rPr>
              <a:t>are employed </a:t>
            </a:r>
            <a:r>
              <a:rPr lang="en-US" sz="1100" dirty="0">
                <a:effectLst/>
                <a:latin typeface="+mn-lt"/>
                <a:ea typeface="Trebuchet MS" panose="020B0603020202020204" pitchFamily="34" charset="0"/>
                <a:cs typeface="Times New Roman" panose="02020603050405020304" pitchFamily="18" charset="0"/>
              </a:rPr>
              <a:t>(employ) by the company.</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The company employs (employ) 200 people.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2 a Water________ (cover) most of the earth’s surface.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How much of the earth’s surface__________ (cover) by water?</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3 a While I was on holiday, my camera____________ (steal) from my hotel room.</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b While I was on holiday, my camera__________ (disappear) from my hotel room.</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4 a Robert’s parents______ (die) when he was very young.</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Robert and his sister______________ (bring up) by their grandparents.</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5 a The boat hit a rock and________ (sink) quickly.</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Fortunately everybody________________ (rescue).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6 a Bill____________ (fire) from his job. He wasn’t very good at it.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Sue______________ (resign) from her job because she didn’t enjoy it any more.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7 a It can be noisy living here, but it____________ (not / bother) me.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It can be noisy living here, but I___________________ (not / bother) by it.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8 a Maria had an accident. She____________ (knock) off her bike.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Maria had an accident. She______________ (fall) off her bike.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9 a I haven’t seen these flowers before. What________ (they / call)?</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b I haven’t seen these flowers before. What__________ (you / call) them?</a:t>
            </a:r>
            <a:endParaRPr lang="ru-RU" sz="11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a:buNone/>
            </a:pPr>
            <a:r>
              <a:rPr lang="uk-UA" sz="2900" dirty="0"/>
              <a:t>№ </a:t>
            </a:r>
            <a:r>
              <a:rPr lang="en-US" sz="2900" dirty="0"/>
              <a:t>8</a:t>
            </a:r>
            <a:r>
              <a:rPr lang="uk-UA" sz="2900" dirty="0"/>
              <a:t> </a:t>
            </a:r>
            <a:r>
              <a:rPr lang="en-US" sz="2900" dirty="0">
                <a:solidFill>
                  <a:srgbClr val="FFFF00"/>
                </a:solidFill>
              </a:rPr>
              <a:t>Instead of using somebody, they, people etc., write a passive sentence.</a:t>
            </a:r>
            <a:br>
              <a:rPr lang="en-US" sz="2900" dirty="0">
                <a:solidFill>
                  <a:srgbClr val="FFFF00"/>
                </a:solidFill>
              </a:rPr>
            </a:br>
            <a:r>
              <a:rPr lang="en-US" dirty="0">
                <a:solidFill>
                  <a:srgbClr val="FFFF00"/>
                </a:solidFill>
              </a:rPr>
              <a:t/>
            </a:r>
            <a:br>
              <a:rPr lang="en-US" dirty="0">
                <a:solidFill>
                  <a:srgbClr val="FFFF00"/>
                </a:solidFill>
              </a:rPr>
            </a:br>
            <a:r>
              <a:rPr lang="en-US" dirty="0"/>
              <a:t>1 Somebody cleans the room every day. </a:t>
            </a:r>
            <a:r>
              <a:rPr lang="en-US" i="1" dirty="0"/>
              <a:t>The room is cleaned every day.</a:t>
            </a:r>
          </a:p>
          <a:p>
            <a:pPr marL="0" indent="0">
              <a:buNone/>
            </a:pPr>
            <a:r>
              <a:rPr lang="en-US" dirty="0"/>
              <a:t>2 They cancelled all flights because of fog. All_________________ .</a:t>
            </a:r>
          </a:p>
          <a:p>
            <a:pPr marL="0" indent="0">
              <a:buNone/>
            </a:pPr>
            <a:r>
              <a:rPr lang="en-US" dirty="0"/>
              <a:t>3 Somebody accused me of stealing money.___________ money.</a:t>
            </a:r>
          </a:p>
          <a:p>
            <a:pPr marL="0" indent="0">
              <a:buNone/>
            </a:pPr>
            <a:r>
              <a:rPr lang="en-US" dirty="0"/>
              <a:t>4 How do you use this word? </a:t>
            </a:r>
            <a:r>
              <a:rPr lang="en-US" dirty="0" err="1"/>
              <a:t>How________________________used</a:t>
            </a:r>
            <a:r>
              <a:rPr lang="en-US" dirty="0"/>
              <a:t>?</a:t>
            </a:r>
          </a:p>
          <a:p>
            <a:pPr marL="0" indent="0">
              <a:buNone/>
            </a:pPr>
            <a:r>
              <a:rPr lang="en-US" dirty="0"/>
              <a:t>5 The price includes all taxes. ____________________All in the price.</a:t>
            </a:r>
          </a:p>
          <a:p>
            <a:pPr marL="0" indent="0">
              <a:buNone/>
            </a:pPr>
            <a:r>
              <a:rPr lang="en-US" dirty="0"/>
              <a:t>6 People warned us not to go out alone. __________________We.</a:t>
            </a:r>
          </a:p>
          <a:p>
            <a:pPr marL="0" indent="0">
              <a:buNone/>
            </a:pPr>
            <a:r>
              <a:rPr lang="en-US" dirty="0"/>
              <a:t>7 We don’t use this office any more. _______________________This.</a:t>
            </a:r>
            <a:br>
              <a:rPr lang="en-US" dirty="0"/>
            </a:br>
            <a:r>
              <a:rPr lang="en-US"/>
              <a:t>8 They invited five hundred people to the Five hundred _________wedding______.</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5</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Topic «Tourism Product. Future Perfect.» Grammar revision</a:t>
            </a:r>
            <a:endParaRPr lang="uk-UA" sz="3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92500" lnSpcReduction="2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practice grammar structures;</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basic study</a:t>
            </a: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2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1. Vocabulary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2. Discussing of the topic «The nature of tourism. Active and Passive Voice.» Grammar revision</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3. Listening, reading, writing, speaking.</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4. Grammar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5. Communicative activities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1. Give the English equivalents the following words and word combinations.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2. Answer the questions to the text.</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3. Fill in the blanks with the necessary words from the active vocabulary.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4. Complete the following sentences.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5. Put in the right order. The underlined word is the beginning of the sentence.</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6. Translate the following sentences into </a:t>
            </a:r>
            <a:r>
              <a:rPr lang="en-US" sz="1800" dirty="0" err="1">
                <a:effectLst/>
                <a:latin typeface="+mn-lt"/>
                <a:ea typeface="Times New Roman" panose="02020603050405020304" pitchFamily="18" charset="0"/>
                <a:cs typeface="Times New Roman" panose="02020603050405020304" pitchFamily="18" charset="0"/>
              </a:rPr>
              <a:t>English.Home</a:t>
            </a:r>
            <a:r>
              <a:rPr lang="en-US" sz="1800" dirty="0">
                <a:effectLst/>
                <a:latin typeface="+mn-lt"/>
                <a:ea typeface="Times New Roman" panose="02020603050405020304" pitchFamily="18" charset="0"/>
                <a:cs typeface="Times New Roman" panose="02020603050405020304" pitchFamily="18" charset="0"/>
              </a:rPr>
              <a:t> task: Reading an additional text on the topic</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Learn the new words and word combinations.</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some questions on the text.</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Read the text and translate into Ukrainian in the written form.</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summery of the text in English.</a:t>
            </a:r>
            <a:endParaRPr lang="uk-UA" dirty="0">
              <a:effectLst/>
              <a:latin typeface="+mn-lt"/>
              <a:ea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669360"/>
          </a:xfrm>
        </p:spPr>
        <p:txBody>
          <a:bodyPr>
            <a:normAutofit lnSpcReduction="10000"/>
          </a:bodyPr>
          <a:lstStyle/>
          <a:p>
            <a:pPr marL="0" indent="0">
              <a:buNone/>
            </a:pPr>
            <a:r>
              <a:rPr lang="en-US" dirty="0">
                <a:effectLst/>
                <a:latin typeface="+mn-lt"/>
                <a:ea typeface="Times New Roman" panose="02020603050405020304" pitchFamily="18" charset="0"/>
              </a:rPr>
              <a:t>The nature of tourism</a:t>
            </a:r>
          </a:p>
          <a:p>
            <a:pPr marL="0" indent="0">
              <a:buNone/>
            </a:pPr>
            <a:r>
              <a:rPr lang="en-US" sz="1200" dirty="0">
                <a:effectLst/>
                <a:latin typeface="+mn-lt"/>
                <a:ea typeface="Times New Roman" panose="02020603050405020304" pitchFamily="18" charset="0"/>
              </a:rPr>
              <a:t>Now that we have made an attempt to define what is meant by tourism, let us look at this topic systematically. It is useful to examine the characteristics of a tour in terms of the following five broad categories.</a:t>
            </a:r>
            <a:br>
              <a:rPr lang="en-US" sz="1200" dirty="0">
                <a:effectLst/>
                <a:latin typeface="+mn-lt"/>
                <a:ea typeface="Times New Roman" panose="02020603050405020304" pitchFamily="18" charset="0"/>
              </a:rPr>
            </a:br>
            <a:r>
              <a:rPr lang="en-US" dirty="0">
                <a:effectLst/>
                <a:latin typeface="+mn-lt"/>
                <a:ea typeface="Times New Roman" panose="02020603050405020304" pitchFamily="18" charset="0"/>
              </a:rPr>
              <a:t>The motivation for a trip</a:t>
            </a:r>
          </a:p>
          <a:p>
            <a:pPr marL="0" indent="0">
              <a:buNone/>
            </a:pPr>
            <a:r>
              <a:rPr lang="en-US" sz="1200" dirty="0">
                <a:effectLst/>
                <a:latin typeface="+mn-lt"/>
                <a:ea typeface="Times New Roman" panose="02020603050405020304" pitchFamily="18" charset="0"/>
              </a:rPr>
              <a:t>Motivation identifies, first, the purpose of a visit. Purposes themselves fall into three distinct categories:</a:t>
            </a:r>
          </a:p>
          <a:p>
            <a:pPr marL="0" indent="0">
              <a:buNone/>
            </a:pPr>
            <a:r>
              <a:rPr lang="en-US" sz="1200" dirty="0">
                <a:effectLst/>
                <a:latin typeface="+mn-lt"/>
                <a:ea typeface="Times New Roman" panose="02020603050405020304" pitchFamily="18" charset="0"/>
              </a:rPr>
              <a:t>. holidays (including visits to friends and relatives, known as VFR travel)</a:t>
            </a:r>
          </a:p>
          <a:p>
            <a:pPr marL="0" indent="0">
              <a:buNone/>
            </a:pPr>
            <a:r>
              <a:rPr lang="en-US" sz="1200" dirty="0">
                <a:latin typeface="+mn-lt"/>
                <a:ea typeface="Times New Roman" panose="02020603050405020304" pitchFamily="18" charset="0"/>
              </a:rPr>
              <a:t>.</a:t>
            </a:r>
            <a:r>
              <a:rPr lang="en-US" sz="1200" dirty="0">
                <a:effectLst/>
                <a:latin typeface="+mn-lt"/>
                <a:ea typeface="Times New Roman" panose="02020603050405020304" pitchFamily="18" charset="0"/>
              </a:rPr>
              <a:t> business (including meetings, conferences and so on)</a:t>
            </a:r>
          </a:p>
          <a:p>
            <a:pPr marL="0" indent="0">
              <a:buNone/>
            </a:pPr>
            <a:r>
              <a:rPr lang="en-US" sz="1200" dirty="0">
                <a:latin typeface="+mn-lt"/>
                <a:ea typeface="Times New Roman" panose="02020603050405020304" pitchFamily="18" charset="0"/>
              </a:rPr>
              <a:t>.</a:t>
            </a:r>
            <a:r>
              <a:rPr lang="en-US" sz="1200" dirty="0">
                <a:effectLst/>
                <a:latin typeface="+mn-lt"/>
                <a:ea typeface="Times New Roman" panose="02020603050405020304" pitchFamily="18" charset="0"/>
              </a:rPr>
              <a:t> other (including study, religious pilgrimages, sport, health and so on).</a:t>
            </a:r>
            <a:br>
              <a:rPr lang="en-US" sz="1200" dirty="0">
                <a:effectLst/>
                <a:latin typeface="+mn-lt"/>
                <a:ea typeface="Times New Roman" panose="02020603050405020304" pitchFamily="18" charset="0"/>
              </a:rPr>
            </a:br>
            <a:r>
              <a:rPr lang="en-US" sz="1200" dirty="0">
                <a:effectLst/>
                <a:latin typeface="+mn-lt"/>
                <a:ea typeface="Times New Roman" panose="02020603050405020304" pitchFamily="18" charset="0"/>
              </a:rPr>
              <a:t>It is important to be aware of the underlying purpose behind the tourist’s travels, because each of these categories will reveal a different set of characteristics. Let us consider, for example, how business travel differs from leisure travel. The business traveler will have little discretion in choice of destination or the timing of the trip. In general, destinations will bear little similarity to the destinations of the leisure traveler, as enjoyment of the attractions and facilities do not form part of the purpose of the trip (even if those that exist may be enjoyed as an adjunct to it). Business trips frequently have to be arranged at short notice and for specific and brief periods of time – often only a day, even where substantial journey time is involved. For these reasons, business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need the convenience of frequent, regular transport, efficient service and good facilities (in terms of accommodation and catering) at the destination. Because their company will usually be paying for all the travel arrangements, business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will be less concerned about the cost of travel than they would if they were paying for it themselves. Higher prices are not likely seriously to deter travel, nor will lower prices encourage more frequent travel. We can say, therefore, that business travel is relatively price inelastic. Holiday travel, however, is highly price elastic – lower prices for holidays to a particular destination will tend to lead to an increase in the aggregate number of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as tourists find the holiday more affordable, while others may be encouraged by the lower prices to switch their planned destination. Leisure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will be prepared to delay their travel or will book well in advance of their travel dates if this means that they can substantially reduce their costs. While these generalities continue to hold, we must also recognize the fact that growing disposable income among the populations of the developed world is having the effect of reducing price elasticity for many holidaymakers as upmarket winter sports holidays, cruises, special interest and long haul travel attract a greater percentage of the mass market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(especially the growing numbers taking second and third holidays every year). For these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service is becoming more important than price. At the same time, narrowing profits in the business world are driving up elasticity among business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In the latter case, the growth of the low-cost air carriers has made discounted air travel so attractive by comparison with fares on the established carriers (particularly first and business class) that low-cost airlines now claim a large proportion of their passengers are people travelling on business.</a:t>
            </a:r>
            <a:endParaRPr lang="ru-RU" sz="1200"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669360"/>
          </a:xfrm>
        </p:spPr>
        <p:txBody>
          <a:bodyPr>
            <a:normAutofit/>
          </a:bodyPr>
          <a:lstStyle/>
          <a:p>
            <a:pPr marL="0" indent="0">
              <a:buNone/>
            </a:pPr>
            <a:r>
              <a:rPr lang="en-US" sz="1200" dirty="0">
                <a:effectLst/>
                <a:latin typeface="+mn-lt"/>
                <a:ea typeface="Times New Roman" panose="02020603050405020304" pitchFamily="18" charset="0"/>
              </a:rPr>
              <a:t>Beyond price, we must also identify other reasons for a specific type of holiday or resort being chosen. Different people will look for different qualities in the same destination. A particular ski resort, for example, may be selected because of its excellent slopes and sporting facilities, its healthy mountain air or the social life it offers to skiers and non-skiers alike. </a:t>
            </a:r>
            <a:br>
              <a:rPr lang="en-US" sz="1200" dirty="0">
                <a:effectLst/>
                <a:latin typeface="+mn-lt"/>
                <a:ea typeface="Times New Roman" panose="02020603050405020304" pitchFamily="18" charset="0"/>
              </a:rPr>
            </a:br>
            <a:r>
              <a:rPr lang="en-US" sz="1200" dirty="0">
                <a:effectLst/>
                <a:latin typeface="+mn-lt"/>
                <a:ea typeface="Times New Roman" panose="02020603050405020304" pitchFamily="18" charset="0"/>
              </a:rPr>
              <a:t/>
            </a:r>
            <a:br>
              <a:rPr lang="en-US" sz="1200" dirty="0">
                <a:effectLst/>
                <a:latin typeface="+mn-lt"/>
                <a:ea typeface="Times New Roman" panose="02020603050405020304" pitchFamily="18" charset="0"/>
              </a:rPr>
            </a:br>
            <a:r>
              <a:rPr lang="en-US" dirty="0">
                <a:effectLst/>
                <a:latin typeface="+mn-lt"/>
                <a:ea typeface="Times New Roman" panose="02020603050405020304" pitchFamily="18" charset="0"/>
              </a:rPr>
              <a:t>The characteristics of a trip</a:t>
            </a:r>
          </a:p>
          <a:p>
            <a:pPr marL="0" indent="0">
              <a:buNone/>
            </a:pPr>
            <a:r>
              <a:rPr lang="en-US" sz="1200" dirty="0">
                <a:effectLst/>
                <a:latin typeface="+mn-lt"/>
                <a:ea typeface="Times New Roman" panose="02020603050405020304" pitchFamily="18" charset="0"/>
              </a:rPr>
              <a:t>These define what kind of visit is made and to where. First, one can differentiate between domestic tourism and international tourism. The former refers to travel taken exclusively within the national boundaries of the </a:t>
            </a:r>
            <a:r>
              <a:rPr lang="en-US" sz="1200" dirty="0" err="1">
                <a:effectLst/>
                <a:latin typeface="+mn-lt"/>
                <a:ea typeface="Times New Roman" panose="02020603050405020304" pitchFamily="18" charset="0"/>
              </a:rPr>
              <a:t>traveller’s</a:t>
            </a:r>
            <a:r>
              <a:rPr lang="en-US" sz="1200" dirty="0">
                <a:effectLst/>
                <a:latin typeface="+mn-lt"/>
                <a:ea typeface="Times New Roman" panose="02020603050405020304" pitchFamily="18" charset="0"/>
              </a:rPr>
              <a:t> home country. The decision to take one’s holidays within the borders of one’s own country is an important one economically as it will have an impact on the balance of payments and reduce the outflow of money from that country. Many governments therefore encourage residents to holiday in their own countries in order to aid the economy. Next, what kind of destination is being chosen? Will travel be to a seaside resort, mountain resort, country town, health spa or major city? Is it to be a single- </a:t>
            </a:r>
            <a:r>
              <a:rPr lang="en-US" sz="1200" dirty="0" err="1">
                <a:effectLst/>
                <a:latin typeface="+mn-lt"/>
                <a:ea typeface="Times New Roman" panose="02020603050405020304" pitchFamily="18" charset="0"/>
              </a:rPr>
              <a:t>centre</a:t>
            </a:r>
            <a:r>
              <a:rPr lang="en-US" sz="1200" dirty="0">
                <a:effectLst/>
                <a:latin typeface="+mn-lt"/>
                <a:ea typeface="Times New Roman" panose="02020603050405020304" pitchFamily="18" charset="0"/>
              </a:rPr>
              <a:t> visit, a multi-center one (involving a stopover at two or more places) or </a:t>
            </a:r>
            <a:r>
              <a:rPr lang="en-US" sz="1200" dirty="0" err="1">
                <a:effectLst/>
                <a:latin typeface="+mn-lt"/>
                <a:ea typeface="Times New Roman" panose="02020603050405020304" pitchFamily="18" charset="0"/>
              </a:rPr>
              <a:t>alongitudinal</a:t>
            </a:r>
            <a:r>
              <a:rPr lang="en-US" sz="1200" dirty="0">
                <a:effectLst/>
                <a:latin typeface="+mn-lt"/>
                <a:ea typeface="Times New Roman" panose="02020603050405020304" pitchFamily="18" charset="0"/>
              </a:rPr>
              <a:t> tour that will involve extensive travel with brief overnight stays along the route? If a cruise is to be taken, statisticians have to decide whether or not to count this as international travel if the vessel visits foreign ports and, if so, whether to count each country visited as a separate visit to a foreign country or include only the main port visited. Does a one-night stopover in Miami before boarding a cruise vessel bound for the Caribbean count as a separate visit to the USA for the European or Asian visitor? Next, what length of time is being spent on the trip? A visit that does not involve an overnight stay is known, as we saw earlier, as an excursion or is frequently referred to as a ‘day trip’. The expenditure of day trippers is generally less than that of overnight visitors and statistical data on these forms of tourism are often collected separately. A visitor who stops at least one night at a destination is termed a ‘tourist’, but can, of course, make day trips to other destinations which could even involve an international trip. For instance, a visitor staying in Rhodes may take a trip for the day by boat to the Turkish mainland; another in Corfu can go on an excursion to the nearby coastal resorts of Albania. For the purposes of Turkey’s and Albania’s records, that visitor will be recorded as an excursionist. Domestic American tourists travelling through New England often make a brief visit to the Canadian side of the Niagara Falls and, hence, are excursionists as far as the Canadian tourism authorities are concerned. Finally, in order to maintain accurate records, some maximum length of time must be established beyond which the visitor can no longer be looked on as a tourist. There are different approaches here – some using a low figure of three months, others six months and, in some cases, a full year is viewed as the maximum period.</a:t>
            </a:r>
            <a:br>
              <a:rPr lang="en-US" sz="1200" dirty="0">
                <a:effectLst/>
                <a:latin typeface="+mn-lt"/>
                <a:ea typeface="Times New Roman" panose="02020603050405020304" pitchFamily="18" charset="0"/>
              </a:rPr>
            </a:br>
            <a:r>
              <a:rPr lang="en-US" sz="1200" dirty="0">
                <a:effectLst/>
                <a:latin typeface="+mn-lt"/>
                <a:ea typeface="Times New Roman" panose="02020603050405020304" pitchFamily="18" charset="0"/>
              </a:rPr>
              <a:t/>
            </a:r>
            <a:br>
              <a:rPr lang="en-US" sz="1200" dirty="0">
                <a:effectLst/>
                <a:latin typeface="+mn-lt"/>
                <a:ea typeface="Times New Roman" panose="02020603050405020304" pitchFamily="18" charset="0"/>
              </a:rPr>
            </a:br>
            <a:r>
              <a:rPr lang="en-US" dirty="0">
                <a:effectLst/>
                <a:latin typeface="+mn-lt"/>
                <a:ea typeface="Times New Roman" panose="02020603050405020304" pitchFamily="18" charset="0"/>
              </a:rPr>
              <a:t>Modes of tour organization</a:t>
            </a:r>
            <a:endParaRPr lang="ru-RU" dirty="0">
              <a:latin typeface="+mn-lt"/>
            </a:endParaRPr>
          </a:p>
        </p:txBody>
      </p:sp>
    </p:spTree>
    <p:extLst>
      <p:ext uri="{BB962C8B-B14F-4D97-AF65-F5344CB8AC3E}">
        <p14:creationId xmlns:p14="http://schemas.microsoft.com/office/powerpoint/2010/main" val="209614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669360"/>
          </a:xfrm>
        </p:spPr>
        <p:txBody>
          <a:bodyPr>
            <a:normAutofit lnSpcReduction="10000"/>
          </a:bodyPr>
          <a:lstStyle/>
          <a:p>
            <a:pPr marL="0" indent="0">
              <a:buNone/>
            </a:pPr>
            <a:r>
              <a:rPr lang="en-US" sz="1200" dirty="0">
                <a:effectLst/>
                <a:latin typeface="+mn-lt"/>
                <a:ea typeface="Times New Roman" panose="02020603050405020304" pitchFamily="18" charset="0"/>
              </a:rPr>
              <a:t>This further refines the form that the travel takes. A tour may be independent or packaged. A package tour, for which the official term is ‘inclusive tour’ (IT), is an arrangement in which transport and accommodation are purchased by the tourist at an all-inclusive price. The price of individual elements of the tour cannot normally be determined by the purchaser. The tour operator putting together the package will buy transport and accommodation in advance, generally at a lower price because each of the products is being bought in bulk, and the tours are then sold individually to holidaymakers, either directly or through travel agents. Agents and operators can also package independent inclusive tours by taking advantage of special net fares and building the package around the specific needs of the client. As explained earlier in this chapter, ‘dynamic package’ is the term used to describe holidays that are put together as tailor-made </a:t>
            </a:r>
            <a:r>
              <a:rPr lang="en-US" sz="1200" dirty="0" err="1">
                <a:effectLst/>
                <a:latin typeface="+mn-lt"/>
                <a:ea typeface="Times New Roman" panose="02020603050405020304" pitchFamily="18" charset="0"/>
              </a:rPr>
              <a:t>programmes</a:t>
            </a:r>
            <a:r>
              <a:rPr lang="en-US" sz="1200" dirty="0">
                <a:effectLst/>
                <a:latin typeface="+mn-lt"/>
                <a:ea typeface="Times New Roman" panose="02020603050405020304" pitchFamily="18" charset="0"/>
              </a:rPr>
              <a:t>, whether by the operator, the retailer or even by the holidaymakers themselves. This form of holiday package is rapidly changing the standard inclusive tour, although it is not thought that this will lead to the demise of the traditional package. Rather, operators are adjusting their products to make them more flexible by means of tailor-made alterations to duration and other arrangements. </a:t>
            </a:r>
            <a:br>
              <a:rPr lang="en-US" sz="1200" dirty="0">
                <a:effectLst/>
                <a:latin typeface="+mn-lt"/>
                <a:ea typeface="Times New Roman" panose="02020603050405020304" pitchFamily="18" charset="0"/>
              </a:rPr>
            </a:br>
            <a:r>
              <a:rPr lang="en-US" sz="1200" dirty="0">
                <a:effectLst/>
                <a:latin typeface="+mn-lt"/>
                <a:ea typeface="Times New Roman" panose="02020603050405020304" pitchFamily="18" charset="0"/>
              </a:rPr>
              <a:t/>
            </a:r>
            <a:br>
              <a:rPr lang="en-US" sz="1200" dirty="0">
                <a:effectLst/>
                <a:latin typeface="+mn-lt"/>
                <a:ea typeface="Times New Roman" panose="02020603050405020304" pitchFamily="18" charset="0"/>
              </a:rPr>
            </a:br>
            <a:r>
              <a:rPr lang="en-US" sz="2200" dirty="0">
                <a:effectLst/>
                <a:latin typeface="+mn-lt"/>
                <a:ea typeface="Times New Roman" panose="02020603050405020304" pitchFamily="18" charset="0"/>
              </a:rPr>
              <a:t>The composition of the tour</a:t>
            </a:r>
          </a:p>
          <a:p>
            <a:pPr marL="0" indent="0">
              <a:buNone/>
            </a:pPr>
            <a:r>
              <a:rPr lang="en-US" sz="1200" dirty="0">
                <a:effectLst/>
                <a:latin typeface="+mn-lt"/>
                <a:ea typeface="Times New Roman" panose="02020603050405020304" pitchFamily="18" charset="0"/>
              </a:rPr>
              <a:t>This consists of the elements comprising the visit. All tourism involves travel away from one’s usual place of residence, as we have seen, and, in the case of ‘tourists’ – as opposed to ‘excursionists’ – it will include accommodation. So, we must here identify the form of travel – air, sea, road or rail – that is to be used. If air transport is involved, will this be by charter aircraft or scheduled flight? If there is to be an overnight stay, will this be in a hotel, guesthouse, campsite or self-catering accommodation? How will the passenger travel between airport and hotel – by coach, taxi or airport limousine? A package tour will normally comprise transport and accommodation, often with transfers to and from the accommodation included, but, in some cases, additional services will be provided in the program, such as car hire at the destination, excursions by coach or theatre entertainment. The inclusion of some form of comprehensive insurance is now demanded by most companies and is sold automatically with the tour, unless individual tourists can confirm that they are covered by alternative travel insurance.</a:t>
            </a:r>
            <a:br>
              <a:rPr lang="en-US" sz="1200" dirty="0">
                <a:effectLst/>
                <a:latin typeface="+mn-lt"/>
                <a:ea typeface="Times New Roman" panose="02020603050405020304" pitchFamily="18" charset="0"/>
              </a:rPr>
            </a:br>
            <a:r>
              <a:rPr lang="en-US" sz="1200" dirty="0">
                <a:effectLst/>
                <a:latin typeface="+mn-lt"/>
                <a:ea typeface="Times New Roman" panose="02020603050405020304" pitchFamily="18" charset="0"/>
              </a:rPr>
              <a:t/>
            </a:r>
            <a:br>
              <a:rPr lang="en-US" sz="1200" dirty="0">
                <a:effectLst/>
                <a:latin typeface="+mn-lt"/>
                <a:ea typeface="Times New Roman" panose="02020603050405020304" pitchFamily="18" charset="0"/>
              </a:rPr>
            </a:br>
            <a:r>
              <a:rPr lang="en-US" sz="2200" dirty="0">
                <a:effectLst/>
                <a:latin typeface="+mn-lt"/>
                <a:ea typeface="Times New Roman" panose="02020603050405020304" pitchFamily="18" charset="0"/>
              </a:rPr>
              <a:t>The characteristics of the tourist</a:t>
            </a:r>
          </a:p>
          <a:p>
            <a:pPr marL="0" indent="0">
              <a:buNone/>
            </a:pPr>
            <a:r>
              <a:rPr lang="en-US" sz="1200" dirty="0">
                <a:effectLst/>
                <a:latin typeface="+mn-lt"/>
                <a:ea typeface="Times New Roman" panose="02020603050405020304" pitchFamily="18" charset="0"/>
              </a:rPr>
              <a:t>Analysis of tourism must include analysis of the tourist. We have already distinguished between the holidaymaker and the business traveler. We can also identify the tourist in terms of nationality, social class, sex, age and lifestyle. What life stage are they in? What type of personality do they have? Such information is valuable not only for the purpose of record-keeping; it will also help to shed light on the reasons why people travel, why they select certain destinations and how patterns of travel differ between different groups of people. Research is now focusing much more intently on personality and lifestyle as characteristics which determine the choice of holidays, rather than looking simply at social class and occupation. The more that is known about such details, the more effectively can those in the industry produce the products that will meet the needs of their customers, and develop the appropriate strategies to bring those products to their attention.</a:t>
            </a:r>
            <a:br>
              <a:rPr lang="en-US" sz="1200" dirty="0">
                <a:effectLst/>
                <a:latin typeface="+mn-lt"/>
                <a:ea typeface="Times New Roman" panose="02020603050405020304" pitchFamily="18" charset="0"/>
              </a:rPr>
            </a:br>
            <a:endParaRPr lang="ru-RU" dirty="0">
              <a:latin typeface="+mn-lt"/>
            </a:endParaRPr>
          </a:p>
        </p:txBody>
      </p:sp>
    </p:spTree>
    <p:extLst>
      <p:ext uri="{BB962C8B-B14F-4D97-AF65-F5344CB8AC3E}">
        <p14:creationId xmlns:p14="http://schemas.microsoft.com/office/powerpoint/2010/main" val="21305703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167</TotalTime>
  <Words>1021</Words>
  <Application>Microsoft Office PowerPoint</Application>
  <PresentationFormat>Экран (4:3)</PresentationFormat>
  <Paragraphs>79</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5(2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Юзер_в_углу</cp:lastModifiedBy>
  <cp:revision>18</cp:revision>
  <dcterms:created xsi:type="dcterms:W3CDTF">2023-02-25T18:05:02Z</dcterms:created>
  <dcterms:modified xsi:type="dcterms:W3CDTF">2024-07-29T10:31:39Z</dcterms:modified>
</cp:coreProperties>
</file>