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2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0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5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5074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29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7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30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0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6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71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7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0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4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0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1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effectLst/>
              </a:rPr>
              <a:t>Конспекти практичних занять з дисципліни«Іноземна мова»</a:t>
            </a:r>
            <a:br>
              <a:rPr lang="ru-RU" sz="3600" dirty="0">
                <a:effectLst/>
              </a:rPr>
            </a:br>
            <a:r>
              <a:rPr lang="ru-RU" sz="3600" dirty="0">
                <a:effectLst/>
              </a:rPr>
              <a:t> 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24 «Сфера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обслуговування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err="1">
                <a:effectLst/>
                <a:ea typeface="Times New Roman" panose="02020603050405020304" pitchFamily="18" charset="0"/>
              </a:rPr>
              <a:t>спеціальності</a:t>
            </a:r>
            <a:r>
              <a:rPr lang="ru-RU" sz="3600" dirty="0">
                <a:effectLst/>
                <a:ea typeface="Times New Roman" panose="02020603050405020304" pitchFamily="18" charset="0"/>
              </a:rPr>
              <a:t> : 242 «Туризм»</a:t>
            </a:r>
            <a: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429132"/>
            <a:ext cx="6480048" cy="1752600"/>
          </a:xfrm>
        </p:spPr>
        <p:txBody>
          <a:bodyPr>
            <a:normAutofit fontScale="55000" lnSpcReduction="20000"/>
          </a:bodyPr>
          <a:lstStyle/>
          <a:p>
            <a:endParaRPr lang="uk-UA" sz="2800" dirty="0"/>
          </a:p>
          <a:p>
            <a:endParaRPr lang="uk-UA" sz="2800" dirty="0"/>
          </a:p>
          <a:p>
            <a:endParaRPr lang="uk-UA" sz="2800" dirty="0"/>
          </a:p>
          <a:p>
            <a:r>
              <a:rPr lang="uk-UA" sz="2800" dirty="0"/>
              <a:t>Семестр </a:t>
            </a:r>
            <a:r>
              <a:rPr lang="en-US" sz="2800" smtClean="0"/>
              <a:t>5,6</a:t>
            </a:r>
            <a:r>
              <a:rPr lang="ru-RU" sz="2800" smtClean="0"/>
              <a:t> </a:t>
            </a:r>
            <a:r>
              <a:rPr lang="ru-RU" sz="2800" dirty="0"/>
              <a:t>(56 годин)</a:t>
            </a:r>
          </a:p>
          <a:p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/>
              <a:t>       </a:t>
            </a:r>
            <a:r>
              <a:rPr lang="ru-RU" sz="2800" b="1" dirty="0" err="1"/>
              <a:t>Атестація</a:t>
            </a:r>
            <a:r>
              <a:rPr lang="ru-RU" sz="2800" b="1" dirty="0"/>
              <a:t> 4 (1</a:t>
            </a:r>
            <a:r>
              <a:rPr lang="uk-UA" sz="2800" b="1" dirty="0"/>
              <a:t>4</a:t>
            </a:r>
            <a:r>
              <a:rPr lang="ru-RU" sz="2800" b="1" dirty="0"/>
              <a:t> год.)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7</a:t>
            </a:r>
            <a:r>
              <a:rPr lang="uk-UA" dirty="0"/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Use your own ideas to complete these sentences. Use -</a:t>
            </a:r>
            <a:r>
              <a:rPr lang="en-US" sz="1800" dirty="0" err="1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ing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 She’s a very interesting person. I always enjoy talking to her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 I’m not feeling very well. I don’t fancy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 I’m afraid there aren’t any chairs. I hope you don’t mind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 It was a beautiful day, so I suggested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 The movie was very funny. I couldn’t stop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 My car is unreliable. It keeps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8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Write sentences about yourself. Do you like these activities? Choose from</a:t>
            </a: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these verbs:</a:t>
            </a: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 (flying) </a:t>
            </a: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 don’t like flying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or </a:t>
            </a:r>
            <a:r>
              <a:rPr lang="en-US" sz="18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 don’t like to fly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 (playing cards)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 (being alone)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 (going to museums)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 (cooking)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 (getting up early)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_______________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43E2290A-E006-2CE9-D523-18596C4698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771" y="908720"/>
            <a:ext cx="8391624" cy="452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9044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Практичне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заняття</a:t>
            </a:r>
            <a:r>
              <a:rPr lang="ru-RU" b="1" i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24(2 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год.)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2996952"/>
            <a:ext cx="7467600" cy="2114552"/>
          </a:xfrm>
        </p:spPr>
        <p:txBody>
          <a:bodyPr>
            <a:noAutofit/>
          </a:bodyPr>
          <a:lstStyle/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Categorizing destinations. Verb + -</a:t>
            </a:r>
            <a:r>
              <a:rPr lang="en-US" sz="3200" b="1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ing</a:t>
            </a: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(enjoy doing / stop doing etc.) + -</a:t>
            </a:r>
            <a:r>
              <a:rPr lang="en-US" sz="3200" b="1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ing</a:t>
            </a:r>
            <a:endParaRPr lang="en-US" sz="3200" b="1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or to … 3 (like / would like etc.) Grammar revision</a:t>
            </a:r>
            <a:endParaRPr lang="uk-UA" sz="3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learn new vocabulary;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practice grammar structures;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enable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encourage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lay the foundations for future study in terms to basic structures, lexis, language functions and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basic study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 fontScale="92500" lnSpcReduction="20000"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1. Vocabulary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2. Discussing of the topic «The nature of tourism. Active and Passive Voice.» Grammar revision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3. Listening, reading, writing, speaking.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4. Grammar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5. Communicative activities :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1. Give the English equivalents the following words and word combinations.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2. Answer the questions to the text.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3. Fill in the blanks with the necessary words from the active vocabulary. 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4. Complete the following sentences.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5. Put in the right order. The underlined word is the beginning of the sentence.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6. Translate the following sentences into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English.Home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task: Reading an additional text on the topic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5446958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sz="1200" spc="3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spc="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z="1200" spc="3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200" spc="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Mykola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Dr Alan Isaacs,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University Press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Мова англ., укр.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Murphy R. English Grammar in Use /Murphy R. – Cambridge University Press, 2021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Хід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(</a:t>
            </a:r>
            <a:r>
              <a:rPr lang="en-US" dirty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7467600" cy="4525963"/>
          </a:xfrm>
        </p:spPr>
        <p:txBody>
          <a:bodyPr>
            <a:normAutofit/>
          </a:bodyPr>
          <a:lstStyle/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Learn the new words and word combinations.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some questions on the text.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Read the text and translate into Ukrainian in the written form.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summery of the text in English.</a:t>
            </a:r>
            <a:endParaRPr lang="uk-UA" dirty="0">
              <a:effectLst/>
              <a:latin typeface="+mn-lt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88640"/>
            <a:ext cx="8928992" cy="666936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2600" dirty="0">
                <a:effectLst/>
                <a:latin typeface="+mn-lt"/>
                <a:ea typeface="Times New Roman" panose="02020603050405020304" pitchFamily="18" charset="0"/>
              </a:rPr>
              <a:t>Categorizing destinations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en-US" dirty="0"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It is convenient to divide destinations into five distinct groupings.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centred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destination is the commonest – a traditional form of holiday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arrangement in which the tourist travels to the destination, where they expect to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spend the majority of their time, with perhaps occasional excursions to visit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nearby attractions. The classic seaside holiday, winter sports resort or short city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break represent the most common types in this grouping.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Destinations that form a base from where the surrounding region can be explored.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Some British seaside resorts have successfully reformulated their marketing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strategy to sell themselves as bases for exploring the nearby countryside. Resorts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in Devon and Cornwall, for instance, have drawn attention to their proximity to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 national parks of Exmoor and Dartmoor, while Cirencester and Cheltenham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have both promoted themselves as gateways to the nearby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Cotswolds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– one of the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most popular tourist regions in England. Interlaken has successfully promoted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itself for many years as the base for exploring the scenic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Vierwaldstättersee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region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in Switzerland, while Gatlinburg in Tennessee promotes the town as a base for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exploring the Great Smoky Mountains region.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Multicentre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holidays, where two or more destinations are of equal importance in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 itinerary. A good example of such a holiday would be that of a tourist with an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interest in exploring the new central European countries of the Baltic buying a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package comprising stays in the three capitals of Tallinn, Riga and Vilnius.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Touring destinations, which will be part of a linear itinerary, including stops at a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number of points. A Caribbean cruise, for instance, will call at several ports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en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route, while a tour of the American Midwest or Far West or a rail journey across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Canada will make stopovers a key element in the itinerary.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Transit destinations, which merely provide an overnight stop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en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route to the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final destination. Such stopovers may or may not be preplanned, but occur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atconvenient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points, particularly for drivers contemplating long journeys by car.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Typical examples are tourists driving by car from Britain, Scandinavia or Northern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Germany to a Mediterranean destination who identify useful points at which to stop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+mn-lt"/>
                <a:ea typeface="Times New Roman" panose="02020603050405020304" pitchFamily="18" charset="0"/>
              </a:rPr>
              <a:t>en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 route when they become tired. Such a destination may offers touristic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opportunities also, but not necessarily – the principal aim is to break the journey.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Location – in terms of driving distances from key generating markets – is therefore a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key factor in developing stopover traffic, but an equally important consideration is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 availability of suitable overnight accommodation.</a:t>
            </a:r>
            <a:endParaRPr lang="ru-RU" sz="1400" dirty="0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6632"/>
            <a:ext cx="8640960" cy="6741368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uk-UA" sz="2500" dirty="0"/>
              <a:t>№ </a:t>
            </a:r>
            <a:r>
              <a:rPr lang="uk-UA" sz="2500" dirty="0">
                <a:effectLst/>
                <a:latin typeface="+mn-lt"/>
                <a:ea typeface="Times New Roman" panose="02020603050405020304" pitchFamily="18" charset="0"/>
              </a:rPr>
              <a:t>5</a:t>
            </a:r>
            <a:r>
              <a:rPr lang="uk-UA" sz="2500" dirty="0">
                <a:latin typeface="+mn-lt"/>
              </a:rPr>
              <a:t> </a:t>
            </a:r>
            <a:r>
              <a:rPr lang="en-US" sz="2500" dirty="0">
                <a:solidFill>
                  <a:srgbClr val="FFFF00"/>
                </a:solidFill>
              </a:rPr>
              <a:t>Complete the sentences. Choose from these verbs (in the correct form):</a:t>
            </a: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r>
              <a:rPr lang="uk-UA" sz="2500" dirty="0">
                <a:solidFill>
                  <a:srgbClr val="FFFF00"/>
                </a:solidFill>
              </a:rPr>
              <a:t/>
            </a:r>
            <a:br>
              <a:rPr lang="uk-UA" sz="2500" dirty="0">
                <a:solidFill>
                  <a:srgbClr val="FFFF00"/>
                </a:solidFill>
              </a:rPr>
            </a:br>
            <a:endParaRPr lang="en-US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B4F3490-83FA-3AFF-733C-B48FD2DADD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333" y="1196752"/>
            <a:ext cx="8185334" cy="3374107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607223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6</a:t>
            </a:r>
            <a:r>
              <a:rPr lang="uk-UA" dirty="0"/>
              <a:t> </a:t>
            </a:r>
            <a:r>
              <a:rPr lang="en-US" dirty="0">
                <a:solidFill>
                  <a:srgbClr val="FFFF00"/>
                </a:solidFill>
              </a:rPr>
              <a:t>Put the words in the right order.</a:t>
            </a:r>
            <a:r>
              <a:rPr lang="uk-UA" dirty="0">
                <a:solidFill>
                  <a:srgbClr val="FFFF00"/>
                </a:solidFill>
              </a:rPr>
              <a:t/>
            </a:r>
            <a:br>
              <a:rPr lang="uk-UA" dirty="0">
                <a:solidFill>
                  <a:srgbClr val="FFFF00"/>
                </a:solidFill>
              </a:rPr>
            </a:br>
            <a:r>
              <a:rPr lang="uk-UA" dirty="0">
                <a:solidFill>
                  <a:srgbClr val="FFFF00"/>
                </a:solidFill>
              </a:rPr>
              <a:t/>
            </a:r>
            <a:br>
              <a:rPr lang="uk-UA" dirty="0">
                <a:solidFill>
                  <a:srgbClr val="FFFF00"/>
                </a:solidFill>
              </a:rPr>
            </a:br>
            <a:r>
              <a:rPr lang="en-US" dirty="0"/>
              <a:t>1 Did she really say that? I (that / remember / her / saying / don’t).</a:t>
            </a:r>
          </a:p>
          <a:p>
            <a:pPr marL="36576" indent="0">
              <a:buNone/>
            </a:pPr>
            <a:r>
              <a:rPr lang="en-US" dirty="0"/>
              <a:t>I don’t remember her saying that</a:t>
            </a:r>
            <a:r>
              <a:rPr lang="uk-UA" dirty="0"/>
              <a:t>___________</a:t>
            </a:r>
            <a:r>
              <a:rPr lang="en-US" dirty="0"/>
              <a:t>.</a:t>
            </a:r>
          </a:p>
          <a:p>
            <a:pPr marL="36576" indent="0">
              <a:buNone/>
            </a:pPr>
            <a:r>
              <a:rPr lang="en-US" dirty="0"/>
              <a:t>2 It’s OK if you want to drive my car. I (driving / don’t / it / you / mind).</a:t>
            </a:r>
            <a:r>
              <a:rPr lang="uk-UA" dirty="0"/>
              <a:t> </a:t>
            </a:r>
            <a:r>
              <a:rPr lang="en-US" dirty="0"/>
              <a:t>I</a:t>
            </a:r>
            <a:r>
              <a:rPr lang="uk-UA" dirty="0"/>
              <a:t> ___________</a:t>
            </a:r>
            <a:r>
              <a:rPr lang="en-US" dirty="0"/>
              <a:t>.</a:t>
            </a:r>
          </a:p>
          <a:p>
            <a:pPr marL="36576" indent="0">
              <a:buNone/>
            </a:pPr>
            <a:r>
              <a:rPr lang="en-US" dirty="0"/>
              <a:t>3 What a stupid thing to do! Can (imagine / so stupid / being / you / anybody)?</a:t>
            </a:r>
            <a:r>
              <a:rPr lang="uk-UA" dirty="0"/>
              <a:t> </a:t>
            </a:r>
            <a:r>
              <a:rPr lang="en-US" dirty="0"/>
              <a:t>Can</a:t>
            </a:r>
            <a:r>
              <a:rPr lang="uk-UA" dirty="0"/>
              <a:t> ___________</a:t>
            </a:r>
            <a:r>
              <a:rPr lang="en-US" dirty="0"/>
              <a:t>.</a:t>
            </a:r>
          </a:p>
          <a:p>
            <a:pPr marL="36576" indent="0">
              <a:buNone/>
            </a:pPr>
            <a:r>
              <a:rPr lang="en-US" dirty="0"/>
              <a:t>4 We can’t control the weather. We (raining / stop / it / can’t).</a:t>
            </a:r>
          </a:p>
          <a:p>
            <a:pPr marL="36576" indent="0">
              <a:buNone/>
            </a:pPr>
            <a:r>
              <a:rPr lang="en-US" dirty="0"/>
              <a:t>We</a:t>
            </a:r>
            <a:r>
              <a:rPr lang="uk-UA" dirty="0"/>
              <a:t> ___________</a:t>
            </a:r>
            <a:r>
              <a:rPr lang="en-US" dirty="0"/>
              <a:t>.</a:t>
            </a:r>
          </a:p>
          <a:p>
            <a:pPr marL="36576" indent="0">
              <a:buNone/>
            </a:pPr>
            <a:r>
              <a:rPr lang="en-US" dirty="0"/>
              <a:t>5 I’ll be as quick as I can. I (waiting / want / keep / you / don’t / to).</a:t>
            </a:r>
            <a:r>
              <a:rPr lang="uk-UA" dirty="0"/>
              <a:t> </a:t>
            </a:r>
            <a:r>
              <a:rPr lang="en-US" dirty="0"/>
              <a:t>I</a:t>
            </a:r>
            <a:r>
              <a:rPr lang="uk-UA" dirty="0"/>
              <a:t> ___________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</Template>
  <TotalTime>431</TotalTime>
  <Words>565</Words>
  <Application>Microsoft Office PowerPoint</Application>
  <PresentationFormat>Экран (4:3)</PresentationFormat>
  <Paragraphs>63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Ион</vt:lpstr>
      <vt:lpstr>Конспекти практичних занять з дисципліни«Іноземна мова»  з галузі знань 24 «Сфера обслуговування» спеціальності : 242 «Туризм» </vt:lpstr>
      <vt:lpstr>Практичне заняття 24(2 год.)</vt:lpstr>
      <vt:lpstr>Objectives:</vt:lpstr>
      <vt:lpstr>Plan:</vt:lpstr>
      <vt:lpstr>References:</vt:lpstr>
      <vt:lpstr>Хід заняття (Procedure)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Юзер_в_углу</cp:lastModifiedBy>
  <cp:revision>38</cp:revision>
  <dcterms:created xsi:type="dcterms:W3CDTF">2023-02-25T18:05:02Z</dcterms:created>
  <dcterms:modified xsi:type="dcterms:W3CDTF">2024-07-29T10:36:26Z</dcterms:modified>
</cp:coreProperties>
</file>