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with can/can’t/could/couldn’t + the following:</a:t>
            </a:r>
            <a: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I’m afraid I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can’t come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to your party next week.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When Dan was 16, 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100 </a:t>
            </a:r>
            <a:r>
              <a:rPr lang="en-US" sz="14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metres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in 11 seconds.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‘Are you in a hurry?’ ‘No, I’ve got plenty of time.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.’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don’t feel good this morning.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last night.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Can you speak a little louder?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you very well.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I was amazed when I heard the news.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it.</a:t>
            </a:r>
            <a:endParaRPr lang="ru-RU" sz="1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A91F5A9-8867-1FF1-49F5-2E4DA4D17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40768"/>
            <a:ext cx="6477466" cy="3832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answers to the questions with was/were able to … .</a:t>
            </a: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A: Did everybody escape from the fire?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Yes. The fire spread quickly, but everybody was able to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escape………………………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A: Did you finish your work this afternoon?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there was nobody to disturb me,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A: Did you solve the problem?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Yes, we did. It wasn’t easy, but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we……...…………………..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A: Did the thief get away?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b: Yes. No-one </a:t>
            </a:r>
            <a:r>
              <a:rPr lang="en-US" sz="1400" dirty="0" err="1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realised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what was happening and the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thief………………………………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9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could, couldn’t or managed to.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 My grandfather travelled a lot.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He___could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 speak five languages.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 I looked everywhere for the book, but I ___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couldn’t___find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 They didn’t want to come with us at first, but we ___managed to___ persuade them.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Jessica had hurt her foot and _____walk very well.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 There was a small fire in the kitchen, but fortunately I______ put it out.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 The walls were thin and I ______hear people talking in the next room.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 I ran my first marathon recently. It was very hard, but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I_______finish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 My grandmother loved music. She_______ play the piano very well.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 We wanted to go to the concert, but we______ get tickets.</a:t>
            </a:r>
          </a:p>
          <a:p>
            <a:pPr marL="36576" indent="0"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 A girl fell into the river, but some people______ pull her out. She’s all right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7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9(2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Grand Tour. Direct and Reported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Speech.Modal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verbs 1. »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Grand Tour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From the early seventeenth century, a new form of tourism developed as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direct outcome of the freedom and quest for learning heralded by the Renaissance.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Under the reign of Elizabeth I, young men seeking positions at court were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encouraged to travel to the Continent to finish their education. This practice was soon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adopted by others high in the social circle and it eventually became customary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education of a gentleman to be completed by a ‘Grand Tour’ (a term in use as early as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1670) of the major cultural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of Europe, accompanied by a tutor and often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lasting three years or more. Travel for reasons of education was encouraged by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fact that, under Elizabeth I, a special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had to be obtained from the Crown in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order to travel abroad, though universities had the privilege of granting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licences</a:t>
            </a:r>
            <a:r>
              <a:rPr lang="uk-UA" sz="14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themselves for the purpose of scholarship. The publication in 1749 of a guidebook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Dr Thomas Nugent entitled The Grand Tour gave a further boost to this educational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travelling and some of the more intrepid ventured as far afield as Egypt. While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ostensibly educational, as with the spas, the appeal soon became social and so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pleasure-seeking young men of leisure travelled predominantly to France and Italy to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enjoy the rival cultures and social life of cities such as Paris, Venice and Florence. By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end of the eighteenth century, the custom had become institutionalized for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gentry.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As a result, European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centres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 were opened up to the British 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traveller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. Aix-</a:t>
            </a:r>
            <a:r>
              <a:rPr lang="en-US" sz="1400" dirty="0" err="1">
                <a:effectLst/>
                <a:latin typeface="+mn-lt"/>
                <a:ea typeface="Times New Roman" panose="02020603050405020304" pitchFamily="18" charset="0"/>
              </a:rPr>
              <a:t>en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-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Provence, Montpellier and Avignon became notable bases, especially for those using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Provence region as a staging post for travel to Italy. When pleasure travel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followed in the nineteenth century, eventually to displace educational tours as the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motive for Continental visits, this was to lead to the development of the Riviera as a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principal destination for British tourists, aided by the introduction of regular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steamboat services across the Channel from 1821 onwards. However, the advent of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the Napoleonic wars early in the nineteenth century inhibited travel within Europe for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some 30 years. By the time of Napoleon’s defeat, the British had taken a greater</a:t>
            </a:r>
            <a:r>
              <a:rPr lang="uk-UA" sz="1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imes New Roman" panose="02020603050405020304" pitchFamily="18" charset="0"/>
              </a:rPr>
              <a:t>interest in touring their own country.</a:t>
            </a:r>
            <a:endParaRPr lang="ru-RU" sz="14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can or (be) able to. If can is not possible, use (be)</a:t>
            </a:r>
            <a:r>
              <a:rPr lang="uk-UA" sz="2500" dirty="0">
                <a:solidFill>
                  <a:srgbClr val="FFFF00"/>
                </a:solidFill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able to.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Gary has travelled a lot. He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 can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speak five languages.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I haven’t </a:t>
            </a:r>
            <a:r>
              <a:rPr lang="en-US" sz="2200" u="sng" dirty="0">
                <a:effectLst/>
                <a:latin typeface="+mn-lt"/>
                <a:ea typeface="Times New Roman" panose="02020603050405020304" pitchFamily="18" charset="0"/>
              </a:rPr>
              <a:t>been able to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sleep very well recently.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Nicole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drive, but she doesn’t have a car.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I used to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stand on my head, but I can’t do it any more.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I can’t understand Mark. I’ve never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understand him.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can’t see you on Friday, but I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meet you on Saturday morning.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Ask Katherine about your problem. She might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help you.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You have to be careful in this part of the city. It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be dangerous.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9 Michael has lived in Italy a long time, so he should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 speak Italian.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Write sentences about yourself using the ideas in brackets.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 (something you used to be able to do)</a:t>
            </a:r>
            <a:r>
              <a:rPr lang="uk-UA" dirty="0"/>
              <a:t> </a:t>
            </a:r>
            <a:r>
              <a:rPr lang="en-US" dirty="0"/>
              <a:t>I used to be able to sing well.</a:t>
            </a:r>
          </a:p>
          <a:p>
            <a:pPr marL="36576" indent="0">
              <a:buNone/>
            </a:pPr>
            <a:r>
              <a:rPr lang="en-US" dirty="0"/>
              <a:t>2 (something you used to be able to do)</a:t>
            </a:r>
            <a:r>
              <a:rPr lang="uk-UA" dirty="0"/>
              <a:t> </a:t>
            </a:r>
            <a:r>
              <a:rPr lang="en-US" dirty="0"/>
              <a:t>I</a:t>
            </a:r>
            <a:r>
              <a:rPr lang="uk-UA" dirty="0"/>
              <a:t> </a:t>
            </a:r>
            <a:r>
              <a:rPr lang="en-US" dirty="0"/>
              <a:t>used……………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en-US" dirty="0"/>
              <a:t>3 (something you would like to be able to do)</a:t>
            </a:r>
            <a:r>
              <a:rPr lang="uk-UA" dirty="0"/>
              <a:t> </a:t>
            </a:r>
            <a:r>
              <a:rPr lang="en-US" dirty="0"/>
              <a:t>I’d…………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en-US" dirty="0"/>
              <a:t>4 (something you have never been able to do)</a:t>
            </a:r>
            <a:r>
              <a:rPr lang="uk-UA" dirty="0"/>
              <a:t> </a:t>
            </a:r>
            <a:r>
              <a:rPr lang="en-US" dirty="0"/>
              <a:t>I’ve………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223</TotalTime>
  <Words>569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9(2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22</cp:revision>
  <dcterms:created xsi:type="dcterms:W3CDTF">2023-02-25T18:05:02Z</dcterms:created>
  <dcterms:modified xsi:type="dcterms:W3CDTF">2024-07-29T10:32:28Z</dcterms:modified>
</cp:coreProperties>
</file>