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2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0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5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5074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29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7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30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0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6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71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7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0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4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0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1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effectLst/>
              </a:rPr>
              <a:t>Конспекти практичних занять з дисципліни«Іноземна мова»</a:t>
            </a:r>
            <a:br>
              <a:rPr lang="ru-RU" sz="3600" dirty="0">
                <a:effectLst/>
              </a:rPr>
            </a:br>
            <a:r>
              <a:rPr lang="ru-RU" sz="3600" dirty="0">
                <a:effectLst/>
              </a:rPr>
              <a:t> 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24 «Сфера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обслуговування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err="1">
                <a:effectLst/>
                <a:ea typeface="Times New Roman" panose="02020603050405020304" pitchFamily="18" charset="0"/>
              </a:rPr>
              <a:t>спеціальності</a:t>
            </a:r>
            <a:r>
              <a:rPr lang="ru-RU" sz="3600" dirty="0">
                <a:effectLst/>
                <a:ea typeface="Times New Roman" panose="02020603050405020304" pitchFamily="18" charset="0"/>
              </a:rPr>
              <a:t> : 242 «Туризм»</a:t>
            </a:r>
            <a: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429132"/>
            <a:ext cx="6480048" cy="1752600"/>
          </a:xfrm>
        </p:spPr>
        <p:txBody>
          <a:bodyPr>
            <a:normAutofit fontScale="55000" lnSpcReduction="20000"/>
          </a:bodyPr>
          <a:lstStyle/>
          <a:p>
            <a:endParaRPr lang="uk-UA" sz="2800" dirty="0"/>
          </a:p>
          <a:p>
            <a:endParaRPr lang="uk-UA" sz="2800" dirty="0"/>
          </a:p>
          <a:p>
            <a:endParaRPr lang="uk-UA" sz="2800" dirty="0"/>
          </a:p>
          <a:p>
            <a:r>
              <a:rPr lang="uk-UA" sz="2800" dirty="0"/>
              <a:t>Семестр </a:t>
            </a:r>
            <a:r>
              <a:rPr lang="en-US" sz="2800" smtClean="0"/>
              <a:t>5,6</a:t>
            </a:r>
            <a:r>
              <a:rPr lang="ru-RU" sz="2800" smtClean="0"/>
              <a:t> </a:t>
            </a:r>
            <a:r>
              <a:rPr lang="ru-RU" sz="2800" dirty="0"/>
              <a:t>(56 годин)</a:t>
            </a:r>
          </a:p>
          <a:p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/>
              <a:t>       </a:t>
            </a:r>
            <a:r>
              <a:rPr lang="ru-RU" sz="2800" b="1" dirty="0" err="1"/>
              <a:t>Атестація</a:t>
            </a:r>
            <a:r>
              <a:rPr lang="ru-RU" sz="2800" b="1" dirty="0"/>
              <a:t> 2 (1</a:t>
            </a:r>
            <a:r>
              <a:rPr lang="uk-UA" sz="2800" b="1" dirty="0"/>
              <a:t>4</a:t>
            </a:r>
            <a:r>
              <a:rPr lang="ru-RU" sz="2800" b="1" dirty="0"/>
              <a:t> год.)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7</a:t>
            </a:r>
            <a:r>
              <a:rPr lang="uk-UA" dirty="0"/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Complete the sentences using get or got + the following verbs (in the correct</a:t>
            </a:r>
            <a:r>
              <a:rPr lang="uk-UA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form):</a:t>
            </a:r>
            <a:r>
              <a:rPr lang="en-US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en-US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uk-UA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uk-UA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uk-UA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uk-UA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uk-UA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uk-UA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uk-UA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uk-UA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endParaRPr lang="uk-UA" dirty="0">
              <a:solidFill>
                <a:srgbClr val="FFFF00"/>
              </a:solidFill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1 There was a fight, but nobody </a:t>
            </a:r>
            <a:r>
              <a:rPr lang="en-US" sz="1400" u="sng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got hurt 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.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2 Alex 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______________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by a bee while he was sitting in the garden.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3 These tennis courts don’t 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very often. Not many people want to play here.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4 I used to have a bike, but it 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____________________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a few months ago.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5 Rachel works hard, but she doesn’t 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______________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very much.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6 Please pack these things very carefully. I don’t want anything to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________________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.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7 People often want to know what my job is. I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_____________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that question a lot.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8 Last night I 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by the police as I was driving home. One of the lights on my car wasn’t working.</a:t>
            </a:r>
            <a:endParaRPr lang="ru-RU" sz="1400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D9FD245D-8E92-63E8-1F5E-06FE0A4C6C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1484784"/>
            <a:ext cx="5930890" cy="32556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8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Complete the sentences.</a:t>
            </a:r>
            <a:r>
              <a:rPr lang="uk-UA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uk-UA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endParaRPr lang="uk-UA" dirty="0">
              <a:solidFill>
                <a:srgbClr val="FFFF00"/>
              </a:solidFill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1 I’ve been </a:t>
            </a:r>
            <a:r>
              <a:rPr lang="en-US" sz="1400" u="sng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offered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the job, but I don’t think I’ll accept it.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2 </a:t>
            </a:r>
            <a:r>
              <a:rPr lang="en-US" sz="1400" u="sng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I don’t 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get invited to many parties.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3 Which year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you born in?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4 I haven’t been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any information yet.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5 I didn’t know the way, so I got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.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6 He doesn’t like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interrupted when he’s speaking.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7 How did the window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______________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broken? What happened?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8 She’s a voluntary worker. She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get paid.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9 I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born in a small town in the north of the country.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10 We had to do what we did. We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___________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given any choice.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2248914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1282"/>
            <a:ext cx="9144000" cy="682671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Практичне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заняття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8(2 год.)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286124"/>
            <a:ext cx="7467600" cy="2114552"/>
          </a:xfrm>
        </p:spPr>
        <p:txBody>
          <a:bodyPr>
            <a:noAutofit/>
          </a:bodyPr>
          <a:lstStyle/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Topic « Developments in road transport in the 17-th to 19-th centuries,</a:t>
            </a:r>
          </a:p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Passive 3 » Grammar revision</a:t>
            </a:r>
            <a:endParaRPr lang="uk-UA" sz="3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learn new vocabulary;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practice grammar structures;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enable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encourage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lay the foundations for future study in terms to basic structures, lexis, language functions and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basic study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 fontScale="92500" lnSpcReduction="20000"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1. Vocabulary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2. Discussing of the topic «The nature of tourism. Active and Passive Voice.» Grammar revision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3. Listening, reading, writing, speaking.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4. Grammar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5. Communicative activities :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1. Give the English equivalents the following words and word combinations.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2. Answer the questions to the text.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3. Fill in the blanks with the necessary words from the active vocabulary. 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4. Complete the following sentences.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5. Put in the right order. The underlined word is the beginning of the sentence.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6. Translate the following sentences into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English.Home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task: Reading an additional text on the topic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5446958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sz="1200" spc="3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spc="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z="1200" spc="3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200" spc="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Mykola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Dr Alan Isaacs,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University Press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Мова англ., укр.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Murphy R. English Grammar in Use /Murphy R. – Cambridge University Press, 2021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Хід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(</a:t>
            </a:r>
            <a:r>
              <a:rPr lang="en-US" dirty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7467600" cy="4525963"/>
          </a:xfrm>
        </p:spPr>
        <p:txBody>
          <a:bodyPr>
            <a:normAutofit/>
          </a:bodyPr>
          <a:lstStyle/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Learn the new words and word combinations.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some questions on the text.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Read the text and translate into Ukrainian in the written form.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summery of the text in English.</a:t>
            </a:r>
            <a:endParaRPr lang="uk-UA" dirty="0">
              <a:effectLst/>
              <a:latin typeface="+mn-lt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88640"/>
            <a:ext cx="8928992" cy="648072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Developments in road transport in the 17-th to 19-th centuries</a:t>
            </a:r>
            <a:br>
              <a:rPr lang="en-US" dirty="0"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Before the sixteenth century, those who sought to travel had three modes for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doing so: they could walk (many who were too poor to afford any other form of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transport walked, regardless of the distance involved), ride a horse or be carried,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either on a litter (carried by servants – an option restricted largely to the aristocracy)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or on a carrier’s wagon. This horse-drawn vehicle was slow and appallingly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uncomfortable, as it had no springs. The roads of the time were poorly surfaced,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potholed and, in winter, deeply rutted by the wagon wheels that churned the road into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a sea of mud, making the journey an endurance test for passengers.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Toll roads were in evidence as early as 1267, but tollgates on turnpike roads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became common from around 1663, adding to the cost of long-distance journeys.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Any journey was also unsafe. Footpads and highwaymen abounded on the major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routes, posing an ever-present threat to wayfarers. Apart from royalty and the court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circle, who were always well guarded, only a handful of wealthy citizens, such as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those with ‘country seats’ (second homes in the country) travelled for pleasure until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well into the eighteenth century.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The development of the sprung coach was a huge advance for those who were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obliged to travel. The construction of these coaches, in which the body of the coach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was ‘sprung’ by being suspended from primitive leather straps, encouraged travel by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offering a greater measure of comfort. The later introduction of metal, leaf-spring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suspension further improved comfort. The invention in its most primitive form is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traced to the Hungarian town of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</a:rPr>
              <a:t>Kocs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 in the fifteenth century (from which the word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‘coach’ originates).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By the mid-1600s, coaches were operating regularly in Britain, with records of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a daily service operating between London and Oxford. The concept of 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stagecoach, for which teams of horses would be used and changed at regular points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along the route, greatly aided mobility.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These appeared in England as early as the seventeenth century and were in use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widely throughout Continental Europe by the middle of the eighteenth century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(Austria, for example, introduced its first services in 1749). In the eighteenth century,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the introduction of turnpike roads, which provided improved surfaces, for which tolls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would be charged, enabled stagecoaches carrying between 8 and 14 passengers to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cover upwards of 40 miles a day during the summer. However, this still meant that a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journey from London to Bath would take some 3 days, while the 400 miles to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Edinburgh took fully 10 days.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Stagecoaches greatly aided the development of the North American colonies,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with a service between Boston and New York introduced in 1772, and other routes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serving Providence (Rhode Island), Philadelphia and Baltimore. However, mail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coaches, which were to provide additional passenger accommodation, were not to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make an appearance until the 1780s in Europe and the USA.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For those who could afford private transport, a wide variety of coaches came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into service in the eighteenth and nineteenth centuries, including phaetons, landaus,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barouches, broughams and cartouches.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Travel of some distance requires accommodation. At this time, such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accommodation was basic. Inns sprang up to serve the needs of overnight guests 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provide fresh horses, while lodgings or ‘chambers’ were available for rent to visitors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when they arrived at their destinations.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Around 1815, the discovery of tarmacadam revolutionized the road systems of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Europe and North America. For the first time, a hard surface less subject to pitting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and ruts enabled rapid increases to be made in the average speed of coach services.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</a:rPr>
              <a:t>Charabancs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 (public coaches drawn by teams of horses, with rows of transverse seats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facing forwards) have been identified as far back as 1832. The name (which was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derived from the French char à banks, seated carriage) was later applied to the first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motor coaches used for leisure travel in the early twentieth century. By the 1820s, 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horse-drawn omnibus was a common sight in London and Paris, greatly improving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local city transport. Mail coaches were now covering the distance between London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and Bath in 121/2 hours, and the London to Brighton run was reduced to a little over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5 hours.</a:t>
            </a:r>
            <a:endParaRPr lang="ru-RU" sz="1200" dirty="0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6632"/>
            <a:ext cx="8640960" cy="6741368"/>
          </a:xfrm>
        </p:spPr>
        <p:txBody>
          <a:bodyPr>
            <a:normAutofit fontScale="92500" lnSpcReduction="10000"/>
          </a:bodyPr>
          <a:lstStyle/>
          <a:p>
            <a:pPr marL="36576" indent="0">
              <a:buNone/>
            </a:pPr>
            <a:r>
              <a:rPr lang="uk-UA" sz="2500" dirty="0"/>
              <a:t>№ </a:t>
            </a:r>
            <a:r>
              <a:rPr lang="uk-UA" sz="2500" dirty="0">
                <a:effectLst/>
                <a:latin typeface="+mn-lt"/>
                <a:ea typeface="Times New Roman" panose="02020603050405020304" pitchFamily="18" charset="0"/>
              </a:rPr>
              <a:t>5</a:t>
            </a:r>
            <a:r>
              <a:rPr lang="uk-UA" sz="2500" dirty="0">
                <a:latin typeface="+mn-lt"/>
              </a:rPr>
              <a:t> </a:t>
            </a:r>
            <a:r>
              <a:rPr lang="en-US" sz="2500" dirty="0">
                <a:solidFill>
                  <a:srgbClr val="FFFF00"/>
                </a:solidFill>
              </a:rPr>
              <a:t>Complete the sentences using the correct form of the verb.</a:t>
            </a:r>
            <a:r>
              <a:rPr lang="en-US" dirty="0">
                <a:solidFill>
                  <a:srgbClr val="FFFF00"/>
                </a:solidFill>
              </a:rPr>
              <a:t/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/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1 I tried to contact Tom.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I called his office but I was told (tell) that he was in a meeting.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2 Amy retired from her job recently.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She 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(give) a present by her colleagues.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3 I didn’t know there was a meeting yesterday.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I 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______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(not / tell) about it.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4 Sarah’s salary is very low.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I don’t understand why she 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(pay) so little.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5 You will need to use this machine.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Have you 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(show) how it works?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6 I had an interview for a job recently. It wasn’t easy.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I 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(ask) some questions that were very hard for me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to answer.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7 They didn’t tell us much about the project.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We 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(not / give) enough information.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8 I was surprised to get the job I applied for.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I didn’t expect </a:t>
            </a:r>
            <a:r>
              <a:rPr lang="uk-UA" sz="2200" dirty="0">
                <a:effectLst/>
                <a:latin typeface="+mn-lt"/>
                <a:ea typeface="Times New Roman" panose="02020603050405020304" pitchFamily="18" charset="0"/>
              </a:rPr>
              <a:t>_____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(offer) it.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607223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6</a:t>
            </a:r>
            <a:r>
              <a:rPr lang="uk-UA" dirty="0"/>
              <a:t> </a:t>
            </a:r>
            <a:r>
              <a:rPr lang="en-US" dirty="0">
                <a:solidFill>
                  <a:srgbClr val="FFFF00"/>
                </a:solidFill>
              </a:rPr>
              <a:t>Complete the sentences using being + the following verbs (in the correct form):</a:t>
            </a:r>
            <a: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uk-UA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2 We went to the wedding without </a:t>
            </a:r>
            <a:r>
              <a:rPr lang="uk-UA" dirty="0"/>
              <a:t>_____________________</a:t>
            </a:r>
            <a:r>
              <a:rPr lang="en-US" dirty="0"/>
              <a:t>.</a:t>
            </a:r>
          </a:p>
          <a:p>
            <a:pPr marL="36576" indent="0">
              <a:buNone/>
            </a:pPr>
            <a:r>
              <a:rPr lang="en-US" dirty="0"/>
              <a:t>3 like giving presents and I also like </a:t>
            </a:r>
            <a:r>
              <a:rPr lang="uk-UA" dirty="0"/>
              <a:t>____________________</a:t>
            </a:r>
            <a:r>
              <a:rPr lang="en-US" dirty="0"/>
              <a:t>them.</a:t>
            </a:r>
          </a:p>
          <a:p>
            <a:pPr marL="36576" indent="0">
              <a:buNone/>
            </a:pPr>
            <a:r>
              <a:rPr lang="en-US" dirty="0"/>
              <a:t>4 It’s a busy road and I don’t like crossing it. I’m afraid of </a:t>
            </a:r>
            <a:r>
              <a:rPr lang="uk-UA" dirty="0"/>
              <a:t>_______</a:t>
            </a:r>
            <a:r>
              <a:rPr lang="en-US" dirty="0"/>
              <a:t>.</a:t>
            </a:r>
          </a:p>
          <a:p>
            <a:pPr marL="36576" indent="0">
              <a:buNone/>
            </a:pPr>
            <a:r>
              <a:rPr lang="en-US" dirty="0"/>
              <a:t>5 How do you avoid </a:t>
            </a:r>
            <a:r>
              <a:rPr lang="uk-UA" dirty="0"/>
              <a:t>__________________________</a:t>
            </a:r>
            <a:r>
              <a:rPr lang="en-US" dirty="0"/>
              <a:t>by mosquitoes?</a:t>
            </a:r>
          </a:p>
          <a:p>
            <a:pPr marL="36576" indent="0">
              <a:buNone/>
            </a:pPr>
            <a:r>
              <a:rPr lang="en-US" dirty="0"/>
              <a:t>6 I’m an adult. I don’t like </a:t>
            </a:r>
            <a:r>
              <a:rPr lang="uk-UA" dirty="0"/>
              <a:t>______________________</a:t>
            </a:r>
            <a:r>
              <a:rPr lang="en-US" dirty="0"/>
              <a:t>like a child.</a:t>
            </a:r>
          </a:p>
          <a:p>
            <a:pPr marL="36576" indent="0">
              <a:buNone/>
            </a:pPr>
            <a:r>
              <a:rPr lang="en-US" dirty="0"/>
              <a:t>7 You can’t do anything about </a:t>
            </a:r>
            <a:r>
              <a:rPr lang="uk-UA" dirty="0"/>
              <a:t>_______________</a:t>
            </a:r>
            <a:r>
              <a:rPr lang="en-US" dirty="0"/>
              <a:t>in a traffic jam.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D5FE7CA1-2B4D-458C-0506-70E76CC168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412776"/>
            <a:ext cx="6284744" cy="320799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</Template>
  <TotalTime>208</TotalTime>
  <Words>556</Words>
  <Application>Microsoft Office PowerPoint</Application>
  <PresentationFormat>Экран (4:3)</PresentationFormat>
  <Paragraphs>79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Ион</vt:lpstr>
      <vt:lpstr>Конспекти практичних занять з дисципліни«Іноземна мова»  з галузі знань 24 «Сфера обслуговування» спеціальності : 242 «Туризм» </vt:lpstr>
      <vt:lpstr>Практичне заняття 8(2 год.)</vt:lpstr>
      <vt:lpstr>Objectives:</vt:lpstr>
      <vt:lpstr>Plan:</vt:lpstr>
      <vt:lpstr>References:</vt:lpstr>
      <vt:lpstr>Хід заняття (Procedure)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Юзер_в_углу</cp:lastModifiedBy>
  <cp:revision>22</cp:revision>
  <dcterms:created xsi:type="dcterms:W3CDTF">2023-02-25T18:05:02Z</dcterms:created>
  <dcterms:modified xsi:type="dcterms:W3CDTF">2024-07-29T10:32:16Z</dcterms:modified>
</cp:coreProperties>
</file>