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2" r:id="rId8"/>
    <p:sldId id="263" r:id="rId9"/>
    <p:sldId id="264" r:id="rId10"/>
    <p:sldId id="265" r:id="rId11"/>
    <p:sldId id="266" r:id="rId12"/>
    <p:sldId id="271"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1" d="100"/>
          <a:sy n="71" d="100"/>
        </p:scale>
        <p:origin x="-1500"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655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5650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2855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205074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460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3629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6847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80630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11686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3620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99462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3671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7678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9350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8764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0549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0030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29.07.2024</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97741075"/>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928670"/>
            <a:ext cx="7572428" cy="2928958"/>
          </a:xfrm>
        </p:spPr>
        <p:txBody>
          <a:bodyPr>
            <a:noAutofit/>
          </a:bodyPr>
          <a:lstStyle/>
          <a:p>
            <a:pPr algn="ctr">
              <a:lnSpc>
                <a:spcPct val="115000"/>
              </a:lnSpc>
              <a:spcAft>
                <a:spcPts val="1000"/>
              </a:spcAft>
            </a:pPr>
            <a:r>
              <a:rPr lang="ru-RU" sz="3600" dirty="0">
                <a:effectLst/>
              </a:rPr>
              <a:t>Конспекти практичних занять з дисципліни«Іноземна мова»</a:t>
            </a:r>
            <a:br>
              <a:rPr lang="ru-RU" sz="3600" dirty="0">
                <a:effectLst/>
              </a:rPr>
            </a:br>
            <a:r>
              <a:rPr lang="ru-RU" sz="3600" dirty="0">
                <a:effectLst/>
              </a:rPr>
              <a:t> </a:t>
            </a:r>
            <a:r>
              <a:rPr lang="uk-UA" sz="3600" dirty="0">
                <a:effectLst/>
                <a:ea typeface="Times New Roman" panose="02020603050405020304" pitchFamily="18" charset="0"/>
                <a:cs typeface="Times New Roman" panose="02020603050405020304" pitchFamily="18" charset="0"/>
              </a:rPr>
              <a:t>з </a:t>
            </a:r>
            <a:r>
              <a:rPr lang="ru-RU" sz="3600" dirty="0" err="1">
                <a:effectLst/>
                <a:ea typeface="Times New Roman" panose="02020603050405020304" pitchFamily="18" charset="0"/>
                <a:cs typeface="Times New Roman" panose="02020603050405020304" pitchFamily="18" charset="0"/>
              </a:rPr>
              <a:t>галузі</a:t>
            </a:r>
            <a:r>
              <a:rPr lang="ru-RU" sz="3600" dirty="0">
                <a:effectLst/>
                <a:ea typeface="Times New Roman" panose="02020603050405020304" pitchFamily="18" charset="0"/>
                <a:cs typeface="Times New Roman" panose="02020603050405020304" pitchFamily="18" charset="0"/>
              </a:rPr>
              <a:t> </a:t>
            </a:r>
            <a:r>
              <a:rPr lang="ru-RU" sz="3600" dirty="0" err="1">
                <a:effectLst/>
                <a:ea typeface="Times New Roman" panose="02020603050405020304" pitchFamily="18" charset="0"/>
                <a:cs typeface="Times New Roman" panose="02020603050405020304" pitchFamily="18" charset="0"/>
              </a:rPr>
              <a:t>знань</a:t>
            </a:r>
            <a:r>
              <a:rPr lang="ru-RU" sz="3600" dirty="0">
                <a:effectLst/>
                <a:ea typeface="Times New Roman" panose="02020603050405020304" pitchFamily="18" charset="0"/>
                <a:cs typeface="Times New Roman" panose="02020603050405020304" pitchFamily="18" charset="0"/>
              </a:rPr>
              <a:t> 24 «Сфера </a:t>
            </a:r>
            <a:r>
              <a:rPr lang="ru-RU" sz="3600" dirty="0" err="1">
                <a:effectLst/>
                <a:ea typeface="Times New Roman" panose="02020603050405020304" pitchFamily="18" charset="0"/>
                <a:cs typeface="Times New Roman" panose="02020603050405020304" pitchFamily="18" charset="0"/>
              </a:rPr>
              <a:t>обслуговування</a:t>
            </a:r>
            <a:r>
              <a:rPr lang="ru-RU" sz="3600" dirty="0">
                <a:effectLst/>
                <a:ea typeface="Times New Roman" panose="02020603050405020304" pitchFamily="18" charset="0"/>
                <a:cs typeface="Times New Roman" panose="02020603050405020304" pitchFamily="18" charset="0"/>
              </a:rPr>
              <a:t>»</a:t>
            </a:r>
            <a:r>
              <a:rPr lang="uk-UA" sz="3600" dirty="0">
                <a:effectLst/>
                <a:ea typeface="Times New Roman" panose="02020603050405020304" pitchFamily="18" charset="0"/>
                <a:cs typeface="Times New Roman" panose="02020603050405020304" pitchFamily="18" charset="0"/>
              </a:rPr>
              <a:t/>
            </a:r>
            <a:br>
              <a:rPr lang="uk-UA" sz="3600" dirty="0">
                <a:effectLst/>
                <a:ea typeface="Times New Roman" panose="02020603050405020304" pitchFamily="18" charset="0"/>
                <a:cs typeface="Times New Roman" panose="02020603050405020304" pitchFamily="18" charset="0"/>
              </a:rPr>
            </a:br>
            <a:r>
              <a:rPr lang="ru-RU" sz="3600" dirty="0" err="1">
                <a:effectLst/>
                <a:ea typeface="Times New Roman" panose="02020603050405020304" pitchFamily="18" charset="0"/>
              </a:rPr>
              <a:t>спеціальності</a:t>
            </a:r>
            <a:r>
              <a:rPr lang="ru-RU" sz="3600" dirty="0">
                <a:effectLst/>
                <a:ea typeface="Times New Roman" panose="02020603050405020304" pitchFamily="18" charset="0"/>
              </a:rPr>
              <a:t> : 242 «Туризм»</a:t>
            </a:r>
            <a:r>
              <a:rPr lang="ru-RU" sz="1800" b="1" dirty="0">
                <a:solidFill>
                  <a:srgbClr val="222222"/>
                </a:solidFill>
                <a:effectLst/>
                <a:latin typeface="Times New Roman" panose="02020603050405020304" pitchFamily="18" charset="0"/>
                <a:ea typeface="Times New Roman" panose="02020603050405020304" pitchFamily="18" charset="0"/>
              </a:rPr>
              <a:t/>
            </a:r>
            <a:br>
              <a:rPr lang="ru-RU" sz="1800" b="1" dirty="0">
                <a:solidFill>
                  <a:srgbClr val="222222"/>
                </a:solidFill>
                <a:effectLst/>
                <a:latin typeface="Times New Roman" panose="02020603050405020304" pitchFamily="18" charset="0"/>
                <a:ea typeface="Times New Roman" panose="02020603050405020304" pitchFamily="18" charset="0"/>
              </a:rPr>
            </a:b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fontScale="55000" lnSpcReduction="20000"/>
          </a:bodyPr>
          <a:lstStyle/>
          <a:p>
            <a:endParaRPr lang="uk-UA" sz="2800" dirty="0"/>
          </a:p>
          <a:p>
            <a:endParaRPr lang="uk-UA" sz="2800" dirty="0"/>
          </a:p>
          <a:p>
            <a:endParaRPr lang="uk-UA" sz="2800" dirty="0"/>
          </a:p>
          <a:p>
            <a:r>
              <a:rPr lang="uk-UA" sz="2800" dirty="0"/>
              <a:t>Семестр </a:t>
            </a:r>
            <a:r>
              <a:rPr lang="en-US" sz="2800" smtClean="0"/>
              <a:t>5,6 </a:t>
            </a:r>
            <a:r>
              <a:rPr lang="ru-RU" sz="2800" smtClean="0"/>
              <a:t>(56 </a:t>
            </a:r>
            <a:r>
              <a:rPr lang="ru-RU" sz="2800" dirty="0"/>
              <a:t>годин)</a:t>
            </a:r>
          </a:p>
          <a:p>
            <a:r>
              <a:rPr lang="ru-RU" sz="2800" dirty="0"/>
              <a:t/>
            </a:r>
            <a:br>
              <a:rPr lang="ru-RU" sz="2800" dirty="0"/>
            </a:br>
            <a:r>
              <a:rPr lang="ru-RU" sz="2800" b="1" dirty="0"/>
              <a:t>       </a:t>
            </a:r>
            <a:r>
              <a:rPr lang="ru-RU" sz="2800" b="1" dirty="0" err="1"/>
              <a:t>Атестація</a:t>
            </a:r>
            <a:r>
              <a:rPr lang="ru-RU" sz="2800" b="1" dirty="0"/>
              <a:t> 1 (1</a:t>
            </a:r>
            <a:r>
              <a:rPr lang="uk-UA" sz="2800" b="1" dirty="0"/>
              <a:t>4</a:t>
            </a:r>
            <a:r>
              <a:rPr lang="ru-RU" sz="2800" b="1" dirty="0"/>
              <a:t>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16632"/>
            <a:ext cx="8186766" cy="6741368"/>
          </a:xfrm>
        </p:spPr>
        <p:txBody>
          <a:bodyPr>
            <a:noAutofit/>
          </a:bodyPr>
          <a:lstStyle/>
          <a:p>
            <a:pPr marL="36576" indent="0">
              <a:buNone/>
            </a:pPr>
            <a:r>
              <a:rPr lang="uk-UA" dirty="0"/>
              <a:t>№ </a:t>
            </a:r>
            <a:r>
              <a:rPr lang="en-US" dirty="0"/>
              <a:t>7</a:t>
            </a:r>
            <a:r>
              <a:rPr lang="uk-UA" dirty="0"/>
              <a:t>  </a:t>
            </a:r>
            <a:r>
              <a:rPr lang="ru-RU" dirty="0" err="1">
                <a:solidFill>
                  <a:srgbClr val="FFFF00"/>
                </a:solidFill>
                <a:effectLst/>
                <a:latin typeface="+mn-lt"/>
                <a:ea typeface="Times New Roman" panose="02020603050405020304" pitchFamily="18" charset="0"/>
              </a:rPr>
              <a:t>Which</a:t>
            </a:r>
            <a:r>
              <a:rPr lang="ru-RU" spc="-25" dirty="0">
                <a:solidFill>
                  <a:srgbClr val="FFFF00"/>
                </a:solidFill>
                <a:effectLst/>
                <a:latin typeface="+mn-lt"/>
                <a:ea typeface="Times New Roman" panose="02020603050405020304" pitchFamily="18" charset="0"/>
              </a:rPr>
              <a:t> </a:t>
            </a:r>
            <a:r>
              <a:rPr lang="ru-RU" dirty="0" err="1">
                <a:solidFill>
                  <a:srgbClr val="FFFF00"/>
                </a:solidFill>
                <a:effectLst/>
                <a:latin typeface="+mn-lt"/>
                <a:ea typeface="Times New Roman" panose="02020603050405020304" pitchFamily="18" charset="0"/>
              </a:rPr>
              <a:t>is</a:t>
            </a:r>
            <a:r>
              <a:rPr lang="ru-RU" spc="-20" dirty="0">
                <a:solidFill>
                  <a:srgbClr val="FFFF00"/>
                </a:solidFill>
                <a:effectLst/>
                <a:latin typeface="+mn-lt"/>
                <a:ea typeface="Times New Roman" panose="02020603050405020304" pitchFamily="18" charset="0"/>
              </a:rPr>
              <a:t> </a:t>
            </a:r>
            <a:r>
              <a:rPr lang="ru-RU" dirty="0" err="1">
                <a:solidFill>
                  <a:srgbClr val="FFFF00"/>
                </a:solidFill>
                <a:effectLst/>
                <a:latin typeface="+mn-lt"/>
                <a:ea typeface="Times New Roman" panose="02020603050405020304" pitchFamily="18" charset="0"/>
              </a:rPr>
              <a:t>right</a:t>
            </a:r>
            <a:r>
              <a:rPr lang="ru-RU" dirty="0">
                <a:solidFill>
                  <a:srgbClr val="FFFF00"/>
                </a:solidFill>
                <a:effectLst/>
                <a:latin typeface="+mn-lt"/>
                <a:ea typeface="Times New Roman" panose="02020603050405020304" pitchFamily="18" charset="0"/>
              </a:rPr>
              <a:t>?</a:t>
            </a:r>
            <a:r>
              <a:rPr lang="en-US" dirty="0">
                <a:solidFill>
                  <a:srgbClr val="FFFF00"/>
                </a:solidFill>
                <a:effectLst/>
                <a:latin typeface="+mn-lt"/>
                <a:ea typeface="Times New Roman" panose="02020603050405020304" pitchFamily="18" charset="0"/>
              </a:rPr>
              <a:t/>
            </a:r>
            <a:br>
              <a:rPr lang="en-US" dirty="0">
                <a:solidFill>
                  <a:srgbClr val="FFFF00"/>
                </a:solidFill>
                <a:effectLst/>
                <a:latin typeface="+mn-lt"/>
                <a:ea typeface="Times New Roman" panose="02020603050405020304" pitchFamily="18" charset="0"/>
              </a:rPr>
            </a:br>
            <a:endParaRPr lang="uk-UA" dirty="0">
              <a:solidFill>
                <a:srgbClr val="FFFF00"/>
              </a:solidFill>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It</a:t>
            </a:r>
            <a:r>
              <a:rPr lang="en-US" sz="1100" spc="-6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was</a:t>
            </a:r>
            <a:r>
              <a:rPr lang="en-US" sz="1100" spc="-5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noisy</a:t>
            </a:r>
            <a:r>
              <a:rPr lang="en-US" sz="1100" spc="-5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next</a:t>
            </a:r>
            <a:r>
              <a:rPr lang="en-US" sz="1100" spc="-5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door</a:t>
            </a:r>
            <a:r>
              <a:rPr lang="en-US" sz="1100" spc="-5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last</a:t>
            </a:r>
            <a:r>
              <a:rPr lang="en-US" sz="1100" spc="-5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night.</a:t>
            </a:r>
            <a:r>
              <a:rPr lang="en-US" sz="1100" spc="19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Our</a:t>
            </a:r>
            <a:r>
              <a:rPr lang="en-US" sz="1100" spc="-60" dirty="0">
                <a:effectLst/>
                <a:latin typeface="+mn-lt"/>
                <a:ea typeface="Trebuchet MS" panose="020B0603020202020204" pitchFamily="34" charset="0"/>
                <a:cs typeface="Times New Roman" panose="02020603050405020304" pitchFamily="18" charset="0"/>
              </a:rPr>
              <a:t> </a:t>
            </a:r>
            <a:r>
              <a:rPr lang="en-US" sz="1100" dirty="0" err="1">
                <a:effectLst/>
                <a:latin typeface="+mn-lt"/>
                <a:ea typeface="Trebuchet MS" panose="020B0603020202020204" pitchFamily="34" charset="0"/>
                <a:cs typeface="Times New Roman" panose="02020603050405020304" pitchFamily="18" charset="0"/>
              </a:rPr>
              <a:t>neighbours</a:t>
            </a:r>
            <a:r>
              <a:rPr lang="en-US" sz="1100" spc="-55" dirty="0">
                <a:effectLst/>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were</a:t>
            </a:r>
            <a:r>
              <a:rPr lang="en-US" sz="1100" u="sng" spc="-55"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having</a:t>
            </a:r>
            <a:r>
              <a:rPr lang="en-US" sz="1100" u="sng" spc="-55"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a:t>
            </a:r>
            <a:r>
              <a:rPr lang="en-US" sz="1100" u="sng" strike="sngStrike" spc="19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strike="sngStrike" dirty="0">
                <a:effectLst/>
                <a:uFill>
                  <a:solidFill>
                    <a:srgbClr val="010202"/>
                  </a:solidFill>
                </a:uFill>
                <a:latin typeface="+mn-lt"/>
                <a:ea typeface="Trebuchet MS" panose="020B0603020202020204" pitchFamily="34" charset="0"/>
                <a:cs typeface="Times New Roman" panose="02020603050405020304" pitchFamily="18" charset="0"/>
              </a:rPr>
              <a:t>had</a:t>
            </a:r>
            <a:r>
              <a:rPr lang="en-US" sz="1100" u="sng" strike="sngStrike" spc="-55"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strike="sngStrike" dirty="0">
                <a:effectLst/>
                <a:uFill>
                  <a:solidFill>
                    <a:srgbClr val="010202"/>
                  </a:solidFill>
                </a:uFill>
                <a:latin typeface="+mn-lt"/>
                <a:ea typeface="Trebuchet MS" panose="020B0603020202020204" pitchFamily="34" charset="0"/>
                <a:cs typeface="Times New Roman" panose="02020603050405020304" pitchFamily="18" charset="0"/>
              </a:rPr>
              <a:t>been</a:t>
            </a:r>
            <a:r>
              <a:rPr lang="en-US" sz="1100" u="sng" strike="sngStrike" spc="-55"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strike="sngStrike" dirty="0">
                <a:effectLst/>
                <a:uFill>
                  <a:solidFill>
                    <a:srgbClr val="010202"/>
                  </a:solidFill>
                </a:uFill>
                <a:latin typeface="+mn-lt"/>
                <a:ea typeface="Trebuchet MS" panose="020B0603020202020204" pitchFamily="34" charset="0"/>
                <a:cs typeface="Times New Roman" panose="02020603050405020304" pitchFamily="18" charset="0"/>
              </a:rPr>
              <a:t>having</a:t>
            </a:r>
            <a:r>
              <a:rPr lang="en-US" sz="1100" spc="18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a</a:t>
            </a:r>
            <a:r>
              <a:rPr lang="en-US" sz="1100" spc="-5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party.</a:t>
            </a:r>
            <a:r>
              <a:rPr lang="en-US" sz="1100" spc="-285" dirty="0">
                <a:effectLst/>
                <a:latin typeface="+mn-lt"/>
                <a:ea typeface="Trebuchet MS" panose="020B0603020202020204" pitchFamily="34" charset="0"/>
                <a:cs typeface="Times New Roman" panose="02020603050405020304" pitchFamily="18" charset="0"/>
              </a:rPr>
              <a:t> </a:t>
            </a:r>
            <a:r>
              <a:rPr lang="ru-RU" sz="1100" dirty="0">
                <a:effectLst/>
                <a:latin typeface="+mn-lt"/>
                <a:ea typeface="Trebuchet MS" panose="020B0603020202020204" pitchFamily="34" charset="0"/>
                <a:cs typeface="Times New Roman" panose="02020603050405020304" pitchFamily="18" charset="0"/>
              </a:rPr>
              <a:t>(</a:t>
            </a:r>
            <a:r>
              <a:rPr lang="ru-RU" sz="1100" u="sng" dirty="0" err="1">
                <a:effectLst/>
                <a:uFill>
                  <a:solidFill>
                    <a:srgbClr val="010202"/>
                  </a:solidFill>
                </a:uFill>
                <a:latin typeface="+mn-lt"/>
                <a:ea typeface="Trebuchet MS" panose="020B0603020202020204" pitchFamily="34" charset="0"/>
                <a:cs typeface="Times New Roman" panose="02020603050405020304" pitchFamily="18" charset="0"/>
              </a:rPr>
              <a:t>were</a:t>
            </a:r>
            <a:r>
              <a:rPr lang="ru-RU" sz="1100" u="sng" spc="-115" dirty="0">
                <a:effectLst/>
                <a:uFill>
                  <a:solidFill>
                    <a:srgbClr val="010202"/>
                  </a:solidFill>
                </a:uFill>
                <a:latin typeface="+mn-lt"/>
                <a:ea typeface="Trebuchet MS" panose="020B0603020202020204" pitchFamily="34" charset="0"/>
                <a:cs typeface="Times New Roman" panose="02020603050405020304" pitchFamily="18" charset="0"/>
              </a:rPr>
              <a:t> </a:t>
            </a:r>
            <a:r>
              <a:rPr lang="ru-RU" sz="1100" u="sng" dirty="0" err="1">
                <a:effectLst/>
                <a:uFill>
                  <a:solidFill>
                    <a:srgbClr val="010202"/>
                  </a:solidFill>
                </a:uFill>
                <a:latin typeface="+mn-lt"/>
                <a:ea typeface="Trebuchet MS" panose="020B0603020202020204" pitchFamily="34" charset="0"/>
                <a:cs typeface="Times New Roman" panose="02020603050405020304" pitchFamily="18" charset="0"/>
              </a:rPr>
              <a:t>having</a:t>
            </a:r>
            <a:r>
              <a:rPr lang="ru-RU" sz="1100" spc="-110" dirty="0">
                <a:effectLst/>
                <a:latin typeface="+mn-lt"/>
                <a:ea typeface="Trebuchet MS" panose="020B0603020202020204" pitchFamily="34" charset="0"/>
                <a:cs typeface="Times New Roman" panose="02020603050405020304" pitchFamily="18" charset="0"/>
              </a:rPr>
              <a:t> </a:t>
            </a:r>
            <a:r>
              <a:rPr lang="ru-RU" sz="1100" i="1" dirty="0" err="1">
                <a:effectLst/>
                <a:latin typeface="+mn-lt"/>
                <a:ea typeface="Trebuchet MS" panose="020B0603020202020204" pitchFamily="34" charset="0"/>
                <a:cs typeface="Times New Roman" panose="02020603050405020304" pitchFamily="18" charset="0"/>
              </a:rPr>
              <a:t>is</a:t>
            </a:r>
            <a:r>
              <a:rPr lang="ru-RU" sz="1100" i="1" spc="-110" dirty="0">
                <a:effectLst/>
                <a:latin typeface="+mn-lt"/>
                <a:ea typeface="Trebuchet MS" panose="020B0603020202020204" pitchFamily="34" charset="0"/>
                <a:cs typeface="Times New Roman" panose="02020603050405020304" pitchFamily="18" charset="0"/>
              </a:rPr>
              <a:t> </a:t>
            </a:r>
            <a:r>
              <a:rPr lang="ru-RU" sz="1100" i="1" dirty="0" err="1">
                <a:effectLst/>
                <a:latin typeface="+mn-lt"/>
                <a:ea typeface="Trebuchet MS" panose="020B0603020202020204" pitchFamily="34" charset="0"/>
                <a:cs typeface="Times New Roman" panose="02020603050405020304" pitchFamily="18" charset="0"/>
              </a:rPr>
              <a:t>correct</a:t>
            </a:r>
            <a:r>
              <a:rPr lang="ru-RU" sz="1100" dirty="0">
                <a:effectLst/>
                <a:latin typeface="+mn-lt"/>
                <a:ea typeface="Trebuchet MS" panose="020B0603020202020204" pitchFamily="34" charset="0"/>
                <a:cs typeface="Times New Roman" panose="02020603050405020304" pitchFamily="18" charset="0"/>
              </a:rPr>
              <a:t>)</a:t>
            </a:r>
            <a:endParaRPr lang="uk-UA" sz="1100" dirty="0">
              <a:effectLst/>
              <a:latin typeface="+mn-lt"/>
              <a:ea typeface="Trebuchet MS" panose="020B0603020202020204" pitchFamily="34" charset="0"/>
              <a:cs typeface="Times New Roman" panose="02020603050405020304" pitchFamily="18" charset="0"/>
            </a:endParaRP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At</a:t>
            </a:r>
            <a:r>
              <a:rPr lang="en-US" sz="1100" spc="-6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the</a:t>
            </a:r>
            <a:r>
              <a:rPr lang="en-US" sz="1100" spc="-6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end</a:t>
            </a:r>
            <a:r>
              <a:rPr lang="en-US" sz="1100" spc="-6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of</a:t>
            </a:r>
            <a:r>
              <a:rPr lang="en-US" sz="1100" spc="-6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our</a:t>
            </a:r>
            <a:r>
              <a:rPr lang="en-US" sz="1100" spc="-6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journey</a:t>
            </a:r>
            <a:r>
              <a:rPr lang="en-US" sz="1100" spc="-6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we</a:t>
            </a:r>
            <a:r>
              <a:rPr lang="en-US" sz="1100" spc="-6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were</a:t>
            </a:r>
            <a:r>
              <a:rPr lang="en-US" sz="1100" spc="-6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extremely</a:t>
            </a:r>
            <a:r>
              <a:rPr lang="en-US" sz="1100" spc="-6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tired.</a:t>
            </a:r>
            <a:r>
              <a:rPr lang="en-US" sz="1100" spc="175" dirty="0">
                <a:effectLst/>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We</a:t>
            </a:r>
            <a:r>
              <a:rPr lang="en-US" sz="1100" u="sng" spc="-6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were</a:t>
            </a:r>
            <a:r>
              <a:rPr lang="en-US" sz="1100" u="sng" spc="-65"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travelling</a:t>
            </a:r>
            <a:r>
              <a:rPr lang="en-US" sz="1100" u="sng" spc="-6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a:t>
            </a:r>
            <a:r>
              <a:rPr lang="en-US" sz="1100" u="sng" spc="-6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We’d</a:t>
            </a:r>
            <a:r>
              <a:rPr lang="en-US" sz="1100" u="sng" spc="-65"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been</a:t>
            </a:r>
            <a:r>
              <a:rPr lang="en-US" sz="1100" u="sng" spc="-6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travelling</a:t>
            </a:r>
            <a:r>
              <a:rPr lang="en-US" sz="1100" spc="-6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for</a:t>
            </a:r>
            <a:r>
              <a:rPr lang="en-US" sz="1100" spc="-6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more</a:t>
            </a:r>
            <a:r>
              <a:rPr lang="en-US" sz="1100" spc="-28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than</a:t>
            </a:r>
            <a:r>
              <a:rPr lang="en-US" sz="1100" spc="-11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24</a:t>
            </a:r>
            <a:r>
              <a:rPr lang="en-US" sz="1100" spc="-10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hours.</a:t>
            </a:r>
            <a:endParaRPr lang="uk-UA" sz="1100" dirty="0">
              <a:effectLst/>
              <a:latin typeface="+mn-lt"/>
              <a:ea typeface="Trebuchet MS" panose="020B0603020202020204" pitchFamily="34" charset="0"/>
              <a:cs typeface="Times New Roman" panose="02020603050405020304" pitchFamily="18" charset="0"/>
            </a:endParaRP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James</a:t>
            </a:r>
            <a:r>
              <a:rPr lang="en-US" sz="1100" spc="-3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was</a:t>
            </a:r>
            <a:r>
              <a:rPr lang="en-US" sz="1100" spc="-2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on</a:t>
            </a:r>
            <a:r>
              <a:rPr lang="en-US" sz="1100" spc="-2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his</a:t>
            </a:r>
            <a:r>
              <a:rPr lang="en-US" sz="1100" spc="-2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hands</a:t>
            </a:r>
            <a:r>
              <a:rPr lang="en-US" sz="1100" spc="-2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and</a:t>
            </a:r>
            <a:r>
              <a:rPr lang="en-US" sz="1100" spc="-2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knees</a:t>
            </a:r>
            <a:r>
              <a:rPr lang="en-US" sz="1100" spc="-3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on</a:t>
            </a:r>
            <a:r>
              <a:rPr lang="en-US" sz="1100" spc="-2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the</a:t>
            </a:r>
            <a:r>
              <a:rPr lang="en-US" sz="1100" spc="-2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floor.</a:t>
            </a:r>
            <a:r>
              <a:rPr lang="en-US" sz="1100" spc="250" dirty="0">
                <a:effectLst/>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He</a:t>
            </a:r>
            <a:r>
              <a:rPr lang="en-US" sz="1100" u="sng" spc="-25"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was</a:t>
            </a:r>
            <a:r>
              <a:rPr lang="en-US" sz="1100" u="sng" spc="-3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looking</a:t>
            </a:r>
            <a:r>
              <a:rPr lang="en-US" sz="1100" u="sng" spc="-25"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a:t>
            </a:r>
            <a:r>
              <a:rPr lang="en-US" sz="1100" u="sng" spc="-25"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He’d</a:t>
            </a:r>
            <a:r>
              <a:rPr lang="en-US" sz="1100" u="sng" spc="-25"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been</a:t>
            </a:r>
            <a:r>
              <a:rPr lang="en-US" sz="1100" u="sng" spc="-25"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looking</a:t>
            </a:r>
            <a:r>
              <a:rPr lang="en-US" sz="1100" spc="-2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for</a:t>
            </a:r>
            <a:r>
              <a:rPr lang="en-US" sz="1100" spc="-3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his</a:t>
            </a:r>
            <a:r>
              <a:rPr lang="en-US" sz="1100" spc="-28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contact</a:t>
            </a:r>
            <a:r>
              <a:rPr lang="en-US" sz="1100" spc="-11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lens.</a:t>
            </a:r>
            <a:endParaRPr lang="uk-UA" sz="1100" dirty="0">
              <a:effectLst/>
              <a:latin typeface="+mn-lt"/>
              <a:ea typeface="Trebuchet MS" panose="020B0603020202020204" pitchFamily="34" charset="0"/>
              <a:cs typeface="Times New Roman" panose="02020603050405020304" pitchFamily="18" charset="0"/>
            </a:endParaRPr>
          </a:p>
          <a:p>
            <a:pPr marL="342900" lvl="0" indent="-342900">
              <a:lnSpc>
                <a:spcPct val="115000"/>
              </a:lnSpc>
              <a:buSzPts val="1200"/>
              <a:buFont typeface="Times New Roman" panose="02020603050405020304" pitchFamily="18" charset="0"/>
              <a:buAutoNum type="arabicPeriod"/>
              <a:tabLst>
                <a:tab pos="1296035" algn="l"/>
              </a:tabLst>
            </a:pPr>
            <a:r>
              <a:rPr lang="en-US" sz="1100" dirty="0">
                <a:effectLst/>
                <a:latin typeface="+mn-lt"/>
                <a:ea typeface="Trebuchet MS" panose="020B0603020202020204" pitchFamily="34" charset="0"/>
                <a:cs typeface="Times New Roman" panose="02020603050405020304" pitchFamily="18" charset="0"/>
              </a:rPr>
              <a:t>Sue</a:t>
            </a:r>
            <a:r>
              <a:rPr lang="en-US" sz="1100" spc="-5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was</a:t>
            </a:r>
            <a:r>
              <a:rPr lang="en-US" sz="1100" spc="-5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sitting</a:t>
            </a:r>
            <a:r>
              <a:rPr lang="en-US" sz="1100" spc="-5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on</a:t>
            </a:r>
            <a:r>
              <a:rPr lang="en-US" sz="1100" spc="-5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the</a:t>
            </a:r>
            <a:r>
              <a:rPr lang="en-US" sz="1100" spc="-5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ground.</a:t>
            </a:r>
            <a:r>
              <a:rPr lang="en-US" sz="1100" spc="20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She</a:t>
            </a:r>
            <a:r>
              <a:rPr lang="en-US" sz="1100" spc="-5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was</a:t>
            </a:r>
            <a:r>
              <a:rPr lang="en-US" sz="1100" spc="-5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out</a:t>
            </a:r>
            <a:r>
              <a:rPr lang="en-US" sz="1100" spc="-5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of</a:t>
            </a:r>
            <a:r>
              <a:rPr lang="en-US" sz="1100" spc="-5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breath.</a:t>
            </a:r>
            <a:r>
              <a:rPr lang="en-US" sz="1100" spc="200" dirty="0">
                <a:effectLst/>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She</a:t>
            </a:r>
            <a:r>
              <a:rPr lang="en-US" sz="1100" u="sng" spc="-5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was</a:t>
            </a:r>
            <a:r>
              <a:rPr lang="en-US" sz="1100" u="sng" spc="-5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running</a:t>
            </a:r>
            <a:r>
              <a:rPr lang="en-US" sz="1100" u="sng" spc="-5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a:t>
            </a:r>
            <a:r>
              <a:rPr lang="en-US" sz="1100" u="sng" spc="-5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She’d</a:t>
            </a:r>
            <a:r>
              <a:rPr lang="en-US" sz="1100" u="sng" spc="-5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been</a:t>
            </a:r>
            <a:r>
              <a:rPr lang="en-US" sz="1100" u="sng" spc="-5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running</a:t>
            </a:r>
            <a:r>
              <a:rPr lang="en-US" sz="1100" dirty="0">
                <a:effectLst/>
                <a:latin typeface="+mn-lt"/>
                <a:ea typeface="Trebuchet MS" panose="020B0603020202020204" pitchFamily="34" charset="0"/>
                <a:cs typeface="Times New Roman" panose="02020603050405020304" pitchFamily="18" charset="0"/>
              </a:rPr>
              <a:t>.</a:t>
            </a:r>
            <a:endParaRPr lang="uk-UA" sz="1100" dirty="0">
              <a:effectLst/>
              <a:latin typeface="+mn-lt"/>
              <a:ea typeface="Trebuchet MS" panose="020B0603020202020204" pitchFamily="34" charset="0"/>
              <a:cs typeface="Times New Roman" panose="02020603050405020304" pitchFamily="18" charset="0"/>
            </a:endParaRPr>
          </a:p>
          <a:p>
            <a:pPr marL="342900" lvl="0" indent="-342900">
              <a:lnSpc>
                <a:spcPct val="115000"/>
              </a:lnSpc>
              <a:buSzPts val="1200"/>
              <a:buFont typeface="Times New Roman" panose="02020603050405020304" pitchFamily="18" charset="0"/>
              <a:buAutoNum type="arabicPeriod"/>
              <a:tabLst>
                <a:tab pos="1296035" algn="l"/>
              </a:tabLst>
            </a:pPr>
            <a:r>
              <a:rPr lang="en-US" sz="1100" dirty="0">
                <a:effectLst/>
                <a:latin typeface="+mn-lt"/>
                <a:ea typeface="Trebuchet MS" panose="020B0603020202020204" pitchFamily="34" charset="0"/>
                <a:cs typeface="Times New Roman" panose="02020603050405020304" pitchFamily="18" charset="0"/>
              </a:rPr>
              <a:t>John</a:t>
            </a:r>
            <a:r>
              <a:rPr lang="en-US" sz="1100" spc="-5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and</a:t>
            </a:r>
            <a:r>
              <a:rPr lang="en-US" sz="1100" spc="-5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I</a:t>
            </a:r>
            <a:r>
              <a:rPr lang="en-US" sz="1100" spc="-4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went</a:t>
            </a:r>
            <a:r>
              <a:rPr lang="en-US" sz="1100" spc="-5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for</a:t>
            </a:r>
            <a:r>
              <a:rPr lang="en-US" sz="1100" spc="-5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a</a:t>
            </a:r>
            <a:r>
              <a:rPr lang="en-US" sz="1100" spc="-4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walk.</a:t>
            </a:r>
            <a:r>
              <a:rPr lang="en-US" sz="1100" spc="200" dirty="0">
                <a:effectLst/>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He</a:t>
            </a:r>
            <a:r>
              <a:rPr lang="en-US" sz="1100" u="sng" spc="-45"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was</a:t>
            </a:r>
            <a:r>
              <a:rPr lang="en-US" sz="1100" u="sng" spc="-5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walking</a:t>
            </a:r>
            <a:r>
              <a:rPr lang="en-US" sz="1100" u="sng" spc="-5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a:t>
            </a:r>
            <a:r>
              <a:rPr lang="en-US" sz="1100" u="sng" spc="-45"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He’d</a:t>
            </a:r>
            <a:r>
              <a:rPr lang="en-US" sz="1100" u="sng" spc="-5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been</a:t>
            </a:r>
            <a:r>
              <a:rPr lang="en-US" sz="1100" u="sng" spc="-5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walking</a:t>
            </a:r>
            <a:r>
              <a:rPr lang="en-US" sz="1100" spc="-4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very</a:t>
            </a:r>
            <a:r>
              <a:rPr lang="en-US" sz="1100" spc="-5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fast</a:t>
            </a:r>
            <a:r>
              <a:rPr lang="en-US" sz="1100" spc="-4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and</a:t>
            </a:r>
            <a:r>
              <a:rPr lang="en-US" sz="1100" spc="-5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I</a:t>
            </a:r>
            <a:r>
              <a:rPr lang="en-US" sz="1100" spc="-5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had</a:t>
            </a:r>
            <a:r>
              <a:rPr lang="en-US" sz="1100" spc="-4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difficulty</a:t>
            </a:r>
            <a:r>
              <a:rPr lang="en-US" sz="1100" spc="-5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keeping</a:t>
            </a:r>
            <a:r>
              <a:rPr lang="en-US" sz="1100" spc="-28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up</a:t>
            </a:r>
            <a:r>
              <a:rPr lang="en-US" sz="1100" spc="-11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with</a:t>
            </a:r>
            <a:r>
              <a:rPr lang="en-US" sz="1100" spc="-10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him.</a:t>
            </a:r>
            <a:endParaRPr lang="uk-UA" sz="1100" dirty="0">
              <a:effectLst/>
              <a:latin typeface="+mn-lt"/>
              <a:ea typeface="Trebuchet MS" panose="020B0603020202020204" pitchFamily="34" charset="0"/>
              <a:cs typeface="Times New Roman" panose="02020603050405020304" pitchFamily="18" charset="0"/>
            </a:endParaRPr>
          </a:p>
          <a:p>
            <a:pPr marL="342900" lvl="0" indent="-342900">
              <a:lnSpc>
                <a:spcPct val="115000"/>
              </a:lnSpc>
              <a:buSzPts val="1200"/>
              <a:buFont typeface="Times New Roman" panose="02020603050405020304" pitchFamily="18" charset="0"/>
              <a:buAutoNum type="arabicPeriod"/>
              <a:tabLst>
                <a:tab pos="1296035" algn="l"/>
              </a:tabLst>
            </a:pPr>
            <a:r>
              <a:rPr lang="en-US" sz="1100" dirty="0">
                <a:effectLst/>
                <a:latin typeface="+mn-lt"/>
                <a:ea typeface="Trebuchet MS" panose="020B0603020202020204" pitchFamily="34" charset="0"/>
                <a:cs typeface="Times New Roman" panose="02020603050405020304" pitchFamily="18" charset="0"/>
              </a:rPr>
              <a:t>I</a:t>
            </a:r>
            <a:r>
              <a:rPr lang="en-US" sz="1100" spc="-8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was</a:t>
            </a:r>
            <a:r>
              <a:rPr lang="en-US" sz="1100" spc="-8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sad</a:t>
            </a:r>
            <a:r>
              <a:rPr lang="en-US" sz="1100" spc="-7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when</a:t>
            </a:r>
            <a:r>
              <a:rPr lang="en-US" sz="1100" spc="-8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I</a:t>
            </a:r>
            <a:r>
              <a:rPr lang="en-US" sz="1100" spc="-8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sold</a:t>
            </a:r>
            <a:r>
              <a:rPr lang="en-US" sz="1100" spc="-7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my</a:t>
            </a:r>
            <a:r>
              <a:rPr lang="en-US" sz="1100" spc="-8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car.</a:t>
            </a:r>
            <a:r>
              <a:rPr lang="en-US" sz="1100" spc="145" dirty="0">
                <a:effectLst/>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I’ve</a:t>
            </a:r>
            <a:r>
              <a:rPr lang="en-US" sz="1100" u="sng" spc="-8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had</a:t>
            </a:r>
            <a:r>
              <a:rPr lang="en-US" sz="1100" u="sng" spc="-75"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it</a:t>
            </a:r>
            <a:r>
              <a:rPr lang="en-US" sz="1100" u="sng" spc="-8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a:t>
            </a:r>
            <a:r>
              <a:rPr lang="en-US" sz="1100" u="sng" spc="-8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I’d</a:t>
            </a:r>
            <a:r>
              <a:rPr lang="en-US" sz="1100" u="sng" spc="-75"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had</a:t>
            </a:r>
            <a:r>
              <a:rPr lang="en-US" sz="1100" u="sng" spc="-8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it</a:t>
            </a:r>
            <a:r>
              <a:rPr lang="en-US" sz="1100" spc="-8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for</a:t>
            </a:r>
            <a:r>
              <a:rPr lang="en-US" sz="1100" spc="-7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a</a:t>
            </a:r>
            <a:r>
              <a:rPr lang="en-US" sz="1100" spc="-8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very</a:t>
            </a:r>
            <a:r>
              <a:rPr lang="en-US" sz="1100" spc="-7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long</a:t>
            </a:r>
            <a:r>
              <a:rPr lang="en-US" sz="1100" spc="-8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time.</a:t>
            </a:r>
            <a:endParaRPr lang="uk-UA" sz="1100" dirty="0">
              <a:effectLst/>
              <a:latin typeface="+mn-lt"/>
              <a:ea typeface="Trebuchet MS" panose="020B0603020202020204" pitchFamily="34" charset="0"/>
              <a:cs typeface="Times New Roman" panose="02020603050405020304" pitchFamily="18" charset="0"/>
            </a:endParaRPr>
          </a:p>
          <a:p>
            <a:pPr marL="342900" lvl="0" indent="-342900">
              <a:lnSpc>
                <a:spcPct val="115000"/>
              </a:lnSpc>
              <a:buSzPts val="1200"/>
              <a:buFont typeface="Times New Roman" panose="02020603050405020304" pitchFamily="18" charset="0"/>
              <a:buAutoNum type="arabicPeriod"/>
              <a:tabLst>
                <a:tab pos="1296035" algn="l"/>
              </a:tabLst>
            </a:pPr>
            <a:r>
              <a:rPr lang="en-US" sz="1100" dirty="0">
                <a:effectLst/>
                <a:latin typeface="+mn-lt"/>
                <a:ea typeface="Trebuchet MS" panose="020B0603020202020204" pitchFamily="34" charset="0"/>
                <a:cs typeface="Times New Roman" panose="02020603050405020304" pitchFamily="18" charset="0"/>
              </a:rPr>
              <a:t>I</a:t>
            </a:r>
            <a:r>
              <a:rPr lang="en-US" sz="1100" spc="-7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was</a:t>
            </a:r>
            <a:r>
              <a:rPr lang="en-US" sz="1100" spc="-7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sad</a:t>
            </a:r>
            <a:r>
              <a:rPr lang="en-US" sz="1100" spc="-7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when</a:t>
            </a:r>
            <a:r>
              <a:rPr lang="en-US" sz="1100" spc="-7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my</a:t>
            </a:r>
            <a:r>
              <a:rPr lang="en-US" sz="1100" spc="-7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local</a:t>
            </a:r>
            <a:r>
              <a:rPr lang="en-US" sz="1100" spc="-7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cafe</a:t>
            </a:r>
            <a:r>
              <a:rPr lang="en-US" sz="1100" spc="-7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closed.</a:t>
            </a:r>
            <a:r>
              <a:rPr lang="en-US" sz="1100" spc="160" dirty="0">
                <a:effectLst/>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I</a:t>
            </a:r>
            <a:r>
              <a:rPr lang="en-US" sz="1100" u="sng" spc="-7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was</a:t>
            </a:r>
            <a:r>
              <a:rPr lang="en-US" sz="1100" u="sng" spc="-7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going</a:t>
            </a:r>
            <a:r>
              <a:rPr lang="en-US" sz="1100" u="sng" spc="-75"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a:t>
            </a:r>
            <a:r>
              <a:rPr lang="en-US" sz="1100" u="sng" spc="-7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I’d</a:t>
            </a:r>
            <a:r>
              <a:rPr lang="en-US" sz="1100" u="sng" spc="-7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been</a:t>
            </a:r>
            <a:r>
              <a:rPr lang="en-US" sz="1100" u="sng" spc="-7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going</a:t>
            </a:r>
            <a:r>
              <a:rPr lang="en-US" sz="1100" spc="-7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there</a:t>
            </a:r>
            <a:r>
              <a:rPr lang="en-US" sz="1100" spc="-7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for</a:t>
            </a:r>
            <a:r>
              <a:rPr lang="en-US" sz="1100" spc="-7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many</a:t>
            </a:r>
            <a:r>
              <a:rPr lang="en-US" sz="1100" spc="-7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years.</a:t>
            </a:r>
            <a:endParaRPr lang="uk-UA" sz="1100" dirty="0">
              <a:effectLst/>
              <a:latin typeface="+mn-lt"/>
              <a:ea typeface="Trebuchet MS" panose="020B0603020202020204" pitchFamily="34" charset="0"/>
              <a:cs typeface="Times New Roman" panose="02020603050405020304" pitchFamily="18" charset="0"/>
            </a:endParaRPr>
          </a:p>
          <a:p>
            <a:pPr marL="342900" lvl="0" indent="-342900">
              <a:lnSpc>
                <a:spcPct val="115000"/>
              </a:lnSpc>
              <a:buSzPts val="1200"/>
              <a:buFont typeface="Times New Roman" panose="02020603050405020304" pitchFamily="18" charset="0"/>
              <a:buAutoNum type="arabicPeriod"/>
              <a:tabLst>
                <a:tab pos="1296035" algn="l"/>
              </a:tabLst>
            </a:pPr>
            <a:r>
              <a:rPr lang="en-US" sz="1100" dirty="0">
                <a:effectLst/>
                <a:latin typeface="+mn-lt"/>
                <a:ea typeface="Trebuchet MS" panose="020B0603020202020204" pitchFamily="34" charset="0"/>
                <a:cs typeface="Times New Roman" panose="02020603050405020304" pitchFamily="18" charset="0"/>
              </a:rPr>
              <a:t>I’m</a:t>
            </a:r>
            <a:r>
              <a:rPr lang="en-US" sz="1100" spc="-6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running</a:t>
            </a:r>
            <a:r>
              <a:rPr lang="en-US" sz="1100" spc="-6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a</a:t>
            </a:r>
            <a:r>
              <a:rPr lang="en-US" sz="1100" spc="-6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marathon</a:t>
            </a:r>
            <a:r>
              <a:rPr lang="en-US" sz="1100" spc="-6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next</a:t>
            </a:r>
            <a:r>
              <a:rPr lang="en-US" sz="1100" spc="-6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month.</a:t>
            </a:r>
            <a:r>
              <a:rPr lang="en-US" sz="1100" spc="175" dirty="0">
                <a:effectLst/>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I’ve</a:t>
            </a:r>
            <a:r>
              <a:rPr lang="en-US" sz="1100" u="sng" spc="-65"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been</a:t>
            </a:r>
            <a:r>
              <a:rPr lang="en-US" sz="1100" u="sng" spc="-65"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training</a:t>
            </a:r>
            <a:r>
              <a:rPr lang="en-US" sz="1100" u="sng" spc="-6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a:t>
            </a:r>
            <a:r>
              <a:rPr lang="en-US" sz="1100" u="sng" spc="-65"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I’d</a:t>
            </a:r>
            <a:r>
              <a:rPr lang="en-US" sz="1100" u="sng" spc="-6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been</a:t>
            </a:r>
            <a:r>
              <a:rPr lang="en-US" sz="1100" u="sng" spc="-65"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training</a:t>
            </a:r>
            <a:r>
              <a:rPr lang="en-US" sz="1100" spc="-6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for</a:t>
            </a:r>
            <a:r>
              <a:rPr lang="en-US" sz="1100" spc="-6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it</a:t>
            </a:r>
            <a:r>
              <a:rPr lang="en-US" sz="1100" spc="-6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every</a:t>
            </a:r>
            <a:r>
              <a:rPr lang="en-US" sz="1100" spc="-6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day.</a:t>
            </a:r>
            <a:endParaRPr lang="uk-UA" sz="1100" dirty="0">
              <a:effectLst/>
              <a:latin typeface="+mn-lt"/>
              <a:ea typeface="Trebuchet MS" panose="020B0603020202020204" pitchFamily="34" charset="0"/>
              <a:cs typeface="Times New Roman" panose="02020603050405020304" pitchFamily="18" charset="0"/>
            </a:endParaRPr>
          </a:p>
          <a:p>
            <a:pPr marL="342900" lvl="0" indent="-342900">
              <a:lnSpc>
                <a:spcPct val="115000"/>
              </a:lnSpc>
              <a:spcAft>
                <a:spcPts val="1000"/>
              </a:spcAft>
              <a:buSzPts val="1200"/>
              <a:buFont typeface="Times New Roman" panose="02020603050405020304" pitchFamily="18" charset="0"/>
              <a:buAutoNum type="arabicPeriod"/>
              <a:tabLst>
                <a:tab pos="1296035" algn="l"/>
              </a:tabLst>
            </a:pPr>
            <a:r>
              <a:rPr lang="en-US" sz="1100" dirty="0">
                <a:effectLst/>
                <a:latin typeface="+mn-lt"/>
                <a:ea typeface="Trebuchet MS" panose="020B0603020202020204" pitchFamily="34" charset="0"/>
                <a:cs typeface="Times New Roman" panose="02020603050405020304" pitchFamily="18" charset="0"/>
              </a:rPr>
              <a:t>I</a:t>
            </a:r>
            <a:r>
              <a:rPr lang="en-US" sz="1100" spc="-8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had</a:t>
            </a:r>
            <a:r>
              <a:rPr lang="en-US" sz="1100" spc="-8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arranged</a:t>
            </a:r>
            <a:r>
              <a:rPr lang="en-US" sz="1100" spc="-7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to</a:t>
            </a:r>
            <a:r>
              <a:rPr lang="en-US" sz="1100" spc="-8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meet</a:t>
            </a:r>
            <a:r>
              <a:rPr lang="en-US" sz="1100" spc="-7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Kate,</a:t>
            </a:r>
            <a:r>
              <a:rPr lang="en-US" sz="1100" spc="-8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but</a:t>
            </a:r>
            <a:r>
              <a:rPr lang="en-US" sz="1100" spc="-7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I</a:t>
            </a:r>
            <a:r>
              <a:rPr lang="en-US" sz="1100" spc="-8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was</a:t>
            </a:r>
            <a:r>
              <a:rPr lang="en-US" sz="1100" spc="-7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late.</a:t>
            </a:r>
            <a:r>
              <a:rPr lang="en-US" sz="1100" spc="14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When</a:t>
            </a:r>
            <a:r>
              <a:rPr lang="en-US" sz="1100" spc="-8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I</a:t>
            </a:r>
            <a:r>
              <a:rPr lang="en-US" sz="1100" spc="-75"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finally</a:t>
            </a:r>
            <a:r>
              <a:rPr lang="en-US" sz="1100" spc="-80" dirty="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arrived,</a:t>
            </a:r>
            <a:r>
              <a:rPr lang="en-US" sz="1100" spc="-80" dirty="0">
                <a:effectLst/>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she</a:t>
            </a:r>
            <a:r>
              <a:rPr lang="en-US" sz="1100" u="sng" spc="-75"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was</a:t>
            </a:r>
            <a:r>
              <a:rPr lang="en-US" sz="1100" u="sng" spc="-8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waiting</a:t>
            </a:r>
            <a:r>
              <a:rPr lang="en-US" sz="1100" u="sng" spc="-75"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a:t>
            </a:r>
            <a:r>
              <a:rPr lang="en-US" sz="1100" u="sng" spc="-80" dirty="0">
                <a:effectLst/>
                <a:uFill>
                  <a:solidFill>
                    <a:srgbClr val="010202"/>
                  </a:solidFill>
                </a:uFill>
                <a:latin typeface="+mn-lt"/>
                <a:ea typeface="Trebuchet MS" panose="020B0603020202020204" pitchFamily="34" charset="0"/>
                <a:cs typeface="Times New Roman" panose="02020603050405020304" pitchFamily="18" charset="0"/>
              </a:rPr>
              <a:t> </a:t>
            </a:r>
            <a:r>
              <a:rPr lang="en-US" sz="1100" u="sng" dirty="0">
                <a:effectLst/>
                <a:uFill>
                  <a:solidFill>
                    <a:srgbClr val="010202"/>
                  </a:solidFill>
                </a:uFill>
                <a:latin typeface="+mn-lt"/>
                <a:ea typeface="Trebuchet MS" panose="020B0603020202020204" pitchFamily="34" charset="0"/>
                <a:cs typeface="Times New Roman" panose="02020603050405020304" pitchFamily="18" charset="0"/>
              </a:rPr>
              <a:t>she’d</a:t>
            </a:r>
            <a:r>
              <a:rPr lang="en-US" sz="1100" u="sng" spc="-105" dirty="0">
                <a:effectLst/>
                <a:uFill>
                  <a:solidFill>
                    <a:srgbClr val="010202"/>
                  </a:solidFill>
                </a:uFill>
                <a:latin typeface="+mn-lt"/>
                <a:ea typeface="Trebuchet MS" panose="020B0603020202020204" pitchFamily="34" charset="0"/>
                <a:cs typeface="Times New Roman" panose="02020603050405020304" pitchFamily="18" charset="0"/>
              </a:rPr>
              <a:t> </a:t>
            </a:r>
            <a:endParaRPr lang="uk-UA" sz="1100" dirty="0">
              <a:effectLst/>
              <a:latin typeface="+mn-lt"/>
              <a:ea typeface="Trebuchet MS" panose="020B0603020202020204" pitchFamily="34" charset="0"/>
              <a:cs typeface="Times New Roman" panose="02020603050405020304" pitchFamily="18" charset="0"/>
            </a:endParaRPr>
          </a:p>
          <a:p>
            <a:pPr marL="0" indent="0">
              <a:buNone/>
            </a:pPr>
            <a:r>
              <a:rPr lang="uk-UA" sz="1100" u="sng" dirty="0" err="1">
                <a:effectLst/>
                <a:uFill>
                  <a:solidFill>
                    <a:srgbClr val="010202"/>
                  </a:solidFill>
                </a:uFill>
                <a:latin typeface="+mn-lt"/>
                <a:ea typeface="Times New Roman" panose="02020603050405020304" pitchFamily="18" charset="0"/>
              </a:rPr>
              <a:t>been</a:t>
            </a:r>
            <a:r>
              <a:rPr lang="uk-UA" sz="1100" u="sng" spc="-40" dirty="0">
                <a:effectLst/>
                <a:uFill>
                  <a:solidFill>
                    <a:srgbClr val="010202"/>
                  </a:solidFill>
                </a:uFill>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waiting</a:t>
            </a:r>
            <a:r>
              <a:rPr lang="uk-UA" sz="1100" spc="-3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for</a:t>
            </a:r>
            <a:r>
              <a:rPr lang="uk-UA" sz="1100" spc="-3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me</a:t>
            </a:r>
            <a:r>
              <a:rPr lang="uk-UA" sz="1100" dirty="0">
                <a:effectLst/>
                <a:latin typeface="+mn-lt"/>
                <a:ea typeface="Times New Roman" panose="02020603050405020304" pitchFamily="18" charset="0"/>
              </a:rPr>
              <a:t>.</a:t>
            </a:r>
            <a:r>
              <a:rPr lang="uk-UA" sz="1100" spc="22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She</a:t>
            </a:r>
            <a:r>
              <a:rPr lang="uk-UA" sz="1100" spc="-3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was</a:t>
            </a:r>
            <a:r>
              <a:rPr lang="uk-UA" sz="1100" spc="-40"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annoyed</a:t>
            </a:r>
            <a:r>
              <a:rPr lang="uk-UA" sz="1100" spc="-3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because</a:t>
            </a:r>
            <a:r>
              <a:rPr lang="uk-UA" sz="1100" spc="-35" dirty="0">
                <a:effectLst/>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she</a:t>
            </a:r>
            <a:r>
              <a:rPr lang="uk-UA" sz="1100" u="sng" spc="-40" dirty="0">
                <a:effectLst/>
                <a:uFill>
                  <a:solidFill>
                    <a:srgbClr val="010202"/>
                  </a:solidFill>
                </a:uFill>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was</a:t>
            </a:r>
            <a:r>
              <a:rPr lang="uk-UA" sz="1100" u="sng" spc="-35" dirty="0">
                <a:effectLst/>
                <a:uFill>
                  <a:solidFill>
                    <a:srgbClr val="010202"/>
                  </a:solidFill>
                </a:uFill>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waiting</a:t>
            </a:r>
            <a:r>
              <a:rPr lang="uk-UA" sz="1100" u="sng" spc="-35" dirty="0">
                <a:effectLst/>
                <a:uFill>
                  <a:solidFill>
                    <a:srgbClr val="010202"/>
                  </a:solidFill>
                </a:uFill>
                <a:latin typeface="+mn-lt"/>
                <a:ea typeface="Times New Roman" panose="02020603050405020304" pitchFamily="18" charset="0"/>
              </a:rPr>
              <a:t> </a:t>
            </a:r>
            <a:r>
              <a:rPr lang="uk-UA" sz="1100" u="sng" dirty="0">
                <a:effectLst/>
                <a:uFill>
                  <a:solidFill>
                    <a:srgbClr val="010202"/>
                  </a:solidFill>
                </a:uFill>
                <a:latin typeface="+mn-lt"/>
                <a:ea typeface="Times New Roman" panose="02020603050405020304" pitchFamily="18" charset="0"/>
              </a:rPr>
              <a:t>/</a:t>
            </a:r>
            <a:r>
              <a:rPr lang="uk-UA" sz="1100" u="sng" spc="-40" dirty="0">
                <a:effectLst/>
                <a:uFill>
                  <a:solidFill>
                    <a:srgbClr val="010202"/>
                  </a:solidFill>
                </a:uFill>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she’d</a:t>
            </a:r>
            <a:r>
              <a:rPr lang="uk-UA" sz="1100" u="sng" spc="-35" dirty="0">
                <a:effectLst/>
                <a:uFill>
                  <a:solidFill>
                    <a:srgbClr val="010202"/>
                  </a:solidFill>
                </a:uFill>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been</a:t>
            </a:r>
            <a:r>
              <a:rPr lang="uk-UA" sz="1100" u="sng" spc="-35" dirty="0">
                <a:effectLst/>
                <a:uFill>
                  <a:solidFill>
                    <a:srgbClr val="010202"/>
                  </a:solidFill>
                </a:uFill>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waiting</a:t>
            </a:r>
            <a:r>
              <a:rPr lang="uk-UA" sz="1100" spc="-40"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such</a:t>
            </a:r>
            <a:r>
              <a:rPr lang="uk-UA" sz="1100" spc="-35" dirty="0">
                <a:effectLst/>
                <a:latin typeface="+mn-lt"/>
                <a:ea typeface="Times New Roman" panose="02020603050405020304" pitchFamily="18" charset="0"/>
              </a:rPr>
              <a:t> </a:t>
            </a:r>
            <a:r>
              <a:rPr lang="uk-UA" sz="1100" dirty="0">
                <a:effectLst/>
                <a:latin typeface="+mn-lt"/>
                <a:ea typeface="Times New Roman" panose="02020603050405020304" pitchFamily="18" charset="0"/>
              </a:rPr>
              <a:t>a</a:t>
            </a:r>
            <a:r>
              <a:rPr lang="uk-UA" sz="1100" spc="-3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long</a:t>
            </a:r>
            <a:r>
              <a:rPr lang="uk-UA" sz="1100" spc="-3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time</a:t>
            </a:r>
            <a:r>
              <a:rPr lang="uk-UA" sz="1100" dirty="0">
                <a:effectLst/>
                <a:latin typeface="+mn-lt"/>
                <a:ea typeface="Times New Roman" panose="02020603050405020304" pitchFamily="18" charset="0"/>
              </a:rPr>
              <a:t>.</a:t>
            </a:r>
          </a:p>
          <a:p>
            <a:pPr marL="0" indent="0">
              <a:buNone/>
            </a:pPr>
            <a:r>
              <a:rPr lang="uk-UA" sz="1100" b="1" dirty="0">
                <a:effectLst/>
                <a:latin typeface="+mn-lt"/>
                <a:ea typeface="Times New Roman" panose="02020603050405020304" pitchFamily="18" charset="0"/>
              </a:rPr>
              <a:t>10a</a:t>
            </a:r>
            <a:r>
              <a:rPr lang="uk-UA" sz="1100" b="1" spc="150"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Joe</a:t>
            </a:r>
            <a:r>
              <a:rPr lang="uk-UA" sz="1100" spc="-60"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and</a:t>
            </a:r>
            <a:r>
              <a:rPr lang="uk-UA" sz="1100" spc="-55" dirty="0">
                <a:effectLst/>
                <a:latin typeface="+mn-lt"/>
                <a:ea typeface="Times New Roman" panose="02020603050405020304" pitchFamily="18" charset="0"/>
              </a:rPr>
              <a:t> </a:t>
            </a:r>
            <a:r>
              <a:rPr lang="uk-UA" sz="1100" dirty="0">
                <a:effectLst/>
                <a:latin typeface="+mn-lt"/>
                <a:ea typeface="Times New Roman" panose="02020603050405020304" pitchFamily="18" charset="0"/>
              </a:rPr>
              <a:t>I</a:t>
            </a:r>
            <a:r>
              <a:rPr lang="uk-UA" sz="1100" spc="-60"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work</a:t>
            </a:r>
            <a:r>
              <a:rPr lang="uk-UA" sz="1100" spc="-5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for</a:t>
            </a:r>
            <a:r>
              <a:rPr lang="uk-UA" sz="1100" spc="-5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the</a:t>
            </a:r>
            <a:r>
              <a:rPr lang="uk-UA" sz="1100" spc="-60"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same</a:t>
            </a:r>
            <a:r>
              <a:rPr lang="uk-UA" sz="1100" spc="-5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company</a:t>
            </a:r>
            <a:r>
              <a:rPr lang="uk-UA" sz="1100" dirty="0">
                <a:effectLst/>
                <a:latin typeface="+mn-lt"/>
                <a:ea typeface="Times New Roman" panose="02020603050405020304" pitchFamily="18" charset="0"/>
              </a:rPr>
              <a:t>.</a:t>
            </a:r>
            <a:r>
              <a:rPr lang="uk-UA" sz="1100" spc="18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He</a:t>
            </a:r>
            <a:r>
              <a:rPr lang="uk-UA" sz="1100" spc="-5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joined</a:t>
            </a:r>
            <a:r>
              <a:rPr lang="uk-UA" sz="1100" spc="-60"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the</a:t>
            </a:r>
            <a:r>
              <a:rPr lang="uk-UA" sz="1100" spc="-5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company</a:t>
            </a:r>
            <a:r>
              <a:rPr lang="uk-UA" sz="1100" spc="-5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before</a:t>
            </a:r>
            <a:r>
              <a:rPr lang="uk-UA" sz="1100" spc="-60"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me</a:t>
            </a:r>
            <a:r>
              <a:rPr lang="uk-UA" sz="1100" dirty="0">
                <a:effectLst/>
                <a:latin typeface="+mn-lt"/>
                <a:ea typeface="Times New Roman" panose="02020603050405020304" pitchFamily="18" charset="0"/>
              </a:rPr>
              <a:t>.</a:t>
            </a:r>
            <a:r>
              <a:rPr lang="uk-UA" sz="1100" spc="18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When</a:t>
            </a:r>
            <a:r>
              <a:rPr lang="uk-UA" sz="1100" spc="-55" dirty="0">
                <a:effectLst/>
                <a:latin typeface="+mn-lt"/>
                <a:ea typeface="Times New Roman" panose="02020603050405020304" pitchFamily="18" charset="0"/>
              </a:rPr>
              <a:t> </a:t>
            </a:r>
            <a:r>
              <a:rPr lang="uk-UA" sz="1100" dirty="0">
                <a:effectLst/>
                <a:latin typeface="+mn-lt"/>
                <a:ea typeface="Times New Roman" panose="02020603050405020304" pitchFamily="18" charset="0"/>
              </a:rPr>
              <a:t>I</a:t>
            </a:r>
            <a:r>
              <a:rPr lang="uk-UA" sz="1100" spc="-5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started</a:t>
            </a:r>
            <a:r>
              <a:rPr lang="uk-UA" sz="1100" spc="-60" dirty="0">
                <a:effectLst/>
                <a:latin typeface="+mn-lt"/>
                <a:ea typeface="Times New Roman" panose="02020603050405020304" pitchFamily="18" charset="0"/>
              </a:rPr>
              <a:t> </a:t>
            </a:r>
            <a:r>
              <a:rPr lang="uk-UA" sz="1100" dirty="0">
                <a:effectLst/>
                <a:latin typeface="+mn-lt"/>
                <a:ea typeface="Times New Roman" panose="02020603050405020304" pitchFamily="18" charset="0"/>
              </a:rPr>
              <a:t>a</a:t>
            </a:r>
            <a:r>
              <a:rPr lang="uk-UA" sz="1100" spc="-5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few</a:t>
            </a:r>
            <a:r>
              <a:rPr lang="uk-UA" sz="1100" spc="-5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years</a:t>
            </a:r>
            <a:r>
              <a:rPr lang="uk-UA" sz="1100" spc="-28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ago</a:t>
            </a:r>
            <a:r>
              <a:rPr lang="uk-UA" sz="1100" dirty="0">
                <a:effectLst/>
                <a:latin typeface="+mn-lt"/>
                <a:ea typeface="Times New Roman" panose="02020603050405020304" pitchFamily="18" charset="0"/>
              </a:rPr>
              <a:t>,</a:t>
            </a:r>
            <a:r>
              <a:rPr lang="uk-UA" sz="1100" spc="-85" dirty="0">
                <a:effectLst/>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he</a:t>
            </a:r>
            <a:r>
              <a:rPr lang="uk-UA" sz="1100" u="sng" spc="-85" dirty="0">
                <a:effectLst/>
                <a:uFill>
                  <a:solidFill>
                    <a:srgbClr val="010202"/>
                  </a:solidFill>
                </a:uFill>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was</a:t>
            </a:r>
            <a:r>
              <a:rPr lang="uk-UA" sz="1100" u="sng" spc="-85" dirty="0">
                <a:effectLst/>
                <a:uFill>
                  <a:solidFill>
                    <a:srgbClr val="010202"/>
                  </a:solidFill>
                </a:uFill>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already</a:t>
            </a:r>
            <a:r>
              <a:rPr lang="uk-UA" sz="1100" u="sng" spc="-85" dirty="0">
                <a:effectLst/>
                <a:uFill>
                  <a:solidFill>
                    <a:srgbClr val="010202"/>
                  </a:solidFill>
                </a:uFill>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working</a:t>
            </a:r>
            <a:r>
              <a:rPr lang="uk-UA" sz="1100" u="sng" spc="-85" dirty="0">
                <a:effectLst/>
                <a:uFill>
                  <a:solidFill>
                    <a:srgbClr val="010202"/>
                  </a:solidFill>
                </a:uFill>
                <a:latin typeface="+mn-lt"/>
                <a:ea typeface="Times New Roman" panose="02020603050405020304" pitchFamily="18" charset="0"/>
              </a:rPr>
              <a:t> </a:t>
            </a:r>
            <a:r>
              <a:rPr lang="uk-UA" sz="1100" u="sng" dirty="0">
                <a:effectLst/>
                <a:uFill>
                  <a:solidFill>
                    <a:srgbClr val="010202"/>
                  </a:solidFill>
                </a:uFill>
                <a:latin typeface="+mn-lt"/>
                <a:ea typeface="Times New Roman" panose="02020603050405020304" pitchFamily="18" charset="0"/>
              </a:rPr>
              <a:t>/</a:t>
            </a:r>
            <a:r>
              <a:rPr lang="uk-UA" sz="1100" u="sng" spc="-85" dirty="0">
                <a:effectLst/>
                <a:uFill>
                  <a:solidFill>
                    <a:srgbClr val="010202"/>
                  </a:solidFill>
                </a:uFill>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he’d</a:t>
            </a:r>
            <a:r>
              <a:rPr lang="uk-UA" sz="1100" u="sng" spc="-85" dirty="0">
                <a:effectLst/>
                <a:uFill>
                  <a:solidFill>
                    <a:srgbClr val="010202"/>
                  </a:solidFill>
                </a:uFill>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already</a:t>
            </a:r>
            <a:r>
              <a:rPr lang="uk-UA" sz="1100" u="sng" spc="-85" dirty="0">
                <a:effectLst/>
                <a:uFill>
                  <a:solidFill>
                    <a:srgbClr val="010202"/>
                  </a:solidFill>
                </a:uFill>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been</a:t>
            </a:r>
            <a:r>
              <a:rPr lang="uk-UA" sz="1100" u="sng" spc="-85" dirty="0">
                <a:effectLst/>
                <a:uFill>
                  <a:solidFill>
                    <a:srgbClr val="010202"/>
                  </a:solidFill>
                </a:uFill>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working</a:t>
            </a:r>
            <a:r>
              <a:rPr lang="uk-UA" sz="1100" spc="-8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there</a:t>
            </a:r>
            <a:r>
              <a:rPr lang="uk-UA" sz="1100" dirty="0">
                <a:effectLst/>
                <a:latin typeface="+mn-lt"/>
                <a:ea typeface="Times New Roman" panose="02020603050405020304" pitchFamily="18" charset="0"/>
              </a:rPr>
              <a:t>.</a:t>
            </a:r>
          </a:p>
          <a:p>
            <a:pPr marL="0" indent="0">
              <a:buNone/>
            </a:pPr>
            <a:r>
              <a:rPr lang="uk-UA" sz="1100" b="1" dirty="0">
                <a:effectLst/>
                <a:latin typeface="+mn-lt"/>
                <a:ea typeface="Times New Roman" panose="02020603050405020304" pitchFamily="18" charset="0"/>
              </a:rPr>
              <a:t>10b</a:t>
            </a:r>
            <a:r>
              <a:rPr lang="uk-UA" sz="1100" b="1" spc="110" dirty="0">
                <a:effectLst/>
                <a:latin typeface="+mn-lt"/>
                <a:ea typeface="Times New Roman" panose="02020603050405020304" pitchFamily="18" charset="0"/>
              </a:rPr>
              <a:t> </a:t>
            </a:r>
            <a:r>
              <a:rPr lang="uk-UA" sz="1100" dirty="0">
                <a:effectLst/>
                <a:latin typeface="+mn-lt"/>
                <a:ea typeface="Times New Roman" panose="02020603050405020304" pitchFamily="18" charset="0"/>
              </a:rPr>
              <a:t>I</a:t>
            </a:r>
            <a:r>
              <a:rPr lang="uk-UA" sz="1100" spc="-80"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started</a:t>
            </a:r>
            <a:r>
              <a:rPr lang="uk-UA" sz="1100" spc="-7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working</a:t>
            </a:r>
            <a:r>
              <a:rPr lang="uk-UA" sz="1100" spc="-80"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at</a:t>
            </a:r>
            <a:r>
              <a:rPr lang="uk-UA" sz="1100" spc="-7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the</a:t>
            </a:r>
            <a:r>
              <a:rPr lang="uk-UA" sz="1100" spc="-7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company</a:t>
            </a:r>
            <a:r>
              <a:rPr lang="uk-UA" sz="1100" spc="-80" dirty="0">
                <a:effectLst/>
                <a:latin typeface="+mn-lt"/>
                <a:ea typeface="Times New Roman" panose="02020603050405020304" pitchFamily="18" charset="0"/>
              </a:rPr>
              <a:t> </a:t>
            </a:r>
            <a:r>
              <a:rPr lang="uk-UA" sz="1100" dirty="0">
                <a:effectLst/>
                <a:latin typeface="+mn-lt"/>
                <a:ea typeface="Times New Roman" panose="02020603050405020304" pitchFamily="18" charset="0"/>
              </a:rPr>
              <a:t>a</a:t>
            </a:r>
            <a:r>
              <a:rPr lang="uk-UA" sz="1100" spc="-7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few</a:t>
            </a:r>
            <a:r>
              <a:rPr lang="uk-UA" sz="1100" spc="-7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years</a:t>
            </a:r>
            <a:r>
              <a:rPr lang="uk-UA" sz="1100" spc="-80"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ago</a:t>
            </a:r>
            <a:r>
              <a:rPr lang="uk-UA" sz="1100" dirty="0">
                <a:effectLst/>
                <a:latin typeface="+mn-lt"/>
                <a:ea typeface="Times New Roman" panose="02020603050405020304" pitchFamily="18" charset="0"/>
              </a:rPr>
              <a:t>.</a:t>
            </a:r>
            <a:r>
              <a:rPr lang="uk-UA" sz="1100" spc="14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At</a:t>
            </a:r>
            <a:r>
              <a:rPr lang="uk-UA" sz="1100" spc="-7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the</a:t>
            </a:r>
            <a:r>
              <a:rPr lang="uk-UA" sz="1100" spc="-7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time</a:t>
            </a:r>
            <a:r>
              <a:rPr lang="uk-UA" sz="1100" spc="-80" dirty="0">
                <a:effectLst/>
                <a:latin typeface="+mn-lt"/>
                <a:ea typeface="Times New Roman" panose="02020603050405020304" pitchFamily="18" charset="0"/>
              </a:rPr>
              <a:t> </a:t>
            </a:r>
            <a:r>
              <a:rPr lang="uk-UA" sz="1100" dirty="0">
                <a:effectLst/>
                <a:latin typeface="+mn-lt"/>
                <a:ea typeface="Times New Roman" panose="02020603050405020304" pitchFamily="18" charset="0"/>
              </a:rPr>
              <a:t>I</a:t>
            </a:r>
            <a:r>
              <a:rPr lang="uk-UA" sz="1100" spc="-7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started</a:t>
            </a:r>
            <a:r>
              <a:rPr lang="uk-UA" sz="1100" dirty="0">
                <a:effectLst/>
                <a:latin typeface="+mn-lt"/>
                <a:ea typeface="Times New Roman" panose="02020603050405020304" pitchFamily="18" charset="0"/>
              </a:rPr>
              <a:t>,</a:t>
            </a:r>
            <a:r>
              <a:rPr lang="uk-UA" sz="1100" spc="-7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Joe</a:t>
            </a:r>
            <a:r>
              <a:rPr lang="uk-UA" sz="1100" spc="-80" dirty="0">
                <a:effectLst/>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was</a:t>
            </a:r>
            <a:r>
              <a:rPr lang="uk-UA" sz="1100" u="sng" spc="-75" dirty="0">
                <a:effectLst/>
                <a:uFill>
                  <a:solidFill>
                    <a:srgbClr val="010202"/>
                  </a:solidFill>
                </a:uFill>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already</a:t>
            </a:r>
            <a:r>
              <a:rPr lang="uk-UA" sz="1100" u="sng" spc="-80" dirty="0">
                <a:effectLst/>
                <a:uFill>
                  <a:solidFill>
                    <a:srgbClr val="010202"/>
                  </a:solidFill>
                </a:uFill>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working</a:t>
            </a:r>
            <a:r>
              <a:rPr lang="uk-UA" sz="1100" u="sng" spc="-75" dirty="0">
                <a:effectLst/>
                <a:uFill>
                  <a:solidFill>
                    <a:srgbClr val="010202"/>
                  </a:solidFill>
                </a:uFill>
                <a:latin typeface="+mn-lt"/>
                <a:ea typeface="Times New Roman" panose="02020603050405020304" pitchFamily="18" charset="0"/>
              </a:rPr>
              <a:t> </a:t>
            </a:r>
            <a:r>
              <a:rPr lang="uk-UA" sz="1100" u="sng" dirty="0">
                <a:effectLst/>
                <a:uFill>
                  <a:solidFill>
                    <a:srgbClr val="010202"/>
                  </a:solidFill>
                </a:uFill>
                <a:latin typeface="+mn-lt"/>
                <a:ea typeface="Times New Roman" panose="02020603050405020304" pitchFamily="18" charset="0"/>
              </a:rPr>
              <a:t>/</a:t>
            </a:r>
            <a:r>
              <a:rPr lang="uk-UA" sz="1100" u="sng" spc="-75" dirty="0">
                <a:effectLst/>
                <a:uFill>
                  <a:solidFill>
                    <a:srgbClr val="010202"/>
                  </a:solidFill>
                </a:uFill>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had</a:t>
            </a:r>
            <a:r>
              <a:rPr lang="uk-UA" sz="1100" spc="-285" dirty="0">
                <a:effectLst/>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already</a:t>
            </a:r>
            <a:r>
              <a:rPr lang="uk-UA" sz="1100" u="sng" spc="-110" dirty="0">
                <a:effectLst/>
                <a:uFill>
                  <a:solidFill>
                    <a:srgbClr val="010202"/>
                  </a:solidFill>
                </a:uFill>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been</a:t>
            </a:r>
            <a:r>
              <a:rPr lang="uk-UA" sz="1100" u="sng" spc="-110" dirty="0">
                <a:effectLst/>
                <a:uFill>
                  <a:solidFill>
                    <a:srgbClr val="010202"/>
                  </a:solidFill>
                </a:uFill>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working</a:t>
            </a:r>
            <a:r>
              <a:rPr lang="uk-UA" sz="1100" spc="-110"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there</a:t>
            </a:r>
            <a:r>
              <a:rPr lang="uk-UA" sz="1100" spc="-110"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for</a:t>
            </a:r>
            <a:r>
              <a:rPr lang="uk-UA" sz="1100" spc="-110"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two</a:t>
            </a:r>
            <a:r>
              <a:rPr lang="uk-UA" sz="1100" spc="-110"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years</a:t>
            </a:r>
            <a:r>
              <a:rPr lang="uk-UA" sz="1100" dirty="0">
                <a:effectLst/>
                <a:latin typeface="+mn-lt"/>
                <a:ea typeface="Times New Roman" panose="02020603050405020304" pitchFamily="18" charset="0"/>
              </a:rPr>
              <a:t>.</a:t>
            </a:r>
          </a:p>
          <a:p>
            <a:pPr marL="0" indent="0">
              <a:buNone/>
            </a:pPr>
            <a:r>
              <a:rPr lang="uk-UA" sz="1100" b="1" dirty="0">
                <a:effectLst/>
                <a:latin typeface="+mn-lt"/>
                <a:ea typeface="Times New Roman" panose="02020603050405020304" pitchFamily="18" charset="0"/>
              </a:rPr>
              <a:t>10c</a:t>
            </a:r>
            <a:r>
              <a:rPr lang="uk-UA" sz="1100" b="1" spc="13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Joe</a:t>
            </a:r>
            <a:r>
              <a:rPr lang="uk-UA" sz="1100" spc="-80"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still</a:t>
            </a:r>
            <a:r>
              <a:rPr lang="uk-UA" sz="1100" spc="-80"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works</a:t>
            </a:r>
            <a:r>
              <a:rPr lang="uk-UA" sz="1100" spc="-80"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for</a:t>
            </a:r>
            <a:r>
              <a:rPr lang="uk-UA" sz="1100" spc="-80"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the</a:t>
            </a:r>
            <a:r>
              <a:rPr lang="uk-UA" sz="1100" spc="-80"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company</a:t>
            </a:r>
            <a:r>
              <a:rPr lang="uk-UA" sz="1100" dirty="0">
                <a:effectLst/>
                <a:latin typeface="+mn-lt"/>
                <a:ea typeface="Times New Roman" panose="02020603050405020304" pitchFamily="18" charset="0"/>
              </a:rPr>
              <a:t>.</a:t>
            </a:r>
            <a:r>
              <a:rPr lang="uk-UA" sz="1100" spc="145" dirty="0">
                <a:effectLst/>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He’s</a:t>
            </a:r>
            <a:r>
              <a:rPr lang="uk-UA" sz="1100" u="sng" spc="-80" dirty="0">
                <a:effectLst/>
                <a:uFill>
                  <a:solidFill>
                    <a:srgbClr val="010202"/>
                  </a:solidFill>
                </a:uFill>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been</a:t>
            </a:r>
            <a:r>
              <a:rPr lang="uk-UA" sz="1100" u="sng" spc="-80" dirty="0">
                <a:effectLst/>
                <a:uFill>
                  <a:solidFill>
                    <a:srgbClr val="010202"/>
                  </a:solidFill>
                </a:uFill>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working</a:t>
            </a:r>
            <a:r>
              <a:rPr lang="uk-UA" sz="1100" u="sng" spc="-80" dirty="0">
                <a:effectLst/>
                <a:uFill>
                  <a:solidFill>
                    <a:srgbClr val="010202"/>
                  </a:solidFill>
                </a:uFill>
                <a:latin typeface="+mn-lt"/>
                <a:ea typeface="Times New Roman" panose="02020603050405020304" pitchFamily="18" charset="0"/>
              </a:rPr>
              <a:t> </a:t>
            </a:r>
            <a:r>
              <a:rPr lang="uk-UA" sz="1100" u="sng" dirty="0">
                <a:effectLst/>
                <a:uFill>
                  <a:solidFill>
                    <a:srgbClr val="010202"/>
                  </a:solidFill>
                </a:uFill>
                <a:latin typeface="+mn-lt"/>
                <a:ea typeface="Times New Roman" panose="02020603050405020304" pitchFamily="18" charset="0"/>
              </a:rPr>
              <a:t>/</a:t>
            </a:r>
            <a:r>
              <a:rPr lang="uk-UA" sz="1100" u="sng" spc="-80" dirty="0">
                <a:effectLst/>
                <a:uFill>
                  <a:solidFill>
                    <a:srgbClr val="010202"/>
                  </a:solidFill>
                </a:uFill>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He’d</a:t>
            </a:r>
            <a:r>
              <a:rPr lang="uk-UA" sz="1100" u="sng" spc="-80" dirty="0">
                <a:effectLst/>
                <a:uFill>
                  <a:solidFill>
                    <a:srgbClr val="010202"/>
                  </a:solidFill>
                </a:uFill>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been</a:t>
            </a:r>
            <a:r>
              <a:rPr lang="uk-UA" sz="1100" u="sng" spc="-80" dirty="0">
                <a:effectLst/>
                <a:uFill>
                  <a:solidFill>
                    <a:srgbClr val="010202"/>
                  </a:solidFill>
                </a:uFill>
                <a:latin typeface="+mn-lt"/>
                <a:ea typeface="Times New Roman" panose="02020603050405020304" pitchFamily="18" charset="0"/>
              </a:rPr>
              <a:t> </a:t>
            </a:r>
            <a:r>
              <a:rPr lang="uk-UA" sz="1100" u="sng" dirty="0" err="1">
                <a:effectLst/>
                <a:uFill>
                  <a:solidFill>
                    <a:srgbClr val="010202"/>
                  </a:solidFill>
                </a:uFill>
                <a:latin typeface="+mn-lt"/>
                <a:ea typeface="Times New Roman" panose="02020603050405020304" pitchFamily="18" charset="0"/>
              </a:rPr>
              <a:t>working</a:t>
            </a:r>
            <a:r>
              <a:rPr lang="uk-UA" sz="1100" spc="-75"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there</a:t>
            </a:r>
            <a:r>
              <a:rPr lang="uk-UA" sz="1100" spc="-80" dirty="0">
                <a:effectLst/>
                <a:latin typeface="+mn-lt"/>
                <a:ea typeface="Times New Roman" panose="02020603050405020304" pitchFamily="18" charset="0"/>
              </a:rPr>
              <a:t> </a:t>
            </a:r>
            <a:r>
              <a:rPr lang="uk-UA" sz="1100" dirty="0">
                <a:effectLst/>
                <a:latin typeface="+mn-lt"/>
                <a:ea typeface="Times New Roman" panose="02020603050405020304" pitchFamily="18" charset="0"/>
              </a:rPr>
              <a:t>a</a:t>
            </a:r>
            <a:r>
              <a:rPr lang="uk-UA" sz="1100" spc="-80"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long</a:t>
            </a:r>
            <a:r>
              <a:rPr lang="uk-UA" sz="1100" spc="-80"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time</a:t>
            </a:r>
            <a:r>
              <a:rPr lang="uk-UA" sz="1100" spc="-80" dirty="0">
                <a:effectLst/>
                <a:latin typeface="+mn-lt"/>
                <a:ea typeface="Times New Roman" panose="02020603050405020304" pitchFamily="18" charset="0"/>
              </a:rPr>
              <a:t> </a:t>
            </a:r>
            <a:r>
              <a:rPr lang="uk-UA" sz="1100" dirty="0" err="1">
                <a:effectLst/>
                <a:latin typeface="+mn-lt"/>
                <a:ea typeface="Times New Roman" panose="02020603050405020304" pitchFamily="18" charset="0"/>
              </a:rPr>
              <a:t>now</a:t>
            </a:r>
            <a:r>
              <a:rPr lang="uk-UA" sz="1100" dirty="0">
                <a:effectLst/>
                <a:latin typeface="+mn-lt"/>
                <a:ea typeface="Times New Roman" panose="02020603050405020304" pitchFamily="18" charset="0"/>
              </a:rPr>
              <a:t>.</a:t>
            </a:r>
            <a:r>
              <a:rPr lang="en-US" sz="1100" dirty="0">
                <a:effectLst/>
                <a:latin typeface="+mn-lt"/>
                <a:ea typeface="Times New Roman" panose="02020603050405020304" pitchFamily="18" charset="0"/>
              </a:rPr>
              <a:t/>
            </a:r>
            <a:br>
              <a:rPr lang="en-US" sz="1100" dirty="0">
                <a:effectLst/>
                <a:latin typeface="+mn-lt"/>
                <a:ea typeface="Times New Roman" panose="02020603050405020304" pitchFamily="18" charset="0"/>
              </a:rPr>
            </a:br>
            <a:r>
              <a:rPr lang="en-US" sz="1100" dirty="0">
                <a:effectLst/>
                <a:latin typeface="+mn-lt"/>
                <a:ea typeface="Times New Roman" panose="02020603050405020304" pitchFamily="18" charset="0"/>
              </a:rPr>
              <a:t/>
            </a:r>
            <a:br>
              <a:rPr lang="en-US" sz="1100" dirty="0">
                <a:effectLst/>
                <a:latin typeface="+mn-lt"/>
                <a:ea typeface="Times New Roman" panose="02020603050405020304" pitchFamily="18" charset="0"/>
              </a:rPr>
            </a:br>
            <a:r>
              <a:rPr lang="en-US" sz="1100" dirty="0">
                <a:effectLst/>
                <a:latin typeface="+mn-lt"/>
                <a:ea typeface="Times New Roman" panose="02020603050405020304" pitchFamily="18" charset="0"/>
              </a:rPr>
              <a:t>10b I started working at the company a few years ago. At the time I started, Joe was already working /</a:t>
            </a:r>
          </a:p>
          <a:p>
            <a:pPr marL="0" indent="0">
              <a:buNone/>
            </a:pPr>
            <a:r>
              <a:rPr lang="en-US" sz="1100" dirty="0">
                <a:effectLst/>
                <a:latin typeface="+mn-lt"/>
                <a:ea typeface="Times New Roman" panose="02020603050405020304" pitchFamily="18" charset="0"/>
              </a:rPr>
              <a:t>had already been working there for two years.</a:t>
            </a:r>
          </a:p>
          <a:p>
            <a:pPr marL="0" indent="0">
              <a:buNone/>
            </a:pPr>
            <a:r>
              <a:rPr lang="en-US" sz="1100" dirty="0">
                <a:effectLst/>
                <a:latin typeface="+mn-lt"/>
                <a:ea typeface="Times New Roman" panose="02020603050405020304" pitchFamily="18" charset="0"/>
              </a:rPr>
              <a:t>10c Joe still works for the company. He’s been working / He’d been working there a long time now.</a:t>
            </a:r>
            <a:endParaRPr lang="uk-UA" sz="1100" dirty="0">
              <a:effectLst/>
              <a:latin typeface="+mn-lt"/>
              <a:ea typeface="Times New Roman" panose="02020603050405020304" pitchFamily="18" charset="0"/>
            </a:endParaRPr>
          </a:p>
          <a:p>
            <a:pPr marL="0" lvl="0" indent="0">
              <a:lnSpc>
                <a:spcPct val="115000"/>
              </a:lnSpc>
              <a:spcAft>
                <a:spcPts val="1000"/>
              </a:spcAft>
              <a:buSzPts val="1200"/>
              <a:buNone/>
              <a:tabLst>
                <a:tab pos="1296670" algn="l"/>
              </a:tabLst>
            </a:pPr>
            <a:r>
              <a:rPr lang="en-US" sz="1100" dirty="0"/>
              <a:t/>
            </a:r>
            <a:br>
              <a:rPr lang="en-US" sz="1100" dirty="0"/>
            </a:br>
            <a:endParaRPr lang="ru-RU" sz="11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fontScale="85000" lnSpcReduction="20000"/>
          </a:bodyPr>
          <a:lstStyle/>
          <a:p>
            <a:pPr marL="0" indent="0">
              <a:buNone/>
            </a:pPr>
            <a:r>
              <a:rPr lang="uk-UA" sz="2900" dirty="0"/>
              <a:t>№ </a:t>
            </a:r>
            <a:r>
              <a:rPr lang="en-US" sz="2900" dirty="0"/>
              <a:t>8</a:t>
            </a:r>
            <a:r>
              <a:rPr lang="uk-UA" sz="2900" dirty="0"/>
              <a:t>  </a:t>
            </a:r>
            <a:r>
              <a:rPr lang="en-US" sz="2600" dirty="0">
                <a:solidFill>
                  <a:srgbClr val="FFFF00"/>
                </a:solidFill>
                <a:effectLst/>
                <a:latin typeface="+mn-lt"/>
                <a:ea typeface="Times New Roman" panose="02020603050405020304" pitchFamily="18" charset="0"/>
              </a:rPr>
              <a:t>Read</a:t>
            </a:r>
            <a:r>
              <a:rPr lang="en-US" sz="2600" spc="-95" dirty="0">
                <a:solidFill>
                  <a:srgbClr val="FFFF00"/>
                </a:solidFill>
                <a:effectLst/>
                <a:latin typeface="+mn-lt"/>
                <a:ea typeface="Times New Roman" panose="02020603050405020304" pitchFamily="18" charset="0"/>
              </a:rPr>
              <a:t> </a:t>
            </a:r>
            <a:r>
              <a:rPr lang="en-US" sz="2600" dirty="0">
                <a:solidFill>
                  <a:srgbClr val="FFFF00"/>
                </a:solidFill>
                <a:effectLst/>
                <a:latin typeface="+mn-lt"/>
                <a:ea typeface="Times New Roman" panose="02020603050405020304" pitchFamily="18" charset="0"/>
              </a:rPr>
              <a:t>the</a:t>
            </a:r>
            <a:r>
              <a:rPr lang="en-US" sz="2600" spc="-95" dirty="0">
                <a:solidFill>
                  <a:srgbClr val="FFFF00"/>
                </a:solidFill>
                <a:effectLst/>
                <a:latin typeface="+mn-lt"/>
                <a:ea typeface="Times New Roman" panose="02020603050405020304" pitchFamily="18" charset="0"/>
              </a:rPr>
              <a:t> </a:t>
            </a:r>
            <a:r>
              <a:rPr lang="en-US" sz="2600" dirty="0">
                <a:solidFill>
                  <a:srgbClr val="FFFF00"/>
                </a:solidFill>
                <a:effectLst/>
                <a:latin typeface="+mn-lt"/>
                <a:ea typeface="Times New Roman" panose="02020603050405020304" pitchFamily="18" charset="0"/>
              </a:rPr>
              <a:t>situations</a:t>
            </a:r>
            <a:r>
              <a:rPr lang="en-US" sz="2600" spc="-95" dirty="0">
                <a:solidFill>
                  <a:srgbClr val="FFFF00"/>
                </a:solidFill>
                <a:effectLst/>
                <a:latin typeface="+mn-lt"/>
                <a:ea typeface="Times New Roman" panose="02020603050405020304" pitchFamily="18" charset="0"/>
              </a:rPr>
              <a:t> </a:t>
            </a:r>
            <a:r>
              <a:rPr lang="en-US" sz="2600" dirty="0">
                <a:solidFill>
                  <a:srgbClr val="FFFF00"/>
                </a:solidFill>
                <a:effectLst/>
                <a:latin typeface="+mn-lt"/>
                <a:ea typeface="Times New Roman" panose="02020603050405020304" pitchFamily="18" charset="0"/>
              </a:rPr>
              <a:t>and</a:t>
            </a:r>
            <a:r>
              <a:rPr lang="en-US" sz="2600" spc="-90" dirty="0">
                <a:solidFill>
                  <a:srgbClr val="FFFF00"/>
                </a:solidFill>
                <a:effectLst/>
                <a:latin typeface="+mn-lt"/>
                <a:ea typeface="Times New Roman" panose="02020603050405020304" pitchFamily="18" charset="0"/>
              </a:rPr>
              <a:t> </a:t>
            </a:r>
            <a:r>
              <a:rPr lang="en-US" sz="2600" dirty="0">
                <a:solidFill>
                  <a:srgbClr val="FFFF00"/>
                </a:solidFill>
                <a:effectLst/>
                <a:latin typeface="+mn-lt"/>
                <a:ea typeface="Times New Roman" panose="02020603050405020304" pitchFamily="18" charset="0"/>
              </a:rPr>
              <a:t>make</a:t>
            </a:r>
            <a:r>
              <a:rPr lang="en-US" sz="2600" spc="-95" dirty="0">
                <a:solidFill>
                  <a:srgbClr val="FFFF00"/>
                </a:solidFill>
                <a:effectLst/>
                <a:latin typeface="+mn-lt"/>
                <a:ea typeface="Times New Roman" panose="02020603050405020304" pitchFamily="18" charset="0"/>
              </a:rPr>
              <a:t> </a:t>
            </a:r>
            <a:r>
              <a:rPr lang="en-US" sz="2600" dirty="0">
                <a:solidFill>
                  <a:srgbClr val="FFFF00"/>
                </a:solidFill>
                <a:effectLst/>
                <a:latin typeface="+mn-lt"/>
                <a:ea typeface="Times New Roman" panose="02020603050405020304" pitchFamily="18" charset="0"/>
              </a:rPr>
              <a:t>sentences</a:t>
            </a:r>
            <a:r>
              <a:rPr lang="en-US" sz="2600" spc="-95" dirty="0">
                <a:solidFill>
                  <a:srgbClr val="FFFF00"/>
                </a:solidFill>
                <a:effectLst/>
                <a:latin typeface="+mn-lt"/>
                <a:ea typeface="Times New Roman" panose="02020603050405020304" pitchFamily="18" charset="0"/>
              </a:rPr>
              <a:t> </a:t>
            </a:r>
            <a:r>
              <a:rPr lang="en-US" sz="2600" dirty="0">
                <a:solidFill>
                  <a:srgbClr val="FFFF00"/>
                </a:solidFill>
                <a:effectLst/>
                <a:latin typeface="+mn-lt"/>
                <a:ea typeface="Times New Roman" panose="02020603050405020304" pitchFamily="18" charset="0"/>
              </a:rPr>
              <a:t>using</a:t>
            </a:r>
            <a:r>
              <a:rPr lang="en-US" sz="2600" spc="-90" dirty="0">
                <a:solidFill>
                  <a:srgbClr val="FFFF00"/>
                </a:solidFill>
                <a:effectLst/>
                <a:latin typeface="+mn-lt"/>
                <a:ea typeface="Times New Roman" panose="02020603050405020304" pitchFamily="18" charset="0"/>
              </a:rPr>
              <a:t> </a:t>
            </a:r>
            <a:r>
              <a:rPr lang="en-US" sz="2600" dirty="0">
                <a:solidFill>
                  <a:srgbClr val="FFFF00"/>
                </a:solidFill>
                <a:effectLst/>
                <a:latin typeface="+mn-lt"/>
                <a:ea typeface="Times New Roman" panose="02020603050405020304" pitchFamily="18" charset="0"/>
              </a:rPr>
              <a:t>the</a:t>
            </a:r>
            <a:r>
              <a:rPr lang="en-US" sz="2600" spc="-95" dirty="0">
                <a:solidFill>
                  <a:srgbClr val="FFFF00"/>
                </a:solidFill>
                <a:effectLst/>
                <a:latin typeface="+mn-lt"/>
                <a:ea typeface="Times New Roman" panose="02020603050405020304" pitchFamily="18" charset="0"/>
              </a:rPr>
              <a:t> </a:t>
            </a:r>
            <a:r>
              <a:rPr lang="en-US" sz="2600" dirty="0">
                <a:solidFill>
                  <a:srgbClr val="FFFF00"/>
                </a:solidFill>
                <a:effectLst/>
                <a:latin typeface="+mn-lt"/>
                <a:ea typeface="Times New Roman" panose="02020603050405020304" pitchFamily="18" charset="0"/>
              </a:rPr>
              <a:t>words</a:t>
            </a:r>
            <a:r>
              <a:rPr lang="en-US" sz="2600" spc="-95" dirty="0">
                <a:solidFill>
                  <a:srgbClr val="FFFF00"/>
                </a:solidFill>
                <a:effectLst/>
                <a:latin typeface="+mn-lt"/>
                <a:ea typeface="Times New Roman" panose="02020603050405020304" pitchFamily="18" charset="0"/>
              </a:rPr>
              <a:t> </a:t>
            </a:r>
            <a:r>
              <a:rPr lang="en-US" sz="2600" dirty="0">
                <a:solidFill>
                  <a:srgbClr val="FFFF00"/>
                </a:solidFill>
                <a:effectLst/>
                <a:latin typeface="+mn-lt"/>
                <a:ea typeface="Times New Roman" panose="02020603050405020304" pitchFamily="18" charset="0"/>
              </a:rPr>
              <a:t>in</a:t>
            </a:r>
            <a:r>
              <a:rPr lang="en-US" sz="2600" spc="-90" dirty="0">
                <a:solidFill>
                  <a:srgbClr val="FFFF00"/>
                </a:solidFill>
                <a:effectLst/>
                <a:latin typeface="+mn-lt"/>
                <a:ea typeface="Times New Roman" panose="02020603050405020304" pitchFamily="18" charset="0"/>
              </a:rPr>
              <a:t> </a:t>
            </a:r>
            <a:r>
              <a:rPr lang="en-US" sz="2600" dirty="0">
                <a:solidFill>
                  <a:srgbClr val="FFFF00"/>
                </a:solidFill>
                <a:effectLst/>
                <a:latin typeface="+mn-lt"/>
                <a:ea typeface="Times New Roman" panose="02020603050405020304" pitchFamily="18" charset="0"/>
              </a:rPr>
              <a:t>brackets.</a:t>
            </a:r>
            <a:endParaRPr lang="uk-UA" sz="2600" dirty="0">
              <a:solidFill>
                <a:srgbClr val="FFFF00"/>
              </a:solidFill>
              <a:effectLst/>
              <a:latin typeface="+mn-lt"/>
              <a:ea typeface="Times New Roman" panose="02020603050405020304" pitchFamily="18" charset="0"/>
            </a:endParaRPr>
          </a:p>
          <a:p>
            <a:pPr marL="36576" indent="0">
              <a:buNone/>
            </a:pPr>
            <a:r>
              <a:rPr lang="en-US" dirty="0">
                <a:solidFill>
                  <a:srgbClr val="FFFF00"/>
                </a:solidFill>
              </a:rPr>
              <a:t/>
            </a:r>
            <a:br>
              <a:rPr lang="en-US" dirty="0">
                <a:solidFill>
                  <a:srgbClr val="FFFF00"/>
                </a:solidFill>
              </a:rPr>
            </a:br>
            <a:r>
              <a:rPr lang="en-US" dirty="0"/>
              <a:t>1 Tom was very tired when he got home.</a:t>
            </a:r>
          </a:p>
          <a:p>
            <a:pPr marL="36576" indent="0">
              <a:buNone/>
            </a:pPr>
            <a:r>
              <a:rPr lang="en-US" dirty="0"/>
              <a:t>(He / work / hard all day) He’d been working hard all day.</a:t>
            </a:r>
          </a:p>
          <a:p>
            <a:pPr marL="36576" indent="0">
              <a:buNone/>
            </a:pPr>
            <a:r>
              <a:rPr lang="en-US" dirty="0"/>
              <a:t>2 The children came into the house. They had a football and they were both very tired.</a:t>
            </a:r>
          </a:p>
          <a:p>
            <a:pPr marL="36576" indent="0">
              <a:buNone/>
            </a:pPr>
            <a:r>
              <a:rPr lang="en-US" dirty="0"/>
              <a:t>(They / play / football)_______________</a:t>
            </a:r>
          </a:p>
          <a:p>
            <a:pPr marL="36576" indent="0">
              <a:buNone/>
            </a:pPr>
            <a:r>
              <a:rPr lang="en-US" dirty="0"/>
              <a:t>3 I was disappointed when I had to cancel my holiday.</a:t>
            </a:r>
          </a:p>
          <a:p>
            <a:pPr marL="36576" indent="0">
              <a:buNone/>
            </a:pPr>
            <a:r>
              <a:rPr lang="en-US" dirty="0"/>
              <a:t>(I / look / forward to it) _______________</a:t>
            </a:r>
          </a:p>
          <a:p>
            <a:pPr marL="36576" indent="0">
              <a:buNone/>
            </a:pPr>
            <a:r>
              <a:rPr lang="en-US" dirty="0"/>
              <a:t>4 Anna woke up in the middle of the night. She was frightened and didn’t know where she was.</a:t>
            </a:r>
          </a:p>
          <a:p>
            <a:pPr marL="36576" indent="0">
              <a:buNone/>
            </a:pPr>
            <a:r>
              <a:rPr lang="en-US" dirty="0"/>
              <a:t>(She / have / a bad dream) _______________</a:t>
            </a:r>
          </a:p>
          <a:p>
            <a:pPr marL="36576" indent="0">
              <a:buNone/>
            </a:pPr>
            <a:r>
              <a:rPr lang="en-US" dirty="0"/>
              <a:t>5 When I got home, Mark was sitting in front of the TV. He had just turned it off.</a:t>
            </a:r>
          </a:p>
          <a:p>
            <a:pPr marL="36576" indent="0">
              <a:buNone/>
            </a:pPr>
            <a:r>
              <a:rPr lang="en-US" dirty="0"/>
              <a:t>(He / watch / a film) _______________</a:t>
            </a:r>
          </a:p>
          <a:p>
            <a:pPr marL="36576" indent="0">
              <a:buNone/>
            </a:pPr>
            <a:r>
              <a:rPr lang="en-US" dirty="0"/>
              <a:t>6 The people waiting at the bus stop were getting impatient. The bus was very late.</a:t>
            </a:r>
          </a:p>
          <a:p>
            <a:pPr marL="36576" indent="0">
              <a:buNone/>
            </a:pPr>
            <a:r>
              <a:rPr lang="en-US" dirty="0"/>
              <a:t>(They / wait / a long </a:t>
            </a:r>
            <a:r>
              <a:rPr lang="en-US"/>
              <a:t>time) _______________</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Объект 5"/>
          <p:cNvPicPr>
            <a:picLocks noGrp="1" noChangeAspect="1"/>
          </p:cNvPicPr>
          <p:nvPr>
            <p:ph idx="1"/>
          </p:nvPr>
        </p:nvPicPr>
        <p:blipFill>
          <a:blip r:embed="rId2"/>
          <a:stretch>
            <a:fillRect/>
          </a:stretch>
        </p:blipFill>
        <p:spPr>
          <a:xfrm>
            <a:off x="0" y="31282"/>
            <a:ext cx="9144000" cy="682671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en-US"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2</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(2 год.)</a:t>
            </a:r>
          </a:p>
        </p:txBody>
      </p:sp>
      <p:sp>
        <p:nvSpPr>
          <p:cNvPr id="3" name="Содержимое 2"/>
          <p:cNvSpPr>
            <a:spLocks noGrp="1"/>
          </p:cNvSpPr>
          <p:nvPr>
            <p:ph idx="1"/>
          </p:nvPr>
        </p:nvSpPr>
        <p:spPr>
          <a:xfrm>
            <a:off x="714348" y="3286124"/>
            <a:ext cx="7467600" cy="2114552"/>
          </a:xfrm>
        </p:spPr>
        <p:txBody>
          <a:bodyPr>
            <a:noAutofit/>
          </a:bodyPr>
          <a:lstStyle/>
          <a:p>
            <a:pPr marL="107309" indent="0" algn="ctr">
              <a:lnSpc>
                <a:spcPct val="115000"/>
              </a:lnSpc>
              <a:spcAft>
                <a:spcPts val="1000"/>
              </a:spcAft>
              <a:buNone/>
            </a:pPr>
            <a:r>
              <a:rPr lang="en-US" sz="3600" b="1" dirty="0">
                <a:effectLst/>
                <a:latin typeface="Times New Roman" panose="02020603050405020304" pitchFamily="18" charset="0"/>
                <a:ea typeface="Times New Roman" panose="02020603050405020304" pitchFamily="18" charset="0"/>
                <a:cs typeface="Times New Roman" panose="02020603050405020304" pitchFamily="18" charset="0"/>
              </a:rPr>
              <a:t>Topic «First attempts at defining tourism. Past Perfect Continuous.»</a:t>
            </a:r>
          </a:p>
          <a:p>
            <a:pPr marL="107309" indent="0" algn="ctr">
              <a:lnSpc>
                <a:spcPct val="115000"/>
              </a:lnSpc>
              <a:spcAft>
                <a:spcPts val="1000"/>
              </a:spcAft>
              <a:buNone/>
            </a:pPr>
            <a:r>
              <a:rPr lang="en-US" sz="3600" b="1" dirty="0">
                <a:effectLst/>
                <a:latin typeface="Times New Roman" panose="02020603050405020304" pitchFamily="18" charset="0"/>
                <a:ea typeface="Times New Roman" panose="02020603050405020304" pitchFamily="18" charset="0"/>
                <a:cs typeface="Times New Roman" panose="02020603050405020304" pitchFamily="18" charset="0"/>
              </a:rPr>
              <a:t>Grammar revision</a:t>
            </a: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Objectives:</a:t>
            </a:r>
            <a:endParaRPr lang="ru-RU" dirty="0"/>
          </a:p>
        </p:txBody>
      </p:sp>
      <p:sp>
        <p:nvSpPr>
          <p:cNvPr id="3" name="Содержимое 2"/>
          <p:cNvSpPr>
            <a:spLocks noGrp="1"/>
          </p:cNvSpPr>
          <p:nvPr>
            <p:ph idx="1"/>
          </p:nvPr>
        </p:nvSpPr>
        <p:spPr/>
        <p:txBody>
          <a:bodyPr>
            <a:normAutofit lnSpcReduction="10000"/>
          </a:bodyPr>
          <a:lstStyle/>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to learn new vocabulary;</a:t>
            </a:r>
            <a:endParaRPr lang="uk-UA" sz="18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   to practice grammar structures;</a:t>
            </a:r>
            <a:endParaRPr lang="uk-UA" sz="18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enable </a:t>
            </a:r>
            <a:r>
              <a:rPr lang="en-US" sz="1800" dirty="0" err="1">
                <a:effectLst/>
                <a:latin typeface="+mn-lt"/>
                <a:ea typeface="Times New Roman" panose="02020603050405020304" pitchFamily="18" charset="0"/>
                <a:cs typeface="Times New Roman" panose="02020603050405020304" pitchFamily="18" charset="0"/>
              </a:rPr>
              <a:t>st’s</a:t>
            </a:r>
            <a:r>
              <a:rPr lang="en-US" sz="1800" dirty="0">
                <a:effectLst/>
                <a:latin typeface="+mn-lt"/>
                <a:ea typeface="Times New Roman" panose="02020603050405020304" pitchFamily="18" charset="0"/>
                <a:cs typeface="Times New Roman" panose="02020603050405020304" pitchFamily="18" charset="0"/>
              </a:rPr>
              <a:t> to talk and write on the topic;</a:t>
            </a:r>
            <a:endParaRPr lang="uk-UA" sz="18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a:t>
            </a:r>
            <a:r>
              <a:rPr lang="en-US" sz="1800" dirty="0" err="1">
                <a:effectLst/>
                <a:latin typeface="+mn-lt"/>
                <a:ea typeface="Times New Roman" panose="02020603050405020304" pitchFamily="18" charset="0"/>
                <a:cs typeface="Times New Roman" panose="02020603050405020304" pitchFamily="18" charset="0"/>
              </a:rPr>
              <a:t>instil</a:t>
            </a:r>
            <a:r>
              <a:rPr lang="en-US" sz="1800" dirty="0">
                <a:effectLst/>
                <a:latin typeface="+mn-lt"/>
                <a:ea typeface="Times New Roman" panose="02020603050405020304" pitchFamily="18" charset="0"/>
                <a:cs typeface="Times New Roman" panose="02020603050405020304" pitchFamily="18" charset="0"/>
              </a:rPr>
              <a:t> the idea that learning languages is necessary and essential;</a:t>
            </a:r>
            <a:endParaRPr lang="uk-UA" sz="18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encourage </a:t>
            </a:r>
            <a:r>
              <a:rPr lang="en-US" sz="1800" dirty="0" err="1">
                <a:effectLst/>
                <a:latin typeface="+mn-lt"/>
                <a:ea typeface="Times New Roman" panose="02020603050405020304" pitchFamily="18" charset="0"/>
                <a:cs typeface="Times New Roman" panose="02020603050405020304" pitchFamily="18" charset="0"/>
              </a:rPr>
              <a:t>st’s</a:t>
            </a:r>
            <a:r>
              <a:rPr lang="en-US" sz="1800" dirty="0">
                <a:effectLst/>
                <a:latin typeface="+mn-lt"/>
                <a:ea typeface="Times New Roman" panose="02020603050405020304" pitchFamily="18" charset="0"/>
                <a:cs typeface="Times New Roman" panose="02020603050405020304" pitchFamily="18" charset="0"/>
              </a:rPr>
              <a:t> to go on learning English at the next level;</a:t>
            </a:r>
            <a:endParaRPr lang="uk-UA" sz="18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lay the foundations for future study in terms to basic structures, lexis, language functions and basic study</a:t>
            </a:r>
            <a:endParaRPr lang="uk-UA" sz="1800" dirty="0">
              <a:effectLst/>
              <a:latin typeface="+mn-lt"/>
              <a:ea typeface="Times New Roman" panose="02020603050405020304" pitchFamily="18" charset="0"/>
              <a:cs typeface="Times New Roman" panose="02020603050405020304" pitchFamily="18" charset="0"/>
            </a:endParaRPr>
          </a:p>
          <a:p>
            <a:pPr>
              <a:buFontTx/>
              <a:buChar char="-"/>
            </a:pPr>
            <a:endParaRPr lang="ru-RU" dirty="0">
              <a:latin typeface="+mn-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Plan:</a:t>
            </a:r>
            <a:endParaRPr lang="ru-RU" dirty="0"/>
          </a:p>
        </p:txBody>
      </p:sp>
      <p:sp>
        <p:nvSpPr>
          <p:cNvPr id="3" name="Содержимое 2"/>
          <p:cNvSpPr>
            <a:spLocks noGrp="1"/>
          </p:cNvSpPr>
          <p:nvPr>
            <p:ph idx="1"/>
          </p:nvPr>
        </p:nvSpPr>
        <p:spPr>
          <a:xfrm>
            <a:off x="457200" y="1600200"/>
            <a:ext cx="8329642" cy="5114948"/>
          </a:xfrm>
        </p:spPr>
        <p:txBody>
          <a:bodyPr>
            <a:normAutofit/>
          </a:bodyPr>
          <a:lstStyle/>
          <a:p>
            <a:pPr marL="342900" lvl="0" indent="-342900">
              <a:lnSpc>
                <a:spcPct val="115000"/>
              </a:lnSpc>
              <a:buFont typeface="+mj-lt"/>
              <a:buAutoNum type="arabicPeriod"/>
            </a:pPr>
            <a:r>
              <a:rPr lang="en-US" sz="1600" dirty="0">
                <a:effectLst/>
                <a:latin typeface="+mn-lt"/>
                <a:ea typeface="Times New Roman" panose="02020603050405020304" pitchFamily="18" charset="0"/>
                <a:cs typeface="Times New Roman" panose="02020603050405020304" pitchFamily="18" charset="0"/>
              </a:rPr>
              <a:t>Vocabulary activity.</a:t>
            </a:r>
            <a:endParaRPr lang="uk-UA" sz="16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buFont typeface="+mj-lt"/>
              <a:buAutoNum type="arabicPeriod"/>
              <a:tabLst>
                <a:tab pos="180340" algn="l"/>
              </a:tabLst>
            </a:pPr>
            <a:r>
              <a:rPr lang="en-US" sz="1600" dirty="0">
                <a:effectLst/>
                <a:latin typeface="+mn-lt"/>
                <a:ea typeface="Times New Roman" panose="02020603050405020304" pitchFamily="18" charset="0"/>
                <a:cs typeface="Times New Roman" panose="02020603050405020304" pitchFamily="18" charset="0"/>
              </a:rPr>
              <a:t>Discussing of the Topic « First attempts at defining tourism. Past Perfect Continuous.» Grammar revision</a:t>
            </a:r>
            <a:endParaRPr lang="uk-UA" sz="16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buFont typeface="+mj-lt"/>
              <a:buAutoNum type="arabicPeriod"/>
            </a:pPr>
            <a:r>
              <a:rPr lang="en-US" sz="1600" dirty="0">
                <a:effectLst/>
                <a:latin typeface="+mn-lt"/>
                <a:ea typeface="Times New Roman" panose="02020603050405020304" pitchFamily="18" charset="0"/>
                <a:cs typeface="Times New Roman" panose="02020603050405020304" pitchFamily="18" charset="0"/>
              </a:rPr>
              <a:t>Listening, reading, writing, speaking.</a:t>
            </a:r>
            <a:endParaRPr lang="uk-UA" sz="16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buFont typeface="+mj-lt"/>
              <a:buAutoNum type="arabicPeriod"/>
            </a:pPr>
            <a:r>
              <a:rPr lang="en-US" sz="1600" dirty="0">
                <a:effectLst/>
                <a:latin typeface="+mn-lt"/>
                <a:ea typeface="Times New Roman" panose="02020603050405020304" pitchFamily="18" charset="0"/>
                <a:cs typeface="Times New Roman" panose="02020603050405020304" pitchFamily="18" charset="0"/>
              </a:rPr>
              <a:t>Grammar activity.</a:t>
            </a:r>
            <a:endParaRPr lang="uk-UA" sz="16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Font typeface="+mj-lt"/>
              <a:buAutoNum type="arabicPeriod"/>
            </a:pPr>
            <a:r>
              <a:rPr lang="en-US" sz="1600" dirty="0">
                <a:effectLst/>
                <a:latin typeface="+mn-lt"/>
                <a:ea typeface="Times New Roman" panose="02020603050405020304" pitchFamily="18" charset="0"/>
                <a:cs typeface="Times New Roman" panose="02020603050405020304" pitchFamily="18" charset="0"/>
              </a:rPr>
              <a:t>Communicative activities :</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1. Give the English equivalents the following words and word combinations.</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2. Answer the questions to the text.</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3. Fill in the blanks with the necessary words from the active vocabulary. </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4. Complete the following sentences.</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5. Put in the right order. The underlined word is the beginning of the sentence.</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6. Translate the following sentences into English.</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Home task: Reading an additional text on the topic </a:t>
            </a:r>
            <a:endParaRPr lang="uk-UA" sz="16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References:</a:t>
            </a:r>
            <a:endParaRPr lang="ru-RU" dirty="0"/>
          </a:p>
        </p:txBody>
      </p:sp>
      <p:sp>
        <p:nvSpPr>
          <p:cNvPr id="3" name="Содержимое 2"/>
          <p:cNvSpPr>
            <a:spLocks noGrp="1"/>
          </p:cNvSpPr>
          <p:nvPr>
            <p:ph idx="1"/>
          </p:nvPr>
        </p:nvSpPr>
        <p:spPr>
          <a:xfrm>
            <a:off x="179512" y="1196752"/>
            <a:ext cx="8856984" cy="5446958"/>
          </a:xfrm>
        </p:spPr>
        <p:txBody>
          <a:bodyPr>
            <a:noAutofit/>
          </a:bodyPr>
          <a:lstStyle/>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en-US" sz="1200" dirty="0" err="1">
                <a:effectLst/>
                <a:latin typeface="+mn-lt"/>
                <a:ea typeface="Times New Roman" panose="02020603050405020304" pitchFamily="18" charset="0"/>
                <a:cs typeface="Times New Roman" panose="02020603050405020304" pitchFamily="18" charset="0"/>
              </a:rPr>
              <a:t>Волошина</a:t>
            </a:r>
            <a:r>
              <a:rPr lang="en-US" sz="1200" dirty="0">
                <a:effectLst/>
                <a:latin typeface="+mn-lt"/>
                <a:ea typeface="Times New Roman" panose="02020603050405020304" pitchFamily="18" charset="0"/>
                <a:cs typeface="Times New Roman" panose="02020603050405020304" pitchFamily="18" charset="0"/>
              </a:rPr>
              <a:t> О.В., English for Computer Science Students: </a:t>
            </a:r>
            <a:r>
              <a:rPr lang="en-US" sz="1200" dirty="0" err="1">
                <a:effectLst/>
                <a:latin typeface="+mn-lt"/>
                <a:ea typeface="Times New Roman" panose="02020603050405020304" pitchFamily="18" charset="0"/>
                <a:cs typeface="Times New Roman" panose="02020603050405020304" pitchFamily="18" charset="0"/>
              </a:rPr>
              <a:t>Методичні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рекомендації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для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практичних</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занять</a:t>
            </a:r>
            <a:r>
              <a:rPr lang="en-US" sz="1200" dirty="0">
                <a:effectLst/>
                <a:latin typeface="+mn-lt"/>
                <a:ea typeface="Times New Roman" panose="02020603050405020304" pitchFamily="18" charset="0"/>
                <a:cs typeface="Times New Roman" panose="02020603050405020304" pitchFamily="18" charset="0"/>
              </a:rPr>
              <a:t> з </a:t>
            </a:r>
            <a:r>
              <a:rPr lang="en-US" sz="1200" dirty="0" err="1">
                <a:effectLst/>
                <a:latin typeface="+mn-lt"/>
                <a:ea typeface="Times New Roman" panose="02020603050405020304" pitchFamily="18" charset="0"/>
                <a:cs typeface="Times New Roman" panose="02020603050405020304" pitchFamily="18" charset="0"/>
              </a:rPr>
              <a:t>дисципліни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Іноземна</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мова</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для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студентів</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денної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форми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навчання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першого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бакалаврського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освітнього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рівня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галузі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знань</a:t>
            </a:r>
            <a:r>
              <a:rPr lang="en-US" sz="1200" dirty="0">
                <a:effectLst/>
                <a:latin typeface="+mn-lt"/>
                <a:ea typeface="Times New Roman" panose="02020603050405020304" pitchFamily="18" charset="0"/>
                <a:cs typeface="Times New Roman" panose="02020603050405020304" pitchFamily="18" charset="0"/>
              </a:rPr>
              <a:t> 12 «</a:t>
            </a:r>
            <a:r>
              <a:rPr lang="en-US" sz="1200" dirty="0" err="1">
                <a:effectLst/>
                <a:latin typeface="+mn-lt"/>
                <a:ea typeface="Times New Roman" panose="02020603050405020304" pitchFamily="18" charset="0"/>
                <a:cs typeface="Times New Roman" panose="02020603050405020304" pitchFamily="18" charset="0"/>
              </a:rPr>
              <a:t>Інформаційні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технології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спеціальності</a:t>
            </a:r>
            <a:r>
              <a:rPr lang="en-US" sz="1200" dirty="0">
                <a:effectLst/>
                <a:latin typeface="+mn-lt"/>
                <a:ea typeface="Times New Roman" panose="02020603050405020304" pitchFamily="18" charset="0"/>
                <a:cs typeface="Times New Roman" panose="02020603050405020304" pitchFamily="18" charset="0"/>
              </a:rPr>
              <a:t> 122 «</a:t>
            </a:r>
            <a:r>
              <a:rPr lang="en-US" sz="1200" dirty="0" err="1">
                <a:effectLst/>
                <a:latin typeface="+mn-lt"/>
                <a:ea typeface="Times New Roman" panose="02020603050405020304" pitchFamily="18" charset="0"/>
                <a:cs typeface="Times New Roman" panose="02020603050405020304" pitchFamily="18" charset="0"/>
              </a:rPr>
              <a:t>Комп’ютерні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науки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Вінниця</a:t>
            </a:r>
            <a:r>
              <a:rPr lang="en-US" sz="1200" dirty="0">
                <a:effectLst/>
                <a:latin typeface="+mn-lt"/>
                <a:ea typeface="Times New Roman" panose="02020603050405020304" pitchFamily="18" charset="0"/>
                <a:cs typeface="Times New Roman" panose="02020603050405020304" pitchFamily="18" charset="0"/>
              </a:rPr>
              <a:t>: ВНАУ, 2023. 73 </a:t>
            </a:r>
            <a:r>
              <a:rPr lang="en-US" sz="1200" dirty="0" err="1">
                <a:effectLst/>
                <a:latin typeface="+mn-lt"/>
                <a:ea typeface="Times New Roman" panose="02020603050405020304" pitchFamily="18" charset="0"/>
                <a:cs typeface="Times New Roman" panose="02020603050405020304" pitchFamily="18" charset="0"/>
              </a:rPr>
              <a:t>ст</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ru-RU" sz="1200" dirty="0" err="1">
                <a:effectLst/>
                <a:latin typeface="+mn-lt"/>
                <a:ea typeface="Times New Roman" panose="02020603050405020304" pitchFamily="18" charset="0"/>
                <a:cs typeface="Times New Roman" panose="02020603050405020304" pitchFamily="18" charset="0"/>
              </a:rPr>
              <a:t>Кравець</a:t>
            </a:r>
            <a:r>
              <a:rPr lang="ru-RU" sz="1200" spc="5"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Р</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А</a:t>
            </a:r>
            <a:r>
              <a:rPr lang="en-US" sz="1200" dirty="0">
                <a:effectLst/>
                <a:latin typeface="+mn-lt"/>
                <a:ea typeface="Times New Roman" panose="02020603050405020304" pitchFamily="18" charset="0"/>
                <a:cs typeface="Times New Roman" panose="02020603050405020304" pitchFamily="18" charset="0"/>
              </a:rPr>
              <a:t>.</a:t>
            </a:r>
            <a:r>
              <a:rPr lang="en-US"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Лінгвокраїнознавчі</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аспекти</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викладання</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граматики</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англійської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в аграрному ВНЗ</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методичні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рекомендації</a:t>
            </a:r>
            <a:r>
              <a:rPr lang="en-US" sz="1200" dirty="0">
                <a:effectLst/>
                <a:latin typeface="+mn-lt"/>
                <a:ea typeface="Times New Roman" panose="02020603050405020304" pitchFamily="18" charset="0"/>
                <a:cs typeface="Times New Roman" panose="02020603050405020304" pitchFamily="18" charset="0"/>
              </a:rPr>
              <a:t> / </a:t>
            </a:r>
            <a:r>
              <a:rPr lang="ru-RU" sz="1200" dirty="0">
                <a:effectLst/>
                <a:latin typeface="+mn-lt"/>
                <a:ea typeface="Times New Roman" panose="02020603050405020304" pitchFamily="18" charset="0"/>
                <a:cs typeface="Times New Roman" panose="02020603050405020304" pitchFamily="18" charset="0"/>
              </a:rPr>
              <a:t>Р</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А</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Кравець</a:t>
            </a:r>
            <a:r>
              <a:rPr lang="en-US" sz="1200" dirty="0">
                <a:effectLst/>
                <a:latin typeface="+mn-lt"/>
                <a:ea typeface="Times New Roman" panose="02020603050405020304" pitchFamily="18" charset="0"/>
                <a:cs typeface="Times New Roman" panose="02020603050405020304" pitchFamily="18" charset="0"/>
              </a:rPr>
              <a:t>. –</a:t>
            </a:r>
            <a:r>
              <a:rPr lang="en-US"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Вінниця</a:t>
            </a:r>
            <a:r>
              <a:rPr lang="ru-RU" sz="1200" spc="30"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t>
            </a:r>
            <a:r>
              <a:rPr lang="en-US" sz="1200" spc="-2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ВНАУ</a:t>
            </a:r>
            <a:r>
              <a:rPr lang="en-US" sz="1200" dirty="0">
                <a:effectLst/>
                <a:latin typeface="+mn-lt"/>
                <a:ea typeface="Times New Roman" panose="02020603050405020304" pitchFamily="18" charset="0"/>
                <a:cs typeface="Times New Roman" panose="02020603050405020304" pitchFamily="18" charset="0"/>
              </a:rPr>
              <a:t>,</a:t>
            </a:r>
            <a:r>
              <a:rPr lang="en-US" sz="1200" spc="1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2017.</a:t>
            </a:r>
            <a:r>
              <a:rPr lang="en-US" sz="1200" spc="3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t>
            </a:r>
            <a:r>
              <a:rPr lang="en-US" sz="1200" spc="10"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62</a:t>
            </a:r>
            <a:r>
              <a:rPr lang="en-US" sz="1200" spc="5"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с</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ru-RU" sz="1200" dirty="0" err="1">
                <a:effectLst/>
                <a:latin typeface="+mn-lt"/>
                <a:ea typeface="Times New Roman" panose="02020603050405020304" pitchFamily="18" charset="0"/>
                <a:cs typeface="Times New Roman" panose="02020603050405020304" pitchFamily="18" charset="0"/>
              </a:rPr>
              <a:t>Ковальова</a:t>
            </a:r>
            <a:r>
              <a:rPr lang="ru-RU" sz="1200" dirty="0">
                <a:effectLst/>
                <a:latin typeface="+mn-lt"/>
                <a:ea typeface="Times New Roman" panose="02020603050405020304" pitchFamily="18" charset="0"/>
                <a:cs typeface="Times New Roman" panose="02020603050405020304" pitchFamily="18" charset="0"/>
              </a:rPr>
              <a:t> К</a:t>
            </a:r>
            <a:r>
              <a:rPr lang="en-US" sz="120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a:t>
            </a:r>
            <a:r>
              <a:rPr lang="en-US" sz="120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Волошина О</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В </a:t>
            </a:r>
            <a:r>
              <a:rPr lang="ru-RU" sz="1200" dirty="0" err="1">
                <a:effectLst/>
                <a:latin typeface="+mn-lt"/>
                <a:ea typeface="Times New Roman" panose="02020603050405020304" pitchFamily="18" charset="0"/>
                <a:cs typeface="Times New Roman" panose="02020603050405020304" pitchFamily="18" charset="0"/>
              </a:rPr>
              <a:t>Англійська</a:t>
            </a:r>
            <a:r>
              <a:rPr lang="ru-RU" sz="1200" dirty="0">
                <a:effectLst/>
                <a:latin typeface="+mn-lt"/>
                <a:ea typeface="Times New Roman" panose="02020603050405020304" pitchFamily="18" charset="0"/>
                <a:cs typeface="Times New Roman" panose="02020603050405020304" pitchFamily="18" charset="0"/>
              </a:rPr>
              <a:t> мова</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Методичні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вказівки</a:t>
            </a:r>
            <a:r>
              <a:rPr lang="ru-RU" sz="1200" dirty="0">
                <a:effectLst/>
                <a:latin typeface="+mn-lt"/>
                <a:ea typeface="Times New Roman" panose="02020603050405020304" pitchFamily="18" charset="0"/>
                <a:cs typeface="Times New Roman" panose="02020603050405020304" pitchFamily="18" charset="0"/>
              </a:rPr>
              <a:t> для </a:t>
            </a:r>
            <a:r>
              <a:rPr lang="ru-RU" sz="1200" dirty="0" err="1">
                <a:effectLst/>
                <a:latin typeface="+mn-lt"/>
                <a:ea typeface="Times New Roman" panose="02020603050405020304" pitchFamily="18" charset="0"/>
                <a:cs typeface="Times New Roman" panose="02020603050405020304" pitchFamily="18" charset="0"/>
              </a:rPr>
              <a:t>практичних</a:t>
            </a:r>
            <a:r>
              <a:rPr lang="ru-RU" sz="1200" dirty="0">
                <a:effectLst/>
                <a:latin typeface="+mn-lt"/>
                <a:ea typeface="Times New Roman" panose="02020603050405020304" pitchFamily="18" charset="0"/>
                <a:cs typeface="Times New Roman" panose="02020603050405020304" pitchFamily="18" charset="0"/>
              </a:rPr>
              <a:t> занять та </a:t>
            </a:r>
            <a:r>
              <a:rPr lang="ru-RU" sz="1200" dirty="0" err="1">
                <a:effectLst/>
                <a:latin typeface="+mn-lt"/>
                <a:ea typeface="Times New Roman" panose="02020603050405020304" pitchFamily="18" charset="0"/>
                <a:cs typeface="Times New Roman" panose="02020603050405020304" pitchFamily="18" charset="0"/>
              </a:rPr>
              <a:t>самостійної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роботи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студентів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денної</a:t>
            </a:r>
            <a:r>
              <a:rPr lang="ru-RU" sz="1200" dirty="0">
                <a:effectLst/>
                <a:latin typeface="+mn-lt"/>
                <a:ea typeface="Times New Roman" panose="02020603050405020304" pitchFamily="18" charset="0"/>
                <a:cs typeface="Times New Roman" panose="02020603050405020304" pitchFamily="18" charset="0"/>
              </a:rPr>
              <a:t> та </a:t>
            </a:r>
            <a:r>
              <a:rPr lang="ru-RU" sz="1200" dirty="0" err="1">
                <a:effectLst/>
                <a:latin typeface="+mn-lt"/>
                <a:ea typeface="Times New Roman" panose="02020603050405020304" pitchFamily="18" charset="0"/>
                <a:cs typeface="Times New Roman" panose="02020603050405020304" pitchFamily="18" charset="0"/>
              </a:rPr>
              <a:t>заочної</a:t>
            </a:r>
            <a:r>
              <a:rPr lang="ru-RU" sz="1200" dirty="0">
                <a:effectLst/>
                <a:latin typeface="+mn-lt"/>
                <a:ea typeface="Times New Roman" panose="02020603050405020304" pitchFamily="18" charset="0"/>
                <a:cs typeface="Times New Roman" panose="02020603050405020304" pitchFamily="18" charset="0"/>
              </a:rPr>
              <a:t> форм </a:t>
            </a:r>
            <a:r>
              <a:rPr lang="ru-RU" sz="1200" dirty="0" err="1">
                <a:effectLst/>
                <a:latin typeface="+mn-lt"/>
                <a:ea typeface="Times New Roman" panose="02020603050405020304" pitchFamily="18" charset="0"/>
                <a:cs typeface="Times New Roman" panose="02020603050405020304" pitchFamily="18" charset="0"/>
              </a:rPr>
              <a:t>навчання</a:t>
            </a:r>
            <a:r>
              <a:rPr lang="ru-RU" sz="1200" dirty="0">
                <a:effectLst/>
                <a:latin typeface="+mn-lt"/>
                <a:ea typeface="Times New Roman" panose="02020603050405020304" pitchFamily="18" charset="0"/>
                <a:cs typeface="Times New Roman" panose="02020603050405020304" pitchFamily="18" charset="0"/>
              </a:rPr>
              <a:t> з </a:t>
            </a:r>
            <a:r>
              <a:rPr lang="ru-RU" sz="1200" dirty="0" err="1">
                <a:effectLst/>
                <a:latin typeface="+mn-lt"/>
                <a:ea typeface="Times New Roman" panose="02020603050405020304" pitchFamily="18" charset="0"/>
                <a:cs typeface="Times New Roman" panose="02020603050405020304" pitchFamily="18" charset="0"/>
              </a:rPr>
              <a:t>іноземної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спеціальності</a:t>
            </a:r>
            <a:r>
              <a:rPr lang="en-US" sz="1200" dirty="0">
                <a:effectLst/>
                <a:latin typeface="+mn-lt"/>
                <a:ea typeface="Times New Roman" panose="02020603050405020304" pitchFamily="18" charset="0"/>
                <a:cs typeface="Times New Roman" panose="02020603050405020304" pitchFamily="18" charset="0"/>
              </a:rPr>
              <a:t> 075 «</a:t>
            </a:r>
            <a:r>
              <a:rPr lang="ru-RU" sz="1200" dirty="0">
                <a:effectLst/>
                <a:latin typeface="+mn-lt"/>
                <a:ea typeface="Times New Roman" panose="02020603050405020304" pitchFamily="18" charset="0"/>
                <a:cs typeface="Times New Roman" panose="02020603050405020304" pitchFamily="18" charset="0"/>
              </a:rPr>
              <a:t>Маркетинг</a:t>
            </a:r>
            <a:r>
              <a:rPr lang="en-US" sz="1200" dirty="0">
                <a:effectLst/>
                <a:latin typeface="+mn-lt"/>
                <a:ea typeface="Times New Roman" panose="02020603050405020304" pitchFamily="18" charset="0"/>
                <a:cs typeface="Times New Roman" panose="02020603050405020304" pitchFamily="18" charset="0"/>
              </a:rPr>
              <a:t>», 073 «</a:t>
            </a:r>
            <a:r>
              <a:rPr lang="ru-RU" sz="1200" dirty="0">
                <a:effectLst/>
                <a:latin typeface="+mn-lt"/>
                <a:ea typeface="Times New Roman" panose="02020603050405020304" pitchFamily="18" charset="0"/>
                <a:cs typeface="Times New Roman" panose="02020603050405020304" pitchFamily="18" charset="0"/>
              </a:rPr>
              <a:t>Менеджмент</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галузі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знань</a:t>
            </a:r>
            <a:r>
              <a:rPr lang="en-US" sz="1200" dirty="0">
                <a:effectLst/>
                <a:latin typeface="+mn-lt"/>
                <a:ea typeface="Times New Roman" panose="02020603050405020304" pitchFamily="18" charset="0"/>
                <a:cs typeface="Times New Roman" panose="02020603050405020304" pitchFamily="18" charset="0"/>
              </a:rPr>
              <a:t> 07 «</a:t>
            </a:r>
            <a:r>
              <a:rPr lang="ru-RU" sz="1200" dirty="0" err="1">
                <a:effectLst/>
                <a:latin typeface="+mn-lt"/>
                <a:ea typeface="Times New Roman" panose="02020603050405020304" pitchFamily="18" charset="0"/>
                <a:cs typeface="Times New Roman" panose="02020603050405020304" pitchFamily="18" charset="0"/>
              </a:rPr>
              <a:t>Управління</a:t>
            </a:r>
            <a:r>
              <a:rPr lang="ru-RU" sz="1200" dirty="0">
                <a:effectLst/>
                <a:latin typeface="+mn-lt"/>
                <a:ea typeface="Times New Roman" panose="02020603050405020304" pitchFamily="18" charset="0"/>
                <a:cs typeface="Times New Roman" panose="02020603050405020304" pitchFamily="18" charset="0"/>
              </a:rPr>
              <a:t> та </a:t>
            </a:r>
            <a:r>
              <a:rPr lang="ru-RU" sz="1200" dirty="0" err="1">
                <a:effectLst/>
                <a:latin typeface="+mn-lt"/>
                <a:ea typeface="Times New Roman" panose="02020603050405020304" pitchFamily="18" charset="0"/>
                <a:cs typeface="Times New Roman" panose="02020603050405020304" pitchFamily="18" charset="0"/>
              </a:rPr>
              <a:t>адміністрування</a:t>
            </a:r>
            <a:r>
              <a:rPr lang="en-US" sz="1200" dirty="0">
                <a:effectLst/>
                <a:latin typeface="+mn-lt"/>
                <a:ea typeface="Times New Roman" panose="02020603050405020304" pitchFamily="18" charset="0"/>
                <a:cs typeface="Times New Roman" panose="02020603050405020304" pitchFamily="18" charset="0"/>
              </a:rPr>
              <a:t>» – </a:t>
            </a:r>
            <a:r>
              <a:rPr lang="ru-RU" sz="1200" dirty="0" err="1">
                <a:effectLst/>
                <a:latin typeface="+mn-lt"/>
                <a:ea typeface="Times New Roman" panose="02020603050405020304" pitchFamily="18" charset="0"/>
                <a:cs typeface="Times New Roman" panose="02020603050405020304" pitchFamily="18" charset="0"/>
              </a:rPr>
              <a:t>Вінниця</a:t>
            </a:r>
            <a:r>
              <a:rPr lang="en-US" sz="1200" dirty="0">
                <a:effectLst/>
                <a:latin typeface="+mn-lt"/>
                <a:ea typeface="Times New Roman" panose="02020603050405020304" pitchFamily="18" charset="0"/>
                <a:cs typeface="Times New Roman" panose="02020603050405020304" pitchFamily="18" charset="0"/>
              </a:rPr>
              <a:t>, 2020. – 100 </a:t>
            </a:r>
            <a:r>
              <a:rPr lang="ru-RU" sz="1200" dirty="0">
                <a:effectLst/>
                <a:latin typeface="+mn-lt"/>
                <a:ea typeface="Times New Roman" panose="02020603050405020304" pitchFamily="18" charset="0"/>
                <a:cs typeface="Times New Roman" panose="02020603050405020304" pitchFamily="18" charset="0"/>
              </a:rPr>
              <a:t>с</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en-US" sz="1200" dirty="0">
                <a:effectLst/>
                <a:latin typeface="+mn-lt"/>
                <a:ea typeface="Times New Roman" panose="02020603050405020304" pitchFamily="18" charset="0"/>
                <a:cs typeface="Times New Roman" panose="02020603050405020304" pitchFamily="18" charset="0"/>
              </a:rPr>
              <a:t>Modern</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English-Ukrainian</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Dictionary:</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Over</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160,000</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Words</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and</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Expressions / Mykola </a:t>
            </a:r>
            <a:r>
              <a:rPr lang="en-US" sz="1200" dirty="0" err="1">
                <a:effectLst/>
                <a:latin typeface="+mn-lt"/>
                <a:ea typeface="Times New Roman" panose="02020603050405020304" pitchFamily="18" charset="0"/>
                <a:cs typeface="Times New Roman" panose="02020603050405020304" pitchFamily="18" charset="0"/>
              </a:rPr>
              <a:t>Ivanovych</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Balla</a:t>
            </a:r>
            <a:r>
              <a:rPr lang="en-US" sz="1200" dirty="0">
                <a:effectLst/>
                <a:latin typeface="+mn-lt"/>
                <a:ea typeface="Times New Roman" panose="02020603050405020304" pitchFamily="18" charset="0"/>
                <a:cs typeface="Times New Roman" panose="02020603050405020304" pitchFamily="18" charset="0"/>
              </a:rPr>
              <a:t>. – Kyiv: </a:t>
            </a:r>
            <a:r>
              <a:rPr lang="en-US" sz="1200" dirty="0" err="1">
                <a:effectLst/>
                <a:latin typeface="+mn-lt"/>
                <a:ea typeface="Times New Roman" panose="02020603050405020304" pitchFamily="18" charset="0"/>
                <a:cs typeface="Times New Roman" panose="02020603050405020304" pitchFamily="18" charset="0"/>
              </a:rPr>
              <a:t>Chumatskiy</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Shliakh</a:t>
            </a:r>
            <a:r>
              <a:rPr lang="en-US" sz="1200" dirty="0">
                <a:effectLst/>
                <a:latin typeface="+mn-lt"/>
                <a:ea typeface="Times New Roman" panose="02020603050405020304" pitchFamily="18" charset="0"/>
                <a:cs typeface="Times New Roman" panose="02020603050405020304" pitchFamily="18" charset="0"/>
              </a:rPr>
              <a:t> pub., 2007. –</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668 p.</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en-US" sz="1200" dirty="0">
                <a:effectLst/>
                <a:latin typeface="+mn-lt"/>
                <a:ea typeface="Times New Roman" panose="02020603050405020304" pitchFamily="18" charset="0"/>
                <a:cs typeface="Times New Roman" panose="02020603050405020304" pitchFamily="18" charset="0"/>
              </a:rPr>
              <a:t>The Oxford Dictionary of Business World. (2020) //</a:t>
            </a:r>
            <a:r>
              <a:rPr lang="en-US" sz="1200" dirty="0" err="1">
                <a:effectLst/>
                <a:latin typeface="+mn-lt"/>
                <a:ea typeface="Times New Roman" panose="02020603050405020304" pitchFamily="18" charset="0"/>
                <a:cs typeface="Times New Roman" panose="02020603050405020304" pitchFamily="18" charset="0"/>
              </a:rPr>
              <a:t>Gen.Editors</a:t>
            </a:r>
            <a:r>
              <a:rPr lang="en-US" sz="1200" dirty="0">
                <a:effectLst/>
                <a:latin typeface="+mn-lt"/>
                <a:ea typeface="Times New Roman" panose="02020603050405020304" pitchFamily="18" charset="0"/>
                <a:cs typeface="Times New Roman" panose="02020603050405020304" pitchFamily="18" charset="0"/>
              </a:rPr>
              <a:t> Dr Alan Isaacs, </a:t>
            </a:r>
            <a:r>
              <a:rPr lang="en-US" sz="1200" dirty="0" err="1">
                <a:effectLst/>
                <a:latin typeface="+mn-lt"/>
                <a:ea typeface="Times New Roman" panose="02020603050405020304" pitchFamily="18" charset="0"/>
                <a:cs typeface="Times New Roman" panose="02020603050405020304" pitchFamily="18" charset="0"/>
              </a:rPr>
              <a:t>Ms</a:t>
            </a:r>
            <a:r>
              <a:rPr lang="en-US" sz="1200" dirty="0">
                <a:effectLst/>
                <a:latin typeface="+mn-lt"/>
                <a:ea typeface="Times New Roman" panose="02020603050405020304" pitchFamily="18" charset="0"/>
                <a:cs typeface="Times New Roman" panose="02020603050405020304" pitchFamily="18" charset="0"/>
              </a:rPr>
              <a:t> Elizabeth Martin. </a:t>
            </a:r>
            <a:r>
              <a:rPr lang="ru-RU" sz="1200" dirty="0" err="1">
                <a:effectLst/>
                <a:latin typeface="+mn-lt"/>
                <a:ea typeface="Times New Roman" panose="02020603050405020304" pitchFamily="18" charset="0"/>
                <a:cs typeface="Times New Roman" panose="02020603050405020304" pitchFamily="18" charset="0"/>
              </a:rPr>
              <a:t>Oxford</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Oxford</a:t>
            </a:r>
            <a:r>
              <a:rPr lang="ru-RU" sz="1200" dirty="0">
                <a:effectLst/>
                <a:latin typeface="+mn-lt"/>
                <a:ea typeface="Times New Roman" panose="02020603050405020304" pitchFamily="18" charset="0"/>
                <a:cs typeface="Times New Roman" panose="02020603050405020304" pitchFamily="18" charset="0"/>
              </a:rPr>
              <a:t> University Press</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ru-RU" sz="1200" dirty="0">
                <a:effectLst/>
                <a:latin typeface="+mn-lt"/>
                <a:ea typeface="Times New Roman" panose="02020603050405020304" pitchFamily="18" charset="0"/>
                <a:cs typeface="Times New Roman" panose="02020603050405020304" pitchFamily="18" charset="0"/>
              </a:rPr>
              <a:t>Верба Л.Г., Верба Г.В. </a:t>
            </a:r>
            <a:r>
              <a:rPr lang="ru-RU" sz="1200" dirty="0" err="1">
                <a:effectLst/>
                <a:latin typeface="+mn-lt"/>
                <a:ea typeface="Times New Roman" panose="02020603050405020304" pitchFamily="18" charset="0"/>
                <a:cs typeface="Times New Roman" panose="02020603050405020304" pitchFamily="18" charset="0"/>
              </a:rPr>
              <a:t>Граматика</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сучасної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англійської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Довідник</a:t>
            </a:r>
            <a:r>
              <a:rPr lang="ru-RU" sz="1200" dirty="0">
                <a:effectLst/>
                <a:latin typeface="+mn-lt"/>
                <a:ea typeface="Times New Roman" panose="02020603050405020304" pitchFamily="18" charset="0"/>
                <a:cs typeface="Times New Roman" panose="02020603050405020304" pitchFamily="18" charset="0"/>
              </a:rPr>
              <a:t>: Мова англ., укр. </a:t>
            </a:r>
            <a:r>
              <a:rPr lang="ru-RU" sz="1200" dirty="0" err="1">
                <a:effectLst/>
                <a:latin typeface="+mn-lt"/>
                <a:ea typeface="Times New Roman" panose="02020603050405020304" pitchFamily="18" charset="0"/>
                <a:cs typeface="Times New Roman" panose="02020603050405020304" pitchFamily="18" charset="0"/>
              </a:rPr>
              <a:t>Київ</a:t>
            </a:r>
            <a:r>
              <a:rPr lang="ru-RU" sz="1200" dirty="0">
                <a:effectLst/>
                <a:latin typeface="+mn-lt"/>
                <a:ea typeface="Times New Roman" panose="02020603050405020304" pitchFamily="18" charset="0"/>
                <a:cs typeface="Times New Roman" panose="02020603050405020304" pitchFamily="18" charset="0"/>
              </a:rPr>
              <a:t>: ТОВ «ВП Логос-М», 2020.</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ru-RU" sz="1200" dirty="0" err="1">
                <a:effectLst/>
                <a:latin typeface="+mn-lt"/>
                <a:ea typeface="Times New Roman" panose="02020603050405020304" pitchFamily="18" charset="0"/>
                <a:cs typeface="Times New Roman" panose="02020603050405020304" pitchFamily="18" charset="0"/>
              </a:rPr>
              <a:t>Голіцинський</a:t>
            </a:r>
            <a:r>
              <a:rPr lang="ru-RU" sz="1200" dirty="0">
                <a:effectLst/>
                <a:latin typeface="+mn-lt"/>
                <a:ea typeface="Times New Roman" panose="02020603050405020304" pitchFamily="18" charset="0"/>
                <a:cs typeface="Times New Roman" panose="02020603050405020304" pitchFamily="18" charset="0"/>
              </a:rPr>
              <a:t> Ю. </a:t>
            </a:r>
            <a:r>
              <a:rPr lang="ru-RU" sz="1200" dirty="0" err="1">
                <a:effectLst/>
                <a:latin typeface="+mn-lt"/>
                <a:ea typeface="Times New Roman" panose="02020603050405020304" pitchFamily="18" charset="0"/>
                <a:cs typeface="Times New Roman" panose="02020603050405020304" pitchFamily="18" charset="0"/>
              </a:rPr>
              <a:t>Граматика</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Збірник</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вправ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Київ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Інкос</a:t>
            </a:r>
            <a:r>
              <a:rPr lang="ru-RU" sz="1200" dirty="0">
                <a:effectLst/>
                <a:latin typeface="+mn-lt"/>
                <a:ea typeface="Times New Roman" panose="02020603050405020304" pitchFamily="18" charset="0"/>
                <a:cs typeface="Times New Roman" panose="02020603050405020304" pitchFamily="18" charset="0"/>
              </a:rPr>
              <a:t>, 2020.</a:t>
            </a:r>
            <a:endParaRPr lang="uk-UA" sz="1200" dirty="0">
              <a:effectLst/>
              <a:latin typeface="+mn-lt"/>
              <a:ea typeface="Times New Roman" panose="02020603050405020304" pitchFamily="18" charset="0"/>
              <a:cs typeface="Times New Roman" panose="02020603050405020304" pitchFamily="18" charset="0"/>
            </a:endParaRPr>
          </a:p>
          <a:p>
            <a:r>
              <a:rPr lang="en-US" sz="1200" dirty="0">
                <a:effectLst/>
                <a:latin typeface="+mn-lt"/>
                <a:ea typeface="Times New Roman" panose="02020603050405020304" pitchFamily="18" charset="0"/>
              </a:rPr>
              <a:t>Murphy R. English Grammar in Use /Murphy R. – Cambridge University Press, 2021</a:t>
            </a:r>
            <a:endParaRPr lang="uk-UA" sz="12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a:t>Хід</a:t>
            </a:r>
            <a:r>
              <a:rPr lang="ru-RU" dirty="0"/>
              <a:t> </a:t>
            </a:r>
            <a:r>
              <a:rPr lang="ru-RU" dirty="0" err="1"/>
              <a:t>заняття</a:t>
            </a:r>
            <a:r>
              <a:rPr lang="ru-RU" dirty="0"/>
              <a:t> (</a:t>
            </a:r>
            <a:r>
              <a:rPr lang="en-US" dirty="0"/>
              <a:t>Procedure)</a:t>
            </a:r>
            <a:endParaRPr lang="ru-RU" dirty="0"/>
          </a:p>
        </p:txBody>
      </p:sp>
      <p:sp>
        <p:nvSpPr>
          <p:cNvPr id="3" name="Содержимое 2"/>
          <p:cNvSpPr>
            <a:spLocks noGrp="1"/>
          </p:cNvSpPr>
          <p:nvPr>
            <p:ph idx="1"/>
          </p:nvPr>
        </p:nvSpPr>
        <p:spPr>
          <a:xfrm>
            <a:off x="642910" y="1857364"/>
            <a:ext cx="7467600" cy="4525963"/>
          </a:xfrm>
        </p:spPr>
        <p:txBody>
          <a:bodyPr/>
          <a:lstStyle/>
          <a:p>
            <a:pPr marL="0"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1.Learn the new words and word combinations.</a:t>
            </a:r>
            <a:endParaRPr lang="uk-UA" sz="1800" dirty="0">
              <a:effectLst/>
              <a:latin typeface="+mn-lt"/>
              <a:ea typeface="Times New Roman" panose="02020603050405020304" pitchFamily="18" charset="0"/>
              <a:cs typeface="Times New Roman" panose="02020603050405020304" pitchFamily="18" charset="0"/>
            </a:endParaRPr>
          </a:p>
          <a:p>
            <a:pPr marL="0"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2.Make some questions on the text.</a:t>
            </a:r>
            <a:endParaRPr lang="uk-UA" sz="1800" dirty="0">
              <a:effectLst/>
              <a:latin typeface="+mn-lt"/>
              <a:ea typeface="Times New Roman" panose="02020603050405020304" pitchFamily="18" charset="0"/>
              <a:cs typeface="Times New Roman" panose="02020603050405020304" pitchFamily="18" charset="0"/>
            </a:endParaRPr>
          </a:p>
          <a:p>
            <a:pPr marL="0"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3.Read the text and translate into Ukrainian in the written form.</a:t>
            </a:r>
            <a:endParaRPr lang="uk-UA" sz="1800" dirty="0">
              <a:effectLst/>
              <a:latin typeface="+mn-lt"/>
              <a:ea typeface="Times New Roman" panose="02020603050405020304" pitchFamily="18" charset="0"/>
              <a:cs typeface="Times New Roman" panose="02020603050405020304" pitchFamily="18" charset="0"/>
            </a:endParaRPr>
          </a:p>
          <a:p>
            <a:pPr marL="0"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4. Make summery of the text in English.</a:t>
            </a:r>
            <a:endParaRPr lang="uk-UA" sz="18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188640"/>
            <a:ext cx="8928992" cy="6408712"/>
          </a:xfrm>
        </p:spPr>
        <p:txBody>
          <a:bodyPr>
            <a:normAutofit fontScale="70000" lnSpcReduction="20000"/>
          </a:bodyPr>
          <a:lstStyle/>
          <a:p>
            <a:pPr>
              <a:lnSpc>
                <a:spcPct val="115000"/>
              </a:lnSpc>
              <a:spcAft>
                <a:spcPts val="1000"/>
              </a:spcAft>
            </a:pPr>
            <a:r>
              <a:rPr lang="en-US" sz="1800" b="1" dirty="0">
                <a:effectLst/>
                <a:latin typeface="+mn-lt"/>
                <a:ea typeface="Times New Roman" panose="02020603050405020304" pitchFamily="18" charset="0"/>
                <a:cs typeface="Times New Roman" panose="02020603050405020304" pitchFamily="18" charset="0"/>
              </a:rPr>
              <a:t>First attempts at defining tourism</a:t>
            </a:r>
            <a:endParaRPr lang="uk-UA" sz="1800" dirty="0">
              <a:effectLst/>
              <a:latin typeface="+mn-lt"/>
              <a:ea typeface="Times New Roman" panose="02020603050405020304" pitchFamily="18" charset="0"/>
              <a:cs typeface="Times New Roman" panose="02020603050405020304" pitchFamily="18" charset="0"/>
            </a:endParaRPr>
          </a:p>
          <a:p>
            <a:pPr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One of the first attempts at defining tourism was that of Professors </a:t>
            </a:r>
            <a:r>
              <a:rPr lang="en-US" sz="1800" dirty="0" err="1">
                <a:effectLst/>
                <a:latin typeface="+mn-lt"/>
                <a:ea typeface="Times New Roman" panose="02020603050405020304" pitchFamily="18" charset="0"/>
                <a:cs typeface="Times New Roman" panose="02020603050405020304" pitchFamily="18" charset="0"/>
              </a:rPr>
              <a:t>Hunziker</a:t>
            </a:r>
            <a:r>
              <a:rPr lang="en-US" sz="1800" dirty="0">
                <a:effectLst/>
                <a:latin typeface="+mn-lt"/>
                <a:ea typeface="Times New Roman" panose="02020603050405020304" pitchFamily="18" charset="0"/>
                <a:cs typeface="Times New Roman" panose="02020603050405020304" pitchFamily="18" charset="0"/>
              </a:rPr>
              <a:t> and </a:t>
            </a:r>
            <a:r>
              <a:rPr lang="en-US" sz="1800" dirty="0" err="1">
                <a:effectLst/>
                <a:latin typeface="+mn-lt"/>
                <a:ea typeface="Times New Roman" panose="02020603050405020304" pitchFamily="18" charset="0"/>
                <a:cs typeface="Times New Roman" panose="02020603050405020304" pitchFamily="18" charset="0"/>
              </a:rPr>
              <a:t>Krapf</a:t>
            </a:r>
            <a:r>
              <a:rPr lang="en-US" sz="1800" dirty="0">
                <a:effectLst/>
                <a:latin typeface="+mn-lt"/>
                <a:ea typeface="Times New Roman" panose="02020603050405020304" pitchFamily="18" charset="0"/>
                <a:cs typeface="Times New Roman" panose="02020603050405020304" pitchFamily="18" charset="0"/>
              </a:rPr>
              <a:t> of Berne University in 1942. They held that tourism should be defined as ‘the sum of the phenomena and relationships arising from the travel and stay of non-residents, in so far as they do not lead to permanent residence and are not connected to any earning activity’. This definition helps to distinguish tourism from migration, but it makes the assumption that both travel and stay are necessary for tourism, thus precluding day tours. It would also appear to exclude business travel, which is connected with earnings, even if that income is not earned in the destination country. Moreover, distinguishing between business and leisure tourism is, in many cases, extremely difficult as most business trips will combine elements of leisure activity. </a:t>
            </a:r>
            <a:endParaRPr lang="uk-UA" sz="1800" dirty="0">
              <a:effectLst/>
              <a:latin typeface="+mn-lt"/>
              <a:ea typeface="Times New Roman" panose="02020603050405020304" pitchFamily="18" charset="0"/>
              <a:cs typeface="Times New Roman" panose="02020603050405020304" pitchFamily="18" charset="0"/>
            </a:endParaRPr>
          </a:p>
          <a:p>
            <a:pPr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Earlier still, in 1937, the League of Nations had recommended adopting the definition of a ‘tourist’ as one who travels for a period of at least 24 hours in a country other than that in which he or she usually resides. This was held to include persons travelling for pleasure, domestic reasons or health, those travelling to meetings or otherwise on business and those visiting a country on a cruise vessel (even if for less than 24 hours). The principal weakness in this definition is that it ignores the movements of domestic tourists.</a:t>
            </a:r>
            <a:endParaRPr lang="uk-UA" sz="1800" dirty="0">
              <a:effectLst/>
              <a:latin typeface="+mn-lt"/>
              <a:ea typeface="Times New Roman" panose="02020603050405020304" pitchFamily="18" charset="0"/>
              <a:cs typeface="Times New Roman" panose="02020603050405020304" pitchFamily="18" charset="0"/>
            </a:endParaRPr>
          </a:p>
          <a:p>
            <a:pPr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Later, the United Nations’ Conference on International Travel and Tourism, held in 1963, considered recommendations put forward by the International Union of Official Travel Organizations (later the United Nations World Tourism Organization) and agreed to use the term ‘visitor’ to describe ‘any person visiting a country other than that in which he has his usual place of residence, for any reason other than following an occupation remunerated from within the country visited’. This definition was to cover two classes of visitor:</a:t>
            </a:r>
            <a:endParaRPr lang="uk-UA" sz="1800" dirty="0">
              <a:effectLst/>
              <a:latin typeface="+mn-lt"/>
              <a:ea typeface="Times New Roman" panose="02020603050405020304" pitchFamily="18" charset="0"/>
              <a:cs typeface="Times New Roman" panose="02020603050405020304" pitchFamily="18" charset="0"/>
            </a:endParaRPr>
          </a:p>
          <a:p>
            <a:pPr marL="0"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1. tourists, who were classified as temporary visitors staying at least 24 hours, whose purpose could be categorized as leisure (whether for recreation, health, sport, holiday, study or religion) or business, family, mission or meeting</a:t>
            </a:r>
            <a:endParaRPr lang="uk-UA" sz="1800" dirty="0">
              <a:effectLst/>
              <a:latin typeface="+mn-lt"/>
              <a:ea typeface="Times New Roman" panose="02020603050405020304" pitchFamily="18" charset="0"/>
              <a:cs typeface="Times New Roman" panose="02020603050405020304" pitchFamily="18" charset="0"/>
            </a:endParaRPr>
          </a:p>
          <a:p>
            <a:pPr marL="0" indent="0">
              <a:buNone/>
            </a:pPr>
            <a:r>
              <a:rPr lang="en-US" sz="1800" dirty="0">
                <a:effectLst/>
                <a:latin typeface="+mn-lt"/>
                <a:ea typeface="Times New Roman" panose="02020603050405020304" pitchFamily="18" charset="0"/>
              </a:rPr>
              <a:t>2. excursionists, who were classed as temporary visitors staying less than 24 hours, including cruise </a:t>
            </a:r>
            <a:r>
              <a:rPr lang="en-US" sz="1800" dirty="0" err="1">
                <a:effectLst/>
                <a:latin typeface="+mn-lt"/>
                <a:ea typeface="Times New Roman" panose="02020603050405020304" pitchFamily="18" charset="0"/>
              </a:rPr>
              <a:t>travellers</a:t>
            </a:r>
            <a:r>
              <a:rPr lang="en-US" sz="1800" dirty="0">
                <a:effectLst/>
                <a:latin typeface="+mn-lt"/>
                <a:ea typeface="Times New Roman" panose="02020603050405020304" pitchFamily="18" charset="0"/>
              </a:rPr>
              <a:t> but excluding </a:t>
            </a:r>
            <a:r>
              <a:rPr lang="en-US" sz="1800" dirty="0" err="1">
                <a:effectLst/>
                <a:latin typeface="+mn-lt"/>
                <a:ea typeface="Times New Roman" panose="02020603050405020304" pitchFamily="18" charset="0"/>
              </a:rPr>
              <a:t>travellers</a:t>
            </a:r>
            <a:r>
              <a:rPr lang="en-US" sz="1800" dirty="0">
                <a:effectLst/>
                <a:latin typeface="+mn-lt"/>
                <a:ea typeface="Times New Roman" panose="02020603050405020304" pitchFamily="18" charset="0"/>
              </a:rPr>
              <a:t> in transit.</a:t>
            </a:r>
            <a:endParaRPr lang="ru-RU" dirty="0">
              <a:latin typeface="+mn-l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116632"/>
            <a:ext cx="8640960" cy="6741368"/>
          </a:xfrm>
        </p:spPr>
        <p:txBody>
          <a:bodyPr>
            <a:normAutofit fontScale="70000" lnSpcReduction="20000"/>
          </a:bodyPr>
          <a:lstStyle/>
          <a:p>
            <a:pPr marL="36576" indent="0">
              <a:buNone/>
            </a:pPr>
            <a:r>
              <a:rPr lang="uk-UA" dirty="0"/>
              <a:t>№ </a:t>
            </a:r>
            <a:r>
              <a:rPr lang="uk-UA" sz="1800" dirty="0">
                <a:effectLst/>
                <a:latin typeface="+mn-lt"/>
                <a:ea typeface="Times New Roman" panose="02020603050405020304" pitchFamily="18" charset="0"/>
              </a:rPr>
              <a:t>5</a:t>
            </a:r>
            <a:r>
              <a:rPr lang="uk-UA" dirty="0">
                <a:latin typeface="+mn-lt"/>
              </a:rPr>
              <a:t> </a:t>
            </a:r>
            <a:r>
              <a:rPr lang="uk-UA" dirty="0">
                <a:solidFill>
                  <a:srgbClr val="FFFF00"/>
                </a:solidFill>
              </a:rPr>
              <a:t> </a:t>
            </a:r>
            <a:r>
              <a:rPr lang="en-US" sz="2200" dirty="0">
                <a:solidFill>
                  <a:srgbClr val="FFFF00"/>
                </a:solidFill>
                <a:effectLst/>
                <a:latin typeface="+mn-lt"/>
                <a:ea typeface="Times New Roman" panose="02020603050405020304" pitchFamily="18" charset="0"/>
              </a:rPr>
              <a:t>Read</a:t>
            </a:r>
            <a:r>
              <a:rPr lang="en-US" sz="2200" spc="-45"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the</a:t>
            </a:r>
            <a:r>
              <a:rPr lang="en-US" sz="2200" spc="-45"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situations</a:t>
            </a:r>
            <a:r>
              <a:rPr lang="en-US" sz="2200" spc="-45"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and</a:t>
            </a:r>
            <a:r>
              <a:rPr lang="en-US" sz="2200" spc="-45"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write</a:t>
            </a:r>
            <a:r>
              <a:rPr lang="en-US" sz="2200" spc="-45"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sentences</a:t>
            </a:r>
            <a:r>
              <a:rPr lang="en-US" sz="2200" spc="-45"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using</a:t>
            </a:r>
            <a:r>
              <a:rPr lang="en-US" sz="2200" spc="-40"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the</a:t>
            </a:r>
            <a:r>
              <a:rPr lang="en-US" sz="2200" spc="-45"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words</a:t>
            </a:r>
            <a:r>
              <a:rPr lang="en-US" sz="2200" spc="-45"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in</a:t>
            </a:r>
            <a:r>
              <a:rPr lang="en-US" sz="2200" spc="-45"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brackets.</a:t>
            </a:r>
            <a:br>
              <a:rPr lang="en-US" sz="2200" dirty="0">
                <a:solidFill>
                  <a:srgbClr val="FFFF00"/>
                </a:solidFill>
                <a:effectLst/>
                <a:latin typeface="+mn-lt"/>
                <a:ea typeface="Times New Roman" panose="02020603050405020304" pitchFamily="18" charset="0"/>
              </a:rPr>
            </a:br>
            <a:r>
              <a:rPr lang="en-US" dirty="0">
                <a:solidFill>
                  <a:srgbClr val="FFFF00"/>
                </a:solidFill>
              </a:rPr>
              <a:t/>
            </a:r>
            <a:br>
              <a:rPr lang="en-US" dirty="0">
                <a:solidFill>
                  <a:srgbClr val="FFFF00"/>
                </a:solidFill>
              </a:rPr>
            </a:br>
            <a:r>
              <a:rPr lang="en-US" dirty="0"/>
              <a:t>1. There was a picture lying on the floor.</a:t>
            </a:r>
          </a:p>
          <a:p>
            <a:pPr marL="36576" indent="0">
              <a:buNone/>
            </a:pPr>
            <a:r>
              <a:rPr lang="en-US" dirty="0"/>
              <a:t>(It / fall / off the wall) It had fallen off the wall_________</a:t>
            </a:r>
          </a:p>
          <a:p>
            <a:pPr marL="36576" indent="0">
              <a:buNone/>
            </a:pPr>
            <a:r>
              <a:rPr lang="en-US" dirty="0"/>
              <a:t>2. The people sitting next to you on the plane were nervous. It was their first flight.</a:t>
            </a:r>
          </a:p>
          <a:p>
            <a:pPr marL="36576" indent="0">
              <a:buNone/>
            </a:pPr>
            <a:r>
              <a:rPr lang="en-US" dirty="0"/>
              <a:t>(They / not / fly / before) They hadn’t flown before.__________</a:t>
            </a:r>
          </a:p>
          <a:p>
            <a:pPr marL="36576" indent="0">
              <a:buNone/>
            </a:pPr>
            <a:r>
              <a:rPr lang="en-US" dirty="0"/>
              <a:t>3. You went back to your home town recently after many years. It wasn’t the same as before.</a:t>
            </a:r>
          </a:p>
          <a:p>
            <a:pPr marL="36576" indent="0">
              <a:buNone/>
            </a:pPr>
            <a:r>
              <a:rPr lang="en-US" dirty="0"/>
              <a:t>(It / change / a lot) It____________</a:t>
            </a:r>
          </a:p>
          <a:p>
            <a:pPr marL="36576" indent="0">
              <a:buNone/>
            </a:pPr>
            <a:r>
              <a:rPr lang="en-US" dirty="0"/>
              <a:t>4. Somebody sang a song. You didn’t know it.</a:t>
            </a:r>
          </a:p>
          <a:p>
            <a:pPr marL="36576" indent="0">
              <a:buNone/>
            </a:pPr>
            <a:r>
              <a:rPr lang="en-US" dirty="0"/>
              <a:t>(I / not / hear / it / before) I______________</a:t>
            </a:r>
          </a:p>
          <a:p>
            <a:pPr marL="36576" indent="0">
              <a:buNone/>
            </a:pPr>
            <a:r>
              <a:rPr lang="en-US" dirty="0"/>
              <a:t>5. I invited Rachel to the party, but she couldn’t come.</a:t>
            </a:r>
          </a:p>
          <a:p>
            <a:pPr marL="36576" indent="0">
              <a:buNone/>
            </a:pPr>
            <a:r>
              <a:rPr lang="en-US" dirty="0"/>
              <a:t>(She / arrange / to do something else)_____________</a:t>
            </a:r>
          </a:p>
          <a:p>
            <a:pPr marL="36576" indent="0">
              <a:buNone/>
            </a:pPr>
            <a:r>
              <a:rPr lang="en-US" dirty="0"/>
              <a:t>6. You went to the cinema last night. You got to the cinema late.</a:t>
            </a:r>
          </a:p>
          <a:p>
            <a:pPr marL="36576" indent="0">
              <a:buNone/>
            </a:pPr>
            <a:r>
              <a:rPr lang="en-US" dirty="0"/>
              <a:t>(The film / already / start)____________</a:t>
            </a:r>
          </a:p>
          <a:p>
            <a:pPr marL="36576" indent="0">
              <a:buNone/>
            </a:pPr>
            <a:r>
              <a:rPr lang="en-US" dirty="0"/>
              <a:t>7. Last year we went to Mexico. It was our first time there.</a:t>
            </a:r>
          </a:p>
          <a:p>
            <a:pPr marL="36576" indent="0">
              <a:buNone/>
            </a:pPr>
            <a:r>
              <a:rPr lang="en-US" dirty="0"/>
              <a:t>(We / not / be / there / before) We__________</a:t>
            </a:r>
          </a:p>
          <a:p>
            <a:pPr marL="36576" indent="0">
              <a:buNone/>
            </a:pPr>
            <a:r>
              <a:rPr lang="en-US" dirty="0"/>
              <a:t>8. I met Daniel last week. It was good to see him again after such a long time.</a:t>
            </a:r>
          </a:p>
          <a:p>
            <a:pPr marL="36576" indent="0">
              <a:buNone/>
            </a:pPr>
            <a:r>
              <a:rPr lang="en-US" dirty="0"/>
              <a:t>(I / not / see / him for five years)____________</a:t>
            </a:r>
          </a:p>
          <a:p>
            <a:pPr marL="36576" indent="0">
              <a:buNone/>
            </a:pPr>
            <a:r>
              <a:rPr lang="en-US" dirty="0"/>
              <a:t>9. I offered my friends something to eat, but they weren’t hungry.</a:t>
            </a:r>
          </a:p>
          <a:p>
            <a:pPr marL="36576" indent="0">
              <a:buNone/>
            </a:pPr>
            <a:r>
              <a:rPr lang="en-US" dirty="0"/>
              <a:t>(They / just / have / lunch)___________</a:t>
            </a:r>
          </a:p>
          <a:p>
            <a:pPr marL="36576" indent="0">
              <a:buNone/>
            </a:pPr>
            <a:r>
              <a:rPr lang="en-US" dirty="0"/>
              <a:t>10. Sam played tennis yesterday. He wasn’t very good at it because it was his first game ever.</a:t>
            </a:r>
          </a:p>
          <a:p>
            <a:pPr marL="36576" indent="0">
              <a:buNone/>
            </a:pPr>
            <a:r>
              <a:rPr lang="en-US" dirty="0"/>
              <a:t>(He / never / play / before)_____________</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marL="36576" indent="0">
              <a:buNone/>
            </a:pPr>
            <a:r>
              <a:rPr lang="uk-UA" dirty="0"/>
              <a:t>№ </a:t>
            </a:r>
            <a:r>
              <a:rPr lang="en-US" dirty="0"/>
              <a:t>6</a:t>
            </a:r>
            <a:r>
              <a:rPr lang="uk-UA" dirty="0"/>
              <a:t>  </a:t>
            </a:r>
            <a:r>
              <a:rPr lang="en-US" sz="2200" dirty="0">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Put</a:t>
            </a:r>
            <a:r>
              <a:rPr lang="en-US" sz="2200" spc="-45"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the</a:t>
            </a:r>
            <a:r>
              <a:rPr lang="en-US" sz="2200" spc="-40"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verb</a:t>
            </a:r>
            <a:r>
              <a:rPr lang="en-US" sz="2200" spc="-40"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into</a:t>
            </a:r>
            <a:r>
              <a:rPr lang="en-US" sz="2200" spc="-40"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the</a:t>
            </a:r>
            <a:r>
              <a:rPr lang="en-US" sz="2200" spc="-40"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correct</a:t>
            </a:r>
            <a:r>
              <a:rPr lang="en-US" sz="2200" spc="-40"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form,</a:t>
            </a:r>
            <a:r>
              <a:rPr lang="en-US" sz="2200" spc="-40"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past</a:t>
            </a:r>
            <a:r>
              <a:rPr lang="en-US" sz="2200" spc="-40"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perfect</a:t>
            </a:r>
            <a:r>
              <a:rPr lang="en-US" sz="2200" spc="-40"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(I</a:t>
            </a:r>
            <a:r>
              <a:rPr lang="en-US" sz="2200" spc="-80"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had</a:t>
            </a:r>
            <a:r>
              <a:rPr lang="en-US" sz="2200" spc="-75"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done)</a:t>
            </a:r>
            <a:r>
              <a:rPr lang="en-US" sz="2200" spc="-40"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or</a:t>
            </a:r>
            <a:r>
              <a:rPr lang="en-US" sz="2200" spc="-40"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past</a:t>
            </a:r>
            <a:r>
              <a:rPr lang="en-US" sz="2200" spc="-40"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simple</a:t>
            </a:r>
            <a:r>
              <a:rPr lang="en-US" sz="2200" spc="-40"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(I</a:t>
            </a:r>
            <a:r>
              <a:rPr lang="en-US" sz="2200" spc="-75" dirty="0">
                <a:solidFill>
                  <a:srgbClr val="FFFF00"/>
                </a:solidFill>
                <a:effectLst/>
                <a:latin typeface="+mn-lt"/>
                <a:ea typeface="Times New Roman" panose="02020603050405020304" pitchFamily="18" charset="0"/>
              </a:rPr>
              <a:t> </a:t>
            </a:r>
            <a:r>
              <a:rPr lang="en-US" sz="2200" dirty="0">
                <a:solidFill>
                  <a:srgbClr val="FFFF00"/>
                </a:solidFill>
                <a:effectLst/>
                <a:latin typeface="+mn-lt"/>
                <a:ea typeface="Times New Roman" panose="02020603050405020304" pitchFamily="18" charset="0"/>
              </a:rPr>
              <a:t>did).</a:t>
            </a:r>
            <a:br>
              <a:rPr lang="en-US" sz="2200" dirty="0">
                <a:solidFill>
                  <a:srgbClr val="FFFF00"/>
                </a:solidFill>
                <a:effectLst/>
                <a:latin typeface="+mn-lt"/>
                <a:ea typeface="Times New Roman" panose="02020603050405020304" pitchFamily="18" charset="0"/>
              </a:rPr>
            </a:br>
            <a:r>
              <a:rPr lang="en-US" b="1" dirty="0">
                <a:solidFill>
                  <a:srgbClr val="FFFF00"/>
                </a:solidFill>
                <a:effectLst/>
                <a:latin typeface="Calibri" panose="020F0502020204030204" pitchFamily="34" charset="0"/>
                <a:ea typeface="Times New Roman" panose="02020603050405020304" pitchFamily="18" charset="0"/>
                <a:cs typeface="Times New Roman" panose="02020603050405020304" pitchFamily="18" charset="0"/>
              </a:rPr>
              <a:t/>
            </a:r>
            <a:br>
              <a:rPr lang="en-US" b="1" dirty="0">
                <a:solidFill>
                  <a:srgbClr val="FFFF00"/>
                </a:solidFill>
                <a:effectLst/>
                <a:latin typeface="Calibri" panose="020F0502020204030204" pitchFamily="34" charset="0"/>
                <a:ea typeface="Times New Roman" panose="02020603050405020304" pitchFamily="18" charset="0"/>
                <a:cs typeface="Times New Roman" panose="02020603050405020304" pitchFamily="18" charset="0"/>
              </a:rPr>
            </a:br>
            <a:r>
              <a:rPr lang="en-US" dirty="0"/>
              <a:t>1 Paul wasn’t at the party when I arrived. He’d gone (He / go) home.</a:t>
            </a:r>
          </a:p>
          <a:p>
            <a:pPr marL="36576" indent="0">
              <a:buNone/>
            </a:pPr>
            <a:r>
              <a:rPr lang="en-US" dirty="0"/>
              <a:t>2 I felt very tired when I got home, so____ (I / go) straight to bed.</a:t>
            </a:r>
          </a:p>
          <a:p>
            <a:pPr marL="36576" indent="0">
              <a:buNone/>
            </a:pPr>
            <a:r>
              <a:rPr lang="en-US" dirty="0"/>
              <a:t>3 The house was very quiet when I got home. Everybody_________ (go)</a:t>
            </a:r>
          </a:p>
          <a:p>
            <a:pPr marL="36576" indent="0">
              <a:buNone/>
            </a:pPr>
            <a:r>
              <a:rPr lang="en-US" dirty="0"/>
              <a:t>to bed.</a:t>
            </a:r>
          </a:p>
          <a:p>
            <a:pPr marL="36576" indent="0">
              <a:buNone/>
            </a:pPr>
            <a:r>
              <a:rPr lang="en-US" dirty="0"/>
              <a:t>4 Mark travels a lot. When I first met him,________ (he / already / travel) round the world.</a:t>
            </a:r>
          </a:p>
          <a:p>
            <a:pPr marL="36576" indent="0">
              <a:buNone/>
            </a:pPr>
            <a:r>
              <a:rPr lang="en-US" dirty="0"/>
              <a:t>5 Sorry I’m late. The car_________(break) down on my way here.</a:t>
            </a:r>
          </a:p>
          <a:p>
            <a:pPr marL="36576" indent="0">
              <a:buNone/>
            </a:pPr>
            <a:r>
              <a:rPr lang="en-US" dirty="0"/>
              <a:t>6 We were driving along the road when(we / see) a car which________ (break) down, so_______(we / stop) to help.</a:t>
            </a:r>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xmlns=""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Ион</Template>
  <TotalTime>109</TotalTime>
  <Words>860</Words>
  <Application>Microsoft Office PowerPoint</Application>
  <PresentationFormat>Экран (4:3)</PresentationFormat>
  <Paragraphs>99</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Ион</vt:lpstr>
      <vt:lpstr>Конспекти практичних занять з дисципліни«Іноземна мова»  з галузі знань 24 «Сфера обслуговування» спеціальності : 242 «Туризм» </vt:lpstr>
      <vt:lpstr>Практичне заняття 2(2 год.)</vt:lpstr>
      <vt:lpstr>Objectives:</vt:lpstr>
      <vt:lpstr>Plan:</vt:lpstr>
      <vt:lpstr>References:</vt:lpstr>
      <vt:lpstr>Хід заняття (Procedure)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Юзер_в_углу</cp:lastModifiedBy>
  <cp:revision>15</cp:revision>
  <dcterms:created xsi:type="dcterms:W3CDTF">2023-02-25T18:05:02Z</dcterms:created>
  <dcterms:modified xsi:type="dcterms:W3CDTF">2024-07-29T10:31:01Z</dcterms:modified>
</cp:coreProperties>
</file>