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en-US" sz="2800" smtClean="0"/>
              <a:t>5,6</a:t>
            </a:r>
            <a:r>
              <a:rPr lang="ru-RU" sz="2800" smtClean="0"/>
              <a:t> </a:t>
            </a:r>
            <a:r>
              <a:rPr lang="ru-RU" sz="2800" dirty="0"/>
              <a:t>(56 годин)</a:t>
            </a:r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1 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Complete the sentences.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25200EEA-9BD1-4950-C9F0-4EA8905BF7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668" y="1556792"/>
            <a:ext cx="8529829" cy="336934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8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Write sentences beginning If … .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B2EEDDDE-A1F9-52D0-DB57-D83A568426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470" y="1340768"/>
            <a:ext cx="8522226" cy="1756395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E59B0650-6490-BE48-ECD4-46429125D7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470" y="3068960"/>
            <a:ext cx="8522226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891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282"/>
            <a:ext cx="9144000" cy="68267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16(2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increasing importance of business travel. Conditional Mood(if I do …</a:t>
            </a:r>
          </a:p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 if I did …).» Grammar 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91276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increasing importance of business travel</a:t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 growth in world trade in these decades saw a steady expansion in business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travel, individually and in the conference and incentive travel fields, although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recession in the latter part of the century caused cutbacks in business travel as sharp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as those in leisure travel. As economic power shifted between countries, so emerging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nations provided new patterns of tourism generation. In the 1970s, Japan and the oil-rich nations of the Middle East led the growth, while in the 1980s, countries such as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Korea and Malaysia expanded both inbound and outbound business tourism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dramatically.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 acceptance of eight Eastern European nations (together with Malta 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Cyprus) into the EU in May 2004 led to new growth areas in the movement 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tourists during the first decade of the century, plus the rise of a new, free-spending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elite within the Russian community and adjacent countries has resulted in those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nationalities being among the fastest-growing sector in international tourism, albeit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from a low base. Meanwhile, uncertainty in the Western world – particularly the fall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and slow recovery of the stock market since the events of September 2001, followed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by a deepening recession and escalating oil prices – has continued to limit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recovery of business and leisure travel well into the twenty-first century.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Nevertheless, business travel of all kinds remains of immense importance 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 tourism industry, not least because the per capita revenue from the business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traveller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greatly exceeds that of the leisure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traveller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. A major factor is that business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travellers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are not generally travelling to areas that are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favoured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by leisure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travellers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(other than in the very particular case of the conference market). Business people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have to go to locations where they are to conduct business, which generally means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city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centres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, and often those cities have little to attract the leisure tourist. Travel also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takes place all year round, with little peaking, and the demand for hotels occurs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between Mondays and Fridays, encouraging the more attractively situated hotels 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target the leisure market on weekends. Often, spouses will travel to accompany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business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traveller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, so their leisure needs will have to be taken into consideration, too.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Thus, in practice, it becomes difficult to distinguish between business and leisure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tourism.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Although business travel is less price-elastic than leisure travel, as was noted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earlier, efforts to cut costs in the world of business today are ensuring business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travellers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no longer spend as freely as they did formerly. Fewer business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travellers</a:t>
            </a:r>
            <a:r>
              <a:rPr lang="uk-UA" sz="1400" dirty="0"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now travel first class or business class on airlines (many are making use of the new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budget airlines to minimize costs) than before, less expensive hotels are booked 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there is even a trend to travel on weekends to reduce prices. Companies are buying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many more tourism products, particularly air tickets, through the Internet, where they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can shop around for the cheapest tickets. These changes are not seen as short-term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trends and, in future, any distinction between the two major tourist markets is likely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to become less apparent.</a:t>
            </a:r>
            <a:endParaRPr lang="ru-RU" sz="14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Complete the sentences. Choose from:</a:t>
            </a: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A32BC05B-98B0-7B7A-9C74-8934AD5C59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59" y="1700808"/>
            <a:ext cx="8993082" cy="238370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What do you say in these situations?</a:t>
            </a:r>
            <a:r>
              <a:rPr lang="uk-UA" dirty="0">
                <a:solidFill>
                  <a:srgbClr val="FFFF00"/>
                </a:solidFill>
              </a:rPr>
              <a:t/>
            </a:r>
            <a:br>
              <a:rPr lang="uk-UA" dirty="0">
                <a:solidFill>
                  <a:srgbClr val="FFFF00"/>
                </a:solidFill>
              </a:rPr>
            </a:br>
            <a:r>
              <a:rPr lang="uk-UA" dirty="0">
                <a:solidFill>
                  <a:srgbClr val="FFFF00"/>
                </a:solidFill>
              </a:rPr>
              <a:t/>
            </a:r>
            <a:br>
              <a:rPr lang="uk-UA" dirty="0">
                <a:solidFill>
                  <a:srgbClr val="FFFF00"/>
                </a:solidFill>
              </a:rPr>
            </a:br>
            <a:r>
              <a:rPr lang="uk-UA" dirty="0">
                <a:solidFill>
                  <a:srgbClr val="FFFF00"/>
                </a:solidFill>
              </a:rPr>
              <a:t/>
            </a:r>
            <a:br>
              <a:rPr lang="uk-UA" dirty="0">
                <a:solidFill>
                  <a:srgbClr val="FFFF00"/>
                </a:solidFill>
              </a:rPr>
            </a:br>
            <a: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7C0A4BF9-BAAB-D851-C991-3F743F7DCA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993" y="1124744"/>
            <a:ext cx="8797179" cy="4816177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352</TotalTime>
  <Words>531</Words>
  <Application>Microsoft Office PowerPoint</Application>
  <PresentationFormat>Экран (4:3)</PresentationFormat>
  <Paragraphs>48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16(2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Юзер_в_углу</cp:lastModifiedBy>
  <cp:revision>29</cp:revision>
  <dcterms:created xsi:type="dcterms:W3CDTF">2023-02-25T18:05:02Z</dcterms:created>
  <dcterms:modified xsi:type="dcterms:W3CDTF">2024-07-29T10:34:22Z</dcterms:modified>
</cp:coreProperties>
</file>