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53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502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551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050749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074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6292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474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6303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686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20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462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716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678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505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64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549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306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7410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  <p:sldLayoutId id="2147483757" r:id="rId14"/>
    <p:sldLayoutId id="2147483758" r:id="rId15"/>
    <p:sldLayoutId id="2147483759" r:id="rId16"/>
    <p:sldLayoutId id="2147483760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928670"/>
            <a:ext cx="7572428" cy="2928958"/>
          </a:xfrm>
        </p:spPr>
        <p:txBody>
          <a:bodyPr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dirty="0">
                <a:effectLst/>
              </a:rPr>
              <a:t>Конспекти практичних занять з дисципліни«Іноземна мова»</a:t>
            </a:r>
            <a:br>
              <a:rPr lang="ru-RU" sz="3600" dirty="0">
                <a:effectLst/>
              </a:rPr>
            </a:br>
            <a:r>
              <a:rPr lang="ru-RU" sz="3600" dirty="0">
                <a:effectLst/>
              </a:rPr>
              <a:t> </a:t>
            </a:r>
            <a: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24 «Сфера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обслуговування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err="1">
                <a:effectLst/>
                <a:ea typeface="Times New Roman" panose="02020603050405020304" pitchFamily="18" charset="0"/>
              </a:rPr>
              <a:t>спеціальності</a:t>
            </a:r>
            <a:r>
              <a:rPr lang="ru-RU" sz="3600" dirty="0">
                <a:effectLst/>
                <a:ea typeface="Times New Roman" panose="02020603050405020304" pitchFamily="18" charset="0"/>
              </a:rPr>
              <a:t> : 242 «Туризм»</a:t>
            </a:r>
            <a:r>
              <a:rPr lang="ru-RU" sz="1800" b="1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4429132"/>
            <a:ext cx="6480048" cy="1752600"/>
          </a:xfrm>
        </p:spPr>
        <p:txBody>
          <a:bodyPr>
            <a:normAutofit fontScale="55000" lnSpcReduction="20000"/>
          </a:bodyPr>
          <a:lstStyle/>
          <a:p>
            <a:endParaRPr lang="uk-UA" sz="2800" dirty="0"/>
          </a:p>
          <a:p>
            <a:endParaRPr lang="uk-UA" sz="2800" dirty="0"/>
          </a:p>
          <a:p>
            <a:endParaRPr lang="uk-UA" sz="2800" dirty="0"/>
          </a:p>
          <a:p>
            <a:r>
              <a:rPr lang="uk-UA" sz="2800" dirty="0"/>
              <a:t>Семестр </a:t>
            </a:r>
            <a:r>
              <a:rPr lang="en-US" sz="2800" smtClean="0"/>
              <a:t>5,6</a:t>
            </a:r>
            <a:r>
              <a:rPr lang="ru-RU" sz="2800" smtClean="0"/>
              <a:t> </a:t>
            </a:r>
            <a:r>
              <a:rPr lang="ru-RU" sz="2800" dirty="0"/>
              <a:t>(56 годин)</a:t>
            </a:r>
          </a:p>
          <a:p>
            <a:r>
              <a:rPr lang="ru-RU" sz="2800" dirty="0"/>
              <a:t/>
            </a:r>
            <a:br>
              <a:rPr lang="ru-RU" sz="2800" dirty="0"/>
            </a:br>
            <a:r>
              <a:rPr lang="ru-RU" sz="2800" b="1" dirty="0"/>
              <a:t>       </a:t>
            </a:r>
            <a:r>
              <a:rPr lang="ru-RU" sz="2800" b="1" dirty="0" err="1"/>
              <a:t>Атестація</a:t>
            </a:r>
            <a:r>
              <a:rPr lang="ru-RU" sz="2800" b="1" dirty="0"/>
              <a:t> 3 (1</a:t>
            </a:r>
            <a:r>
              <a:rPr lang="uk-UA" sz="2800" b="1" dirty="0"/>
              <a:t>4</a:t>
            </a:r>
            <a:r>
              <a:rPr lang="ru-RU" sz="2800" b="1" dirty="0"/>
              <a:t> год.)</a:t>
            </a:r>
            <a:endParaRPr lang="ru-RU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186766" cy="674136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uk-UA" dirty="0"/>
              <a:t>№ </a:t>
            </a:r>
            <a:r>
              <a:rPr lang="en-US" dirty="0"/>
              <a:t>7</a:t>
            </a:r>
            <a:r>
              <a:rPr lang="uk-UA" dirty="0"/>
              <a:t>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You were visiting London. You met a lot of people who asked you a lot of</a:t>
            </a: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questions:</a:t>
            </a:r>
            <a: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200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C9AE83D9-341A-3946-DE84-7E00A04EA6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980728"/>
            <a:ext cx="7048500" cy="547687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142984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Практичне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заняття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21(2 год.)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2996952"/>
            <a:ext cx="7467600" cy="2114552"/>
          </a:xfrm>
        </p:spPr>
        <p:txBody>
          <a:bodyPr>
            <a:noAutofit/>
          </a:bodyPr>
          <a:lstStyle/>
          <a:p>
            <a:pPr marL="107309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Cultural violations. Suppositional mood. Testing.» Word order (Questions</a:t>
            </a:r>
          </a:p>
          <a:p>
            <a:pPr marL="107309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 (do you know where … ? /he asked me where …))Grammar revision</a:t>
            </a:r>
            <a:endParaRPr lang="uk-UA" sz="3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learn new vocabulary;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practice grammar structures;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enable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talk and write on the topic;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instil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the idea that learning languages is necessary and essential;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encourage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go on learning English at the next level;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lay the foundations for future study in terms to basic structures, lexis, language functions and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basic study</a:t>
            </a:r>
            <a:endParaRPr lang="ru-RU" dirty="0">
              <a:latin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5114948"/>
          </a:xfrm>
        </p:spPr>
        <p:txBody>
          <a:bodyPr>
            <a:normAutofit fontScale="92500" lnSpcReduction="20000"/>
          </a:bodyPr>
          <a:lstStyle/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1. Vocabulary activity.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2. Discussing of the topic «The nature of tourism. Active and Passive Voice.» Grammar revision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3. Listening, reading, writing, speaking.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4. Grammar activity.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5. Communicative activities :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1. Give the English equivalents the following words and word combinations.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2. Answer the questions to the text.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3. Fill in the blanks with the necessary words from the active vocabulary. 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4. Complete the following sentences.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5. Put in the right order. The underlined word is the beginning of the sentence.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6. Translate the following sentences into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English.Home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task: Reading an additional text on the topic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96752"/>
            <a:ext cx="8856984" cy="5446958"/>
          </a:xfrm>
        </p:spPr>
        <p:txBody>
          <a:bodyPr>
            <a:no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О.В., English for Computer Science Students: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занять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форми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першого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бакалаврського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освітнього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рівня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Інформаційні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Комп’ютерні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науки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ВНАУ, 2023. 73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Лінгвокраїнознавчі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аспекти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викладання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в аграрному ВНЗ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ru-RU" sz="1200" spc="3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1200" spc="-2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ВНАУ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200" spc="1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2017.</a:t>
            </a:r>
            <a:r>
              <a:rPr lang="en-US" sz="1200" spc="3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sz="1200" spc="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62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Ковальова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К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 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вказівки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самостійної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заочної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форм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075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Маркетинг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073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Менеджмент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 «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адміністрування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–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 – 100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Modern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English-Ukrainian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Dictionary: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Over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160,000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Words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Expressions / Mykola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Ivanovych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Balla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 Kyiv: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Chumatskiy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Shliakh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pub., 2007.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668 p.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 Oxford Dictionary of Business World. (2020) //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Gen.Editors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Dr Alan Isaacs,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Elizabeth Martin.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University Press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Верба Л.Г., Верба Г.В.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сучасної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Довідник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Мова англ., укр.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ТОВ «ВП Логос-М»,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Голіцинський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Ю.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Збірник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Інкос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Murphy R. English Grammar in Use /Murphy R. – Cambridge University Press, 2021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/>
              <a:t>Хід</a:t>
            </a:r>
            <a:r>
              <a:rPr lang="ru-RU" dirty="0"/>
              <a:t> </a:t>
            </a:r>
            <a:r>
              <a:rPr lang="ru-RU" dirty="0" err="1"/>
              <a:t>заняття</a:t>
            </a:r>
            <a:r>
              <a:rPr lang="ru-RU" dirty="0"/>
              <a:t> (</a:t>
            </a:r>
            <a:r>
              <a:rPr lang="en-US" dirty="0"/>
              <a:t>Procedure)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857364"/>
            <a:ext cx="7467600" cy="4525963"/>
          </a:xfrm>
        </p:spPr>
        <p:txBody>
          <a:bodyPr>
            <a:normAutofit/>
          </a:bodyPr>
          <a:lstStyle/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Learn the new words and word combinations.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Make some questions on the text.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Read the text and translate into Ukrainian in the written form.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Make summery of the text in English.</a:t>
            </a:r>
            <a:endParaRPr lang="uk-UA" dirty="0">
              <a:effectLst/>
              <a:latin typeface="+mn-lt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88640"/>
            <a:ext cx="8928992" cy="666936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Cultural violations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/>
            </a:r>
            <a:br>
              <a:rPr lang="en-US" dirty="0">
                <a:effectLst/>
                <a:latin typeface="+mn-lt"/>
                <a:ea typeface="Times New Roman" panose="02020603050405020304" pitchFamily="18" charset="0"/>
              </a:rPr>
            </a:b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Although not exclusively a British problem, other patterns of </a:t>
            </a:r>
            <a:r>
              <a:rPr lang="en-US" dirty="0" err="1">
                <a:effectLst/>
                <a:latin typeface="+mn-lt"/>
                <a:ea typeface="Times New Roman" panose="02020603050405020304" pitchFamily="18" charset="0"/>
              </a:rPr>
              <a:t>behaviour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 among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a small but significant minority of Britons while abroad have made such tourists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unwelcome in several leading resorts on the Continent. Freed from the normal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restraints of their everyday surroundings, many young tourists have been attracted to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resorts promising unlimited cheap alcohol, 24-hour entertainment and readily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available sex, either with fellow tourists or locals. Some of the less responsible tour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operators have promoted these resorts to niche markets of youngsters, driving away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the family market. This, in turn, has fueled the growth of bars and discos offering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popular music of the day, while resort reps for the operators organized bar crawls,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earning high commissions from </a:t>
            </a:r>
            <a:r>
              <a:rPr lang="en-US" dirty="0" err="1">
                <a:effectLst/>
                <a:latin typeface="+mn-lt"/>
                <a:ea typeface="Times New Roman" panose="02020603050405020304" pitchFamily="18" charset="0"/>
              </a:rPr>
              <a:t>favoured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 bars.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The popularity of the resorts quickly led to their becoming overwhelmed by ill-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behaved visitors, soon commonly referred to as ‘lager louts’. Bar and street brawls,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open drunkenness and impolite behavior quickly led to conflicts with locals, not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infrequently resulting in visitors being hospitalized. One after another, resorts such as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+mn-lt"/>
                <a:ea typeface="Times New Roman" panose="02020603050405020304" pitchFamily="18" charset="0"/>
              </a:rPr>
              <a:t>Benitses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 and </a:t>
            </a:r>
            <a:r>
              <a:rPr lang="en-US" dirty="0" err="1">
                <a:effectLst/>
                <a:latin typeface="+mn-lt"/>
                <a:ea typeface="Times New Roman" panose="02020603050405020304" pitchFamily="18" charset="0"/>
              </a:rPr>
              <a:t>Kavos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 on Corfu, Ibiza in the Balearics and </a:t>
            </a:r>
            <a:r>
              <a:rPr lang="en-US" dirty="0" err="1">
                <a:effectLst/>
                <a:latin typeface="+mn-lt"/>
                <a:ea typeface="Times New Roman" panose="02020603050405020304" pitchFamily="18" charset="0"/>
              </a:rPr>
              <a:t>Faliraki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 on Rhodes found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their more traditional markets drying up. Efforts to change the image of the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destinations were often taken too late.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As local authorities intervened, imposing curfews, licensing bar crawls by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groups, employing undercover police and even attempting to quarantine noisy groups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within zones, the </a:t>
            </a:r>
            <a:r>
              <a:rPr lang="en-US" dirty="0" err="1">
                <a:effectLst/>
                <a:latin typeface="+mn-lt"/>
                <a:ea typeface="Times New Roman" panose="02020603050405020304" pitchFamily="18" charset="0"/>
              </a:rPr>
              <a:t>revellers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 simply moved on to other resorts, threatening their decline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in turn.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This ‘slash and burn’ approach to tourism is not easily resolved, although the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tour operators responsible for some of the worst excesses have sobered up as a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consequence of the bad media publicity they received and modified their packages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and promotions. The problem for the destinations – of how to regain public trust and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to reposition their product – is less easily solved.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Where cultural differences are tied to religion, conflicts become greater. Some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Islamic countries in the Middle East, such as the United Arab Emirates, have actively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pursued policies to attract Western tourists, but expect them to respect local mores.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Dubai, one of the Emirates States, is among those that initially turned a blind eye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towards inappropriate beachwear or consumption of alcohol by visitors, but flagrant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breaches of behavior reduced levels of tolerance and led to a tightening up of control,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notably in the case of two British tourists accused in 2008 of having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sex on the beach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and insulting the policeman who sought to arrest them.</a:t>
            </a:r>
            <a:endParaRPr lang="ru-RU" sz="1400" dirty="0">
              <a:latin typeface="+mn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6632"/>
            <a:ext cx="8640960" cy="6741368"/>
          </a:xfrm>
        </p:spPr>
        <p:txBody>
          <a:bodyPr>
            <a:normAutofit fontScale="62500" lnSpcReduction="20000"/>
          </a:bodyPr>
          <a:lstStyle/>
          <a:p>
            <a:pPr marL="36576" indent="0">
              <a:buNone/>
            </a:pPr>
            <a:r>
              <a:rPr lang="uk-UA" sz="2500" dirty="0"/>
              <a:t>№ </a:t>
            </a:r>
            <a:r>
              <a:rPr lang="uk-UA" sz="2500" dirty="0">
                <a:effectLst/>
                <a:latin typeface="+mn-lt"/>
                <a:ea typeface="Times New Roman" panose="02020603050405020304" pitchFamily="18" charset="0"/>
              </a:rPr>
              <a:t>5</a:t>
            </a:r>
            <a:r>
              <a:rPr lang="uk-UA" sz="2500" dirty="0">
                <a:latin typeface="+mn-lt"/>
              </a:rPr>
              <a:t> </a:t>
            </a:r>
            <a:r>
              <a:rPr lang="en-US" sz="2500" dirty="0">
                <a:solidFill>
                  <a:srgbClr val="FFFF00"/>
                </a:solidFill>
              </a:rPr>
              <a:t>Which is right? Tick (✓) the correct alternative.</a:t>
            </a:r>
            <a:r>
              <a:rPr lang="uk-UA" sz="2500" dirty="0">
                <a:solidFill>
                  <a:srgbClr val="FFFF00"/>
                </a:solidFill>
              </a:rPr>
              <a:t/>
            </a:r>
            <a:br>
              <a:rPr lang="uk-UA" sz="2500" dirty="0">
                <a:solidFill>
                  <a:srgbClr val="FFFF00"/>
                </a:solidFill>
              </a:rPr>
            </a:br>
            <a:r>
              <a:rPr lang="uk-UA" sz="2500" dirty="0">
                <a:solidFill>
                  <a:srgbClr val="FFFF00"/>
                </a:solidFill>
              </a:rPr>
              <a:t/>
            </a:r>
            <a:br>
              <a:rPr lang="uk-UA" sz="2500" dirty="0">
                <a:solidFill>
                  <a:srgbClr val="FFFF00"/>
                </a:solidFill>
              </a:rPr>
            </a:br>
            <a:r>
              <a:rPr lang="uk-UA" sz="2500" dirty="0">
                <a:solidFill>
                  <a:srgbClr val="FFFF00"/>
                </a:solidFill>
              </a:rPr>
              <a:t/>
            </a:r>
            <a:br>
              <a:rPr lang="uk-UA" sz="2500" dirty="0">
                <a:solidFill>
                  <a:srgbClr val="FFFF00"/>
                </a:solidFill>
              </a:rPr>
            </a:br>
            <a:r>
              <a:rPr lang="en-US" sz="2500" dirty="0"/>
              <a:t>2 a Do you know what time the film starts?</a:t>
            </a:r>
            <a:r>
              <a:rPr lang="uk-UA" sz="2500" dirty="0"/>
              <a:t/>
            </a:r>
            <a:br>
              <a:rPr lang="uk-UA" sz="2500" dirty="0"/>
            </a:br>
            <a:r>
              <a:rPr lang="uk-UA" sz="2500" dirty="0"/>
              <a:t>   </a:t>
            </a:r>
            <a:r>
              <a:rPr lang="en-US" sz="2500" dirty="0"/>
              <a:t>b Do you know what time does the film</a:t>
            </a:r>
            <a:r>
              <a:rPr lang="uk-UA" sz="2500" dirty="0"/>
              <a:t> </a:t>
            </a:r>
            <a:r>
              <a:rPr lang="en-US" sz="2500" dirty="0"/>
              <a:t>start?</a:t>
            </a:r>
            <a:r>
              <a:rPr lang="uk-UA" sz="2500" dirty="0"/>
              <a:t/>
            </a:r>
            <a:br>
              <a:rPr lang="uk-UA" sz="2500" dirty="0"/>
            </a:br>
            <a:r>
              <a:rPr lang="uk-UA" sz="2500" dirty="0"/>
              <a:t>   </a:t>
            </a:r>
            <a:r>
              <a:rPr lang="en-US" sz="2500" dirty="0"/>
              <a:t>c Do you know what time starts the film?</a:t>
            </a:r>
            <a:r>
              <a:rPr lang="uk-UA" sz="2500" dirty="0"/>
              <a:t/>
            </a:r>
            <a:br>
              <a:rPr lang="uk-UA" sz="2500" dirty="0"/>
            </a:br>
            <a:r>
              <a:rPr lang="uk-UA" sz="2500" dirty="0"/>
              <a:t/>
            </a:r>
            <a:br>
              <a:rPr lang="uk-UA" sz="2500" dirty="0"/>
            </a:br>
            <a:r>
              <a:rPr lang="en-US" sz="2500" dirty="0"/>
              <a:t>3 a Why Amy does get up so early every day?</a:t>
            </a:r>
            <a:r>
              <a:rPr lang="uk-UA" sz="2500" dirty="0"/>
              <a:t/>
            </a:r>
            <a:br>
              <a:rPr lang="uk-UA" sz="2500" dirty="0"/>
            </a:br>
            <a:r>
              <a:rPr lang="uk-UA" sz="2500" dirty="0"/>
              <a:t>   </a:t>
            </a:r>
            <a:r>
              <a:rPr lang="en-US" sz="2500" dirty="0"/>
              <a:t>b Why Amy gets up so early every day?</a:t>
            </a:r>
            <a:r>
              <a:rPr lang="uk-UA" sz="2500" dirty="0"/>
              <a:t/>
            </a:r>
            <a:br>
              <a:rPr lang="uk-UA" sz="2500" dirty="0"/>
            </a:br>
            <a:r>
              <a:rPr lang="uk-UA" sz="2500" dirty="0"/>
              <a:t>   </a:t>
            </a:r>
            <a:r>
              <a:rPr lang="en-US" sz="2500" dirty="0"/>
              <a:t>c Why does Amy get up so early every day?</a:t>
            </a:r>
            <a:r>
              <a:rPr lang="uk-UA" sz="2500" dirty="0"/>
              <a:t/>
            </a:r>
            <a:br>
              <a:rPr lang="uk-UA" sz="2500" dirty="0"/>
            </a:br>
            <a:r>
              <a:rPr lang="uk-UA" sz="2500" dirty="0"/>
              <a:t/>
            </a:r>
            <a:br>
              <a:rPr lang="uk-UA" sz="2500" dirty="0"/>
            </a:br>
            <a:r>
              <a:rPr lang="en-US" sz="2500" dirty="0"/>
              <a:t>4 a I want to know what this word means.</a:t>
            </a:r>
            <a:r>
              <a:rPr lang="uk-UA" sz="2500" dirty="0"/>
              <a:t/>
            </a:r>
            <a:br>
              <a:rPr lang="uk-UA" sz="2500" dirty="0"/>
            </a:br>
            <a:r>
              <a:rPr lang="uk-UA" sz="2500" dirty="0"/>
              <a:t>   </a:t>
            </a:r>
            <a:r>
              <a:rPr lang="en-US" sz="2500" dirty="0"/>
              <a:t>b I want to know what does this word mean.</a:t>
            </a:r>
            <a:r>
              <a:rPr lang="uk-UA" sz="2500" dirty="0"/>
              <a:t/>
            </a:r>
            <a:br>
              <a:rPr lang="uk-UA" sz="2500" dirty="0"/>
            </a:br>
            <a:r>
              <a:rPr lang="uk-UA" sz="2500" dirty="0"/>
              <a:t>   </a:t>
            </a:r>
            <a:r>
              <a:rPr lang="en-US" sz="2500" dirty="0"/>
              <a:t>c I want to know what means this word.</a:t>
            </a:r>
            <a:r>
              <a:rPr lang="uk-UA" sz="2500" dirty="0"/>
              <a:t/>
            </a:r>
            <a:br>
              <a:rPr lang="uk-UA" sz="2500" dirty="0"/>
            </a:br>
            <a:r>
              <a:rPr lang="uk-UA" sz="2500" dirty="0"/>
              <a:t/>
            </a:r>
            <a:br>
              <a:rPr lang="uk-UA" sz="2500" dirty="0"/>
            </a:br>
            <a:r>
              <a:rPr lang="en-US" sz="2500" dirty="0"/>
              <a:t>5 a I can’t remember where did I park the car.</a:t>
            </a:r>
            <a:r>
              <a:rPr lang="uk-UA" sz="2500" dirty="0"/>
              <a:t/>
            </a:r>
            <a:br>
              <a:rPr lang="uk-UA" sz="2500" dirty="0"/>
            </a:br>
            <a:r>
              <a:rPr lang="uk-UA" sz="2500" dirty="0"/>
              <a:t>   </a:t>
            </a:r>
            <a:r>
              <a:rPr lang="en-US" sz="2500" dirty="0"/>
              <a:t>b I can’t remember where I parked the car.</a:t>
            </a:r>
            <a:r>
              <a:rPr lang="uk-UA" sz="2500" dirty="0"/>
              <a:t/>
            </a:r>
            <a:br>
              <a:rPr lang="uk-UA" sz="2500" dirty="0"/>
            </a:br>
            <a:r>
              <a:rPr lang="uk-UA" sz="2500" dirty="0"/>
              <a:t>   </a:t>
            </a:r>
            <a:r>
              <a:rPr lang="en-US" sz="2500" dirty="0"/>
              <a:t>c I can’t remember where I did park the car.</a:t>
            </a:r>
            <a:r>
              <a:rPr lang="uk-UA" sz="2500" dirty="0"/>
              <a:t/>
            </a:r>
            <a:br>
              <a:rPr lang="uk-UA" sz="2500" dirty="0"/>
            </a:br>
            <a:r>
              <a:rPr lang="uk-UA" sz="2500" dirty="0"/>
              <a:t/>
            </a:r>
            <a:br>
              <a:rPr lang="uk-UA" sz="2500" dirty="0"/>
            </a:br>
            <a:r>
              <a:rPr lang="en-US" sz="2500" dirty="0"/>
              <a:t>6 a Why you didn’t phone me yesterday?</a:t>
            </a:r>
            <a:r>
              <a:rPr lang="uk-UA" sz="2500" dirty="0"/>
              <a:t/>
            </a:r>
            <a:br>
              <a:rPr lang="uk-UA" sz="2500" dirty="0"/>
            </a:br>
            <a:r>
              <a:rPr lang="uk-UA" sz="2500" dirty="0"/>
              <a:t>   </a:t>
            </a:r>
            <a:r>
              <a:rPr lang="en-US" sz="2500" dirty="0"/>
              <a:t>b Why didn’t you phone me yesterday?</a:t>
            </a:r>
            <a:r>
              <a:rPr lang="uk-UA" sz="2500" dirty="0"/>
              <a:t/>
            </a:r>
            <a:br>
              <a:rPr lang="uk-UA" sz="2500" dirty="0"/>
            </a:br>
            <a:r>
              <a:rPr lang="uk-UA" sz="2500" dirty="0"/>
              <a:t>   </a:t>
            </a:r>
            <a:r>
              <a:rPr lang="en-US" sz="2500" dirty="0"/>
              <a:t>c Why you not phoned me yesterday?</a:t>
            </a:r>
            <a:r>
              <a:rPr lang="uk-UA" sz="2500" dirty="0"/>
              <a:t/>
            </a:r>
            <a:br>
              <a:rPr lang="uk-UA" sz="2500" dirty="0"/>
            </a:br>
            <a:r>
              <a:rPr lang="uk-UA" sz="2500" dirty="0"/>
              <a:t/>
            </a:r>
            <a:br>
              <a:rPr lang="uk-UA" sz="2500" dirty="0"/>
            </a:br>
            <a:r>
              <a:rPr lang="en-US" sz="2500" dirty="0"/>
              <a:t>6 a Do you know where does Helen work?</a:t>
            </a:r>
            <a:r>
              <a:rPr lang="uk-UA" sz="2500" dirty="0"/>
              <a:t/>
            </a:r>
            <a:br>
              <a:rPr lang="uk-UA" sz="2500" dirty="0"/>
            </a:br>
            <a:r>
              <a:rPr lang="uk-UA" sz="2500" dirty="0"/>
              <a:t>   </a:t>
            </a:r>
            <a:r>
              <a:rPr lang="en-US" sz="2500" dirty="0"/>
              <a:t>b Do you know where Helen does work?</a:t>
            </a:r>
            <a:r>
              <a:rPr lang="uk-UA" sz="2500" dirty="0"/>
              <a:t/>
            </a:r>
            <a:br>
              <a:rPr lang="uk-UA" sz="2500" dirty="0"/>
            </a:br>
            <a:r>
              <a:rPr lang="uk-UA" sz="2500" dirty="0"/>
              <a:t>   </a:t>
            </a:r>
            <a:r>
              <a:rPr lang="en-US" sz="2500" dirty="0"/>
              <a:t>c Do you know where Helen works?</a:t>
            </a:r>
            <a:r>
              <a:rPr lang="uk-UA" sz="2500" dirty="0"/>
              <a:t/>
            </a:r>
            <a:br>
              <a:rPr lang="uk-UA" sz="2500" dirty="0"/>
            </a:br>
            <a:r>
              <a:rPr lang="uk-UA" sz="2500" dirty="0"/>
              <a:t/>
            </a:r>
            <a:br>
              <a:rPr lang="uk-UA" sz="2500" dirty="0"/>
            </a:br>
            <a:r>
              <a:rPr lang="en-US" sz="2500" dirty="0"/>
              <a:t>7 a How much it costs to park here?</a:t>
            </a:r>
            <a:r>
              <a:rPr lang="uk-UA" sz="2500" dirty="0"/>
              <a:t/>
            </a:r>
            <a:br>
              <a:rPr lang="uk-UA" sz="2500" dirty="0"/>
            </a:br>
            <a:r>
              <a:rPr lang="uk-UA" sz="2500" dirty="0"/>
              <a:t>   </a:t>
            </a:r>
            <a:r>
              <a:rPr lang="en-US" sz="2500" dirty="0"/>
              <a:t>b How much does it cost to park here?</a:t>
            </a:r>
            <a:r>
              <a:rPr lang="uk-UA" sz="2500" dirty="0"/>
              <a:t/>
            </a:r>
            <a:br>
              <a:rPr lang="uk-UA" sz="2500" dirty="0"/>
            </a:br>
            <a:r>
              <a:rPr lang="uk-UA" sz="2500" dirty="0"/>
              <a:t>   </a:t>
            </a:r>
            <a:r>
              <a:rPr lang="en-US" sz="2500" dirty="0"/>
              <a:t>c How much it does cost to park here?</a:t>
            </a:r>
            <a:r>
              <a:rPr lang="uk-UA" sz="2500" dirty="0"/>
              <a:t/>
            </a:r>
            <a:br>
              <a:rPr lang="uk-UA" sz="2500" dirty="0"/>
            </a:br>
            <a:r>
              <a:rPr lang="uk-UA" sz="2500" dirty="0"/>
              <a:t/>
            </a:r>
            <a:br>
              <a:rPr lang="uk-UA" sz="2500" dirty="0"/>
            </a:br>
            <a:r>
              <a:rPr lang="en-US" sz="2500" dirty="0"/>
              <a:t>8 a Tell me what you want.</a:t>
            </a:r>
            <a:r>
              <a:rPr lang="uk-UA" sz="2500" dirty="0"/>
              <a:t/>
            </a:r>
            <a:br>
              <a:rPr lang="uk-UA" sz="2500" dirty="0"/>
            </a:br>
            <a:r>
              <a:rPr lang="uk-UA" sz="2500" dirty="0"/>
              <a:t>   </a:t>
            </a:r>
            <a:r>
              <a:rPr lang="en-US" sz="2500" dirty="0"/>
              <a:t>b Tell me what you do want.</a:t>
            </a:r>
            <a:r>
              <a:rPr lang="uk-UA" sz="2500" dirty="0"/>
              <a:t/>
            </a:r>
            <a:br>
              <a:rPr lang="uk-UA" sz="2500" dirty="0"/>
            </a:br>
            <a:r>
              <a:rPr lang="uk-UA" sz="2500" dirty="0"/>
              <a:t>   </a:t>
            </a:r>
            <a:r>
              <a:rPr lang="en-US" sz="2500" dirty="0"/>
              <a:t>c Tell me what do you want.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186766" cy="6072230"/>
          </a:xfrm>
        </p:spPr>
        <p:txBody>
          <a:bodyPr>
            <a:normAutofit fontScale="92500" lnSpcReduction="20000"/>
          </a:bodyPr>
          <a:lstStyle/>
          <a:p>
            <a:pPr marL="36576" indent="0">
              <a:buNone/>
            </a:pPr>
            <a:r>
              <a:rPr lang="uk-UA" dirty="0"/>
              <a:t>№ </a:t>
            </a:r>
            <a:r>
              <a:rPr lang="en-US" dirty="0"/>
              <a:t>6</a:t>
            </a:r>
            <a:r>
              <a:rPr lang="uk-UA" dirty="0"/>
              <a:t> </a:t>
            </a:r>
            <a:r>
              <a:rPr lang="en-US" dirty="0">
                <a:solidFill>
                  <a:srgbClr val="FFFF00"/>
                </a:solidFill>
              </a:rPr>
              <a:t>Put the words in the correct order.</a:t>
            </a:r>
            <a:r>
              <a:rPr lang="uk-UA" dirty="0">
                <a:solidFill>
                  <a:srgbClr val="FFFF00"/>
                </a:solidFill>
              </a:rPr>
              <a:t/>
            </a:r>
            <a:br>
              <a:rPr lang="uk-UA" dirty="0">
                <a:solidFill>
                  <a:srgbClr val="FFFF00"/>
                </a:solidFill>
              </a:rPr>
            </a:br>
            <a:r>
              <a:rPr lang="uk-UA" dirty="0">
                <a:solidFill>
                  <a:srgbClr val="FFFF00"/>
                </a:solidFill>
              </a:rPr>
              <a:t/>
            </a:r>
            <a:br>
              <a:rPr lang="uk-UA" dirty="0">
                <a:solidFill>
                  <a:srgbClr val="FFFF00"/>
                </a:solidFill>
              </a:rPr>
            </a:br>
            <a:r>
              <a:rPr lang="uk-UA" dirty="0">
                <a:solidFill>
                  <a:srgbClr val="FFFF00"/>
                </a:solidFill>
              </a:rPr>
              <a:t/>
            </a:r>
            <a:br>
              <a:rPr lang="uk-UA" dirty="0">
                <a:solidFill>
                  <a:srgbClr val="FFFF00"/>
                </a:solidFill>
              </a:rPr>
            </a:br>
            <a:r>
              <a:rPr lang="en-US" dirty="0"/>
              <a:t>1 (it / you / what time / know / is) Do you know what time it is</a:t>
            </a:r>
          </a:p>
          <a:p>
            <a:pPr marL="36576" indent="0">
              <a:buNone/>
            </a:pPr>
            <a:r>
              <a:rPr lang="en-US" dirty="0"/>
              <a:t>?</a:t>
            </a:r>
          </a:p>
          <a:p>
            <a:pPr marL="36576" indent="0">
              <a:buNone/>
            </a:pPr>
            <a:r>
              <a:rPr lang="en-US" dirty="0"/>
              <a:t>2 (is / to the airport / far / it) How</a:t>
            </a:r>
            <a:r>
              <a:rPr lang="uk-UA" dirty="0"/>
              <a:t>_______________</a:t>
            </a:r>
            <a:r>
              <a:rPr lang="en-US" dirty="0"/>
              <a:t>?</a:t>
            </a:r>
          </a:p>
          <a:p>
            <a:pPr marL="36576" indent="0">
              <a:buNone/>
            </a:pPr>
            <a:r>
              <a:rPr lang="en-US" dirty="0"/>
              <a:t>3 (wonder / is / how / old / Tom) I</a:t>
            </a:r>
            <a:r>
              <a:rPr lang="uk-UA" dirty="0"/>
              <a:t>_______________</a:t>
            </a:r>
            <a:r>
              <a:rPr lang="en-US" dirty="0"/>
              <a:t>.</a:t>
            </a:r>
          </a:p>
          <a:p>
            <a:pPr marL="36576" indent="0">
              <a:buNone/>
            </a:pPr>
            <a:r>
              <a:rPr lang="en-US" dirty="0"/>
              <a:t>4 (they / married / been / have) How long</a:t>
            </a:r>
            <a:r>
              <a:rPr lang="uk-UA" dirty="0"/>
              <a:t>_______________</a:t>
            </a:r>
            <a:r>
              <a:rPr lang="en-US" dirty="0"/>
              <a:t>?</a:t>
            </a:r>
          </a:p>
          <a:p>
            <a:pPr marL="36576" indent="0">
              <a:buNone/>
            </a:pPr>
            <a:r>
              <a:rPr lang="en-US" dirty="0"/>
              <a:t>5 (they / married / how long / been / have / know)</a:t>
            </a:r>
            <a:r>
              <a:rPr lang="uk-UA" dirty="0"/>
              <a:t> </a:t>
            </a:r>
            <a:r>
              <a:rPr lang="en-US" dirty="0"/>
              <a:t>Do you</a:t>
            </a:r>
            <a:r>
              <a:rPr lang="uk-UA" dirty="0"/>
              <a:t>_______________</a:t>
            </a:r>
            <a:r>
              <a:rPr lang="en-US" dirty="0"/>
              <a:t>?</a:t>
            </a:r>
          </a:p>
          <a:p>
            <a:pPr marL="36576" indent="0">
              <a:buNone/>
            </a:pPr>
            <a:r>
              <a:rPr lang="en-US" dirty="0"/>
              <a:t>6 (tell / the station / you / me / is / where)</a:t>
            </a:r>
            <a:r>
              <a:rPr lang="uk-UA" dirty="0"/>
              <a:t> </a:t>
            </a:r>
            <a:r>
              <a:rPr lang="en-US" dirty="0"/>
              <a:t>Could</a:t>
            </a:r>
            <a:r>
              <a:rPr lang="uk-UA" dirty="0"/>
              <a:t>_______________</a:t>
            </a:r>
            <a:r>
              <a:rPr lang="en-US" dirty="0"/>
              <a:t>?</a:t>
            </a:r>
          </a:p>
          <a:p>
            <a:pPr marL="36576" indent="0">
              <a:buNone/>
            </a:pPr>
            <a:r>
              <a:rPr lang="en-US" dirty="0"/>
              <a:t>7 (in the accident / injured / anyone / don’t / whether / know / was)</a:t>
            </a:r>
            <a:r>
              <a:rPr lang="uk-UA" dirty="0"/>
              <a:t> </a:t>
            </a:r>
            <a:r>
              <a:rPr lang="en-US" dirty="0"/>
              <a:t>I</a:t>
            </a:r>
            <a:r>
              <a:rPr lang="uk-UA" dirty="0"/>
              <a:t>______</a:t>
            </a:r>
            <a:r>
              <a:rPr lang="en-US" dirty="0"/>
              <a:t>.</a:t>
            </a:r>
          </a:p>
          <a:p>
            <a:pPr marL="36576" indent="0">
              <a:buNone/>
            </a:pPr>
            <a:r>
              <a:rPr lang="en-US" dirty="0"/>
              <a:t>8 (what / tomorrow / know / time / will / arrive / you / you)</a:t>
            </a:r>
            <a:r>
              <a:rPr lang="uk-UA" dirty="0"/>
              <a:t> </a:t>
            </a:r>
            <a:r>
              <a:rPr lang="en-US" dirty="0"/>
              <a:t>Do</a:t>
            </a:r>
            <a:r>
              <a:rPr lang="uk-UA" dirty="0"/>
              <a:t>_____</a:t>
            </a:r>
            <a:r>
              <a:rPr lang="en-US" dirty="0"/>
              <a:t>?</a:t>
            </a:r>
            <a:r>
              <a:rPr lang="ru-RU" dirty="0">
                <a:solidFill>
                  <a:srgbClr val="FFFF00"/>
                </a:solidFill>
              </a:rPr>
              <a:t/>
            </a:r>
            <a:br>
              <a:rPr lang="ru-RU" dirty="0">
                <a:solidFill>
                  <a:srgbClr val="FFFF00"/>
                </a:solidFill>
              </a:rPr>
            </a:br>
            <a:r>
              <a:rPr lang="ru-RU" dirty="0">
                <a:solidFill>
                  <a:srgbClr val="FFFF00"/>
                </a:solidFill>
              </a:rPr>
              <a:t/>
            </a:r>
            <a:br>
              <a:rPr lang="ru-RU" dirty="0">
                <a:solidFill>
                  <a:srgbClr val="FFFF00"/>
                </a:solidFill>
              </a:rPr>
            </a:br>
            <a:r>
              <a:rPr lang="uk-UA" dirty="0">
                <a:solidFill>
                  <a:srgbClr val="FFFF00"/>
                </a:solidFill>
              </a:rPr>
              <a:t/>
            </a:r>
            <a:br>
              <a:rPr lang="uk-UA" dirty="0">
                <a:solidFill>
                  <a:srgbClr val="FFFF00"/>
                </a:solidFill>
              </a:rPr>
            </a:br>
            <a:r>
              <a:rPr lang="uk-UA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  <a:t/>
            </a:r>
            <a:br>
              <a:rPr lang="uk-UA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r>
              <a:rPr lang="uk-UA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  <a:t/>
            </a:r>
            <a:br>
              <a:rPr lang="uk-UA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Ион</Template>
  <TotalTime>403</TotalTime>
  <Words>548</Words>
  <Application>Microsoft Office PowerPoint</Application>
  <PresentationFormat>Экран (4:3)</PresentationFormat>
  <Paragraphs>55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Ион</vt:lpstr>
      <vt:lpstr>Конспекти практичних занять з дисципліни«Іноземна мова»  з галузі знань 24 «Сфера обслуговування» спеціальності : 242 «Туризм» </vt:lpstr>
      <vt:lpstr>Практичне заняття 21(2 год.)</vt:lpstr>
      <vt:lpstr>Objectives:</vt:lpstr>
      <vt:lpstr>Plan:</vt:lpstr>
      <vt:lpstr>References:</vt:lpstr>
      <vt:lpstr>Хід заняття (Procedure)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Конспекти практичних занять з дисципліни«Іноземна мова» з галузі знань 12 «Інформаційні технології» спеціальності : 122 «Комп’ютерні науки».</dc:title>
  <dc:creator>user</dc:creator>
  <cp:lastModifiedBy>Юзер_в_углу</cp:lastModifiedBy>
  <cp:revision>34</cp:revision>
  <dcterms:created xsi:type="dcterms:W3CDTF">2023-02-25T18:05:02Z</dcterms:created>
  <dcterms:modified xsi:type="dcterms:W3CDTF">2024-07-29T10:35:36Z</dcterms:modified>
</cp:coreProperties>
</file>