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1"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50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29.07.2024</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pPr algn="ctr">
              <a:lnSpc>
                <a:spcPct val="115000"/>
              </a:lnSpc>
              <a:spcAft>
                <a:spcPts val="1000"/>
              </a:spcAft>
            </a:pPr>
            <a:r>
              <a:rPr lang="ru-RU" sz="3600" dirty="0">
                <a:effectLst/>
              </a:rPr>
              <a:t>Конспекти практичних занять з дисципліни«Іноземна мова»</a:t>
            </a:r>
            <a:br>
              <a:rPr lang="ru-RU" sz="3600" dirty="0">
                <a:effectLst/>
              </a:rPr>
            </a:br>
            <a:r>
              <a:rPr lang="ru-RU" sz="3600" dirty="0">
                <a:effectLst/>
              </a:rPr>
              <a:t> </a:t>
            </a:r>
            <a:r>
              <a:rPr lang="uk-UA" sz="3600" dirty="0">
                <a:effectLst/>
                <a:ea typeface="Times New Roman" panose="02020603050405020304" pitchFamily="18" charset="0"/>
                <a:cs typeface="Times New Roman" panose="02020603050405020304" pitchFamily="18" charset="0"/>
              </a:rPr>
              <a:t>з </a:t>
            </a:r>
            <a:r>
              <a:rPr lang="ru-RU" sz="3600" dirty="0" err="1">
                <a:effectLst/>
                <a:ea typeface="Times New Roman" panose="02020603050405020304" pitchFamily="18" charset="0"/>
                <a:cs typeface="Times New Roman" panose="02020603050405020304" pitchFamily="18" charset="0"/>
              </a:rPr>
              <a:t>галузі</a:t>
            </a:r>
            <a:r>
              <a:rPr lang="ru-RU" sz="3600" dirty="0">
                <a:effectLst/>
                <a:ea typeface="Times New Roman" panose="02020603050405020304" pitchFamily="18" charset="0"/>
                <a:cs typeface="Times New Roman" panose="02020603050405020304" pitchFamily="18" charset="0"/>
              </a:rPr>
              <a:t> </a:t>
            </a:r>
            <a:r>
              <a:rPr lang="ru-RU" sz="3600" dirty="0" err="1">
                <a:effectLst/>
                <a:ea typeface="Times New Roman" panose="02020603050405020304" pitchFamily="18" charset="0"/>
                <a:cs typeface="Times New Roman" panose="02020603050405020304" pitchFamily="18" charset="0"/>
              </a:rPr>
              <a:t>знань</a:t>
            </a:r>
            <a:r>
              <a:rPr lang="ru-RU" sz="3600" dirty="0">
                <a:effectLst/>
                <a:ea typeface="Times New Roman" panose="02020603050405020304" pitchFamily="18" charset="0"/>
                <a:cs typeface="Times New Roman" panose="02020603050405020304" pitchFamily="18" charset="0"/>
              </a:rPr>
              <a:t> 24 «Сфера </a:t>
            </a:r>
            <a:r>
              <a:rPr lang="ru-RU" sz="3600" dirty="0" err="1">
                <a:effectLst/>
                <a:ea typeface="Times New Roman" panose="02020603050405020304" pitchFamily="18" charset="0"/>
                <a:cs typeface="Times New Roman" panose="02020603050405020304" pitchFamily="18" charset="0"/>
              </a:rPr>
              <a:t>обслуговування</a:t>
            </a:r>
            <a:r>
              <a:rPr lang="ru-RU" sz="3600" dirty="0">
                <a:effectLst/>
                <a:ea typeface="Times New Roman" panose="02020603050405020304" pitchFamily="18" charset="0"/>
                <a:cs typeface="Times New Roman" panose="02020603050405020304" pitchFamily="18" charset="0"/>
              </a:rPr>
              <a:t>»</a:t>
            </a:r>
            <a:r>
              <a:rPr lang="uk-UA" sz="3600" dirty="0">
                <a:effectLst/>
                <a:ea typeface="Times New Roman" panose="02020603050405020304" pitchFamily="18" charset="0"/>
                <a:cs typeface="Times New Roman" panose="02020603050405020304" pitchFamily="18" charset="0"/>
              </a:rPr>
              <a:t/>
            </a:r>
            <a:br>
              <a:rPr lang="uk-UA" sz="3600" dirty="0">
                <a:effectLst/>
                <a:ea typeface="Times New Roman" panose="02020603050405020304" pitchFamily="18" charset="0"/>
                <a:cs typeface="Times New Roman" panose="02020603050405020304" pitchFamily="18" charset="0"/>
              </a:rPr>
            </a:br>
            <a:r>
              <a:rPr lang="ru-RU" sz="3600" dirty="0" err="1">
                <a:effectLst/>
                <a:ea typeface="Times New Roman" panose="02020603050405020304" pitchFamily="18" charset="0"/>
              </a:rPr>
              <a:t>спеціальності</a:t>
            </a:r>
            <a:r>
              <a:rPr lang="ru-RU" sz="3600" dirty="0">
                <a:effectLst/>
                <a:ea typeface="Times New Roman" panose="02020603050405020304" pitchFamily="18" charset="0"/>
              </a:rPr>
              <a:t> : 242 «Туризм»</a:t>
            </a:r>
            <a:r>
              <a:rPr lang="ru-RU" sz="1800" b="1" dirty="0">
                <a:solidFill>
                  <a:srgbClr val="222222"/>
                </a:solidFill>
                <a:effectLst/>
                <a:latin typeface="Times New Roman" panose="02020603050405020304" pitchFamily="18" charset="0"/>
                <a:ea typeface="Times New Roman" panose="02020603050405020304" pitchFamily="18" charset="0"/>
              </a:rPr>
              <a:t/>
            </a:r>
            <a:br>
              <a:rPr lang="ru-RU" sz="1800" b="1" dirty="0">
                <a:solidFill>
                  <a:srgbClr val="222222"/>
                </a:solidFill>
                <a:effectLst/>
                <a:latin typeface="Times New Roman" panose="02020603050405020304" pitchFamily="18" charset="0"/>
                <a:ea typeface="Times New Roman" panose="02020603050405020304" pitchFamily="18" charset="0"/>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a:p>
          <a:p>
            <a:endParaRPr lang="uk-UA" sz="2800" dirty="0"/>
          </a:p>
          <a:p>
            <a:endParaRPr lang="uk-UA" sz="2800" dirty="0"/>
          </a:p>
          <a:p>
            <a:r>
              <a:rPr lang="uk-UA" sz="2800" dirty="0"/>
              <a:t>Семестр </a:t>
            </a:r>
            <a:r>
              <a:rPr lang="en-US" sz="2800" smtClean="0"/>
              <a:t>5,6 </a:t>
            </a:r>
            <a:r>
              <a:rPr lang="ru-RU" sz="2800" smtClean="0"/>
              <a:t>(56 </a:t>
            </a:r>
            <a:r>
              <a:rPr lang="ru-RU" sz="2800" dirty="0"/>
              <a:t>годин)</a:t>
            </a:r>
          </a:p>
          <a:p>
            <a:r>
              <a:rPr lang="ru-RU" sz="2800" dirty="0"/>
              <a:t/>
            </a:r>
            <a:br>
              <a:rPr lang="ru-RU" sz="2800" dirty="0"/>
            </a:br>
            <a:r>
              <a:rPr lang="ru-RU" sz="2800" b="1" dirty="0"/>
              <a:t>       </a:t>
            </a:r>
            <a:r>
              <a:rPr lang="ru-RU" sz="2800" b="1" dirty="0" err="1"/>
              <a:t>Атестація</a:t>
            </a:r>
            <a:r>
              <a:rPr lang="ru-RU" sz="2800" b="1" dirty="0"/>
              <a:t> 1 (1</a:t>
            </a:r>
            <a:r>
              <a:rPr lang="uk-UA" sz="2800" b="1" dirty="0"/>
              <a:t>4</a:t>
            </a:r>
            <a:r>
              <a:rPr lang="ru-RU" sz="2800" b="1" dirty="0"/>
              <a:t>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16632"/>
            <a:ext cx="8186766" cy="6741368"/>
          </a:xfrm>
        </p:spPr>
        <p:txBody>
          <a:bodyPr>
            <a:noAutofit/>
          </a:bodyPr>
          <a:lstStyle/>
          <a:p>
            <a:pPr marL="36576" indent="0">
              <a:buNone/>
            </a:pPr>
            <a:r>
              <a:rPr lang="uk-UA" dirty="0"/>
              <a:t>№ </a:t>
            </a:r>
            <a:r>
              <a:rPr lang="en-US" dirty="0"/>
              <a:t>7</a:t>
            </a:r>
            <a:r>
              <a:rPr lang="uk-UA" dirty="0"/>
              <a:t> </a:t>
            </a:r>
            <a:r>
              <a:rPr lang="en-US" sz="1800" dirty="0">
                <a:solidFill>
                  <a:srgbClr val="FFFF00"/>
                </a:solidFill>
                <a:effectLst/>
                <a:latin typeface="+mn-lt"/>
                <a:ea typeface="Times New Roman" panose="02020603050405020304" pitchFamily="18" charset="0"/>
                <a:cs typeface="Times New Roman" panose="02020603050405020304" pitchFamily="18" charset="0"/>
              </a:rPr>
              <a:t>Complete</a:t>
            </a:r>
            <a:r>
              <a:rPr lang="en-US" sz="1800" spc="-50" dirty="0">
                <a:solidFill>
                  <a:srgbClr val="FFFF00"/>
                </a:solidFill>
                <a:effectLst/>
                <a:latin typeface="+mn-lt"/>
                <a:ea typeface="Times New Roman" panose="02020603050405020304" pitchFamily="18" charset="0"/>
                <a:cs typeface="Times New Roman" panose="02020603050405020304" pitchFamily="18" charset="0"/>
              </a:rPr>
              <a:t> </a:t>
            </a:r>
            <a:r>
              <a:rPr lang="en-US" sz="1800" dirty="0">
                <a:solidFill>
                  <a:srgbClr val="FFFF00"/>
                </a:solidFill>
                <a:effectLst/>
                <a:latin typeface="+mn-lt"/>
                <a:ea typeface="Times New Roman" panose="02020603050405020304" pitchFamily="18" charset="0"/>
                <a:cs typeface="Times New Roman" panose="02020603050405020304" pitchFamily="18" charset="0"/>
              </a:rPr>
              <a:t>the</a:t>
            </a:r>
            <a:r>
              <a:rPr lang="en-US" sz="1800" spc="-50" dirty="0">
                <a:solidFill>
                  <a:srgbClr val="FFFF00"/>
                </a:solidFill>
                <a:effectLst/>
                <a:latin typeface="+mn-lt"/>
                <a:ea typeface="Times New Roman" panose="02020603050405020304" pitchFamily="18" charset="0"/>
                <a:cs typeface="Times New Roman" panose="02020603050405020304" pitchFamily="18" charset="0"/>
              </a:rPr>
              <a:t> </a:t>
            </a:r>
            <a:r>
              <a:rPr lang="en-US" sz="1800" dirty="0">
                <a:solidFill>
                  <a:srgbClr val="FFFF00"/>
                </a:solidFill>
                <a:effectLst/>
                <a:latin typeface="+mn-lt"/>
                <a:ea typeface="Times New Roman" panose="02020603050405020304" pitchFamily="18" charset="0"/>
                <a:cs typeface="Times New Roman" panose="02020603050405020304" pitchFamily="18" charset="0"/>
              </a:rPr>
              <a:t>sentences</a:t>
            </a:r>
            <a:r>
              <a:rPr lang="en-US" sz="1800" spc="-50" dirty="0">
                <a:solidFill>
                  <a:srgbClr val="FFFF00"/>
                </a:solidFill>
                <a:effectLst/>
                <a:latin typeface="+mn-lt"/>
                <a:ea typeface="Times New Roman" panose="02020603050405020304" pitchFamily="18" charset="0"/>
                <a:cs typeface="Times New Roman" panose="02020603050405020304" pitchFamily="18" charset="0"/>
              </a:rPr>
              <a:t> </a:t>
            </a:r>
            <a:r>
              <a:rPr lang="en-US" sz="1800" dirty="0">
                <a:solidFill>
                  <a:srgbClr val="FFFF00"/>
                </a:solidFill>
                <a:effectLst/>
                <a:latin typeface="+mn-lt"/>
                <a:ea typeface="Times New Roman" panose="02020603050405020304" pitchFamily="18" charset="0"/>
                <a:cs typeface="Times New Roman" panose="02020603050405020304" pitchFamily="18" charset="0"/>
              </a:rPr>
              <a:t>with</a:t>
            </a:r>
            <a:r>
              <a:rPr lang="en-US" sz="1800" spc="-50" dirty="0">
                <a:solidFill>
                  <a:srgbClr val="FFFF00"/>
                </a:solidFill>
                <a:effectLst/>
                <a:latin typeface="+mn-lt"/>
                <a:ea typeface="Times New Roman" panose="02020603050405020304" pitchFamily="18" charset="0"/>
                <a:cs typeface="Times New Roman" panose="02020603050405020304" pitchFamily="18" charset="0"/>
              </a:rPr>
              <a:t> </a:t>
            </a:r>
            <a:r>
              <a:rPr lang="en-US" sz="1800" dirty="0">
                <a:solidFill>
                  <a:srgbClr val="FFFF00"/>
                </a:solidFill>
                <a:effectLst/>
                <a:latin typeface="+mn-lt"/>
                <a:ea typeface="Times New Roman" panose="02020603050405020304" pitchFamily="18" charset="0"/>
                <a:cs typeface="Times New Roman" panose="02020603050405020304" pitchFamily="18" charset="0"/>
              </a:rPr>
              <a:t>a</a:t>
            </a:r>
            <a:r>
              <a:rPr lang="en-US" sz="1800" spc="-50" dirty="0">
                <a:solidFill>
                  <a:srgbClr val="FFFF00"/>
                </a:solidFill>
                <a:effectLst/>
                <a:latin typeface="+mn-lt"/>
                <a:ea typeface="Times New Roman" panose="02020603050405020304" pitchFamily="18" charset="0"/>
                <a:cs typeface="Times New Roman" panose="02020603050405020304" pitchFamily="18" charset="0"/>
              </a:rPr>
              <a:t> </a:t>
            </a:r>
            <a:r>
              <a:rPr lang="en-US" sz="1800" dirty="0">
                <a:solidFill>
                  <a:srgbClr val="FFFF00"/>
                </a:solidFill>
                <a:effectLst/>
                <a:latin typeface="+mn-lt"/>
                <a:ea typeface="Times New Roman" panose="02020603050405020304" pitchFamily="18" charset="0"/>
                <a:cs typeface="Times New Roman" panose="02020603050405020304" pitchFamily="18" charset="0"/>
              </a:rPr>
              <a:t>suitable</a:t>
            </a:r>
            <a:r>
              <a:rPr lang="en-US" sz="1800" spc="-50" dirty="0">
                <a:solidFill>
                  <a:srgbClr val="FFFF00"/>
                </a:solidFill>
                <a:effectLst/>
                <a:latin typeface="+mn-lt"/>
                <a:ea typeface="Times New Roman" panose="02020603050405020304" pitchFamily="18" charset="0"/>
                <a:cs typeface="Times New Roman" panose="02020603050405020304" pitchFamily="18" charset="0"/>
              </a:rPr>
              <a:t> </a:t>
            </a:r>
            <a:r>
              <a:rPr lang="en-US" sz="1800" dirty="0">
                <a:solidFill>
                  <a:srgbClr val="FFFF00"/>
                </a:solidFill>
                <a:effectLst/>
                <a:latin typeface="+mn-lt"/>
                <a:ea typeface="Times New Roman" panose="02020603050405020304" pitchFamily="18" charset="0"/>
                <a:cs typeface="Times New Roman" panose="02020603050405020304" pitchFamily="18" charset="0"/>
              </a:rPr>
              <a:t>word.</a:t>
            </a:r>
            <a:r>
              <a:rPr lang="en-US" sz="1800" spc="175" dirty="0">
                <a:solidFill>
                  <a:srgbClr val="FFFF00"/>
                </a:solidFill>
                <a:effectLst/>
                <a:latin typeface="+mn-lt"/>
                <a:ea typeface="Times New Roman" panose="02020603050405020304" pitchFamily="18" charset="0"/>
                <a:cs typeface="Times New Roman" panose="02020603050405020304" pitchFamily="18" charset="0"/>
              </a:rPr>
              <a:t> </a:t>
            </a:r>
            <a:r>
              <a:rPr lang="en-US" sz="1800" dirty="0">
                <a:solidFill>
                  <a:srgbClr val="FFFF00"/>
                </a:solidFill>
                <a:effectLst/>
                <a:latin typeface="+mn-lt"/>
                <a:ea typeface="Times New Roman" panose="02020603050405020304" pitchFamily="18" charset="0"/>
                <a:cs typeface="Times New Roman" panose="02020603050405020304" pitchFamily="18" charset="0"/>
              </a:rPr>
              <a:t>Use</a:t>
            </a:r>
            <a:r>
              <a:rPr lang="en-US" sz="1800" spc="-50" dirty="0">
                <a:solidFill>
                  <a:srgbClr val="FFFF00"/>
                </a:solidFill>
                <a:effectLst/>
                <a:latin typeface="+mn-lt"/>
                <a:ea typeface="Times New Roman" panose="02020603050405020304" pitchFamily="18" charset="0"/>
                <a:cs typeface="Times New Roman" panose="02020603050405020304" pitchFamily="18" charset="0"/>
              </a:rPr>
              <a:t> </a:t>
            </a:r>
            <a:r>
              <a:rPr lang="en-US" sz="1800" dirty="0">
                <a:solidFill>
                  <a:srgbClr val="FFFF00"/>
                </a:solidFill>
                <a:effectLst/>
                <a:latin typeface="+mn-lt"/>
                <a:ea typeface="Times New Roman" panose="02020603050405020304" pitchFamily="18" charset="0"/>
                <a:cs typeface="Times New Roman" panose="02020603050405020304" pitchFamily="18" charset="0"/>
              </a:rPr>
              <a:t>only</a:t>
            </a:r>
            <a:r>
              <a:rPr lang="en-US" sz="1800" spc="-50" dirty="0">
                <a:solidFill>
                  <a:srgbClr val="FFFF00"/>
                </a:solidFill>
                <a:effectLst/>
                <a:latin typeface="+mn-lt"/>
                <a:ea typeface="Times New Roman" panose="02020603050405020304" pitchFamily="18" charset="0"/>
                <a:cs typeface="Times New Roman" panose="02020603050405020304" pitchFamily="18" charset="0"/>
              </a:rPr>
              <a:t> </a:t>
            </a:r>
            <a:r>
              <a:rPr lang="en-US" sz="1800" dirty="0">
                <a:solidFill>
                  <a:srgbClr val="FFFF00"/>
                </a:solidFill>
                <a:effectLst/>
                <a:latin typeface="+mn-lt"/>
                <a:ea typeface="Times New Roman" panose="02020603050405020304" pitchFamily="18" charset="0"/>
                <a:cs typeface="Times New Roman" panose="02020603050405020304" pitchFamily="18" charset="0"/>
              </a:rPr>
              <a:t>one</a:t>
            </a:r>
            <a:r>
              <a:rPr lang="en-US" sz="1800" spc="-50" dirty="0">
                <a:solidFill>
                  <a:srgbClr val="FFFF00"/>
                </a:solidFill>
                <a:effectLst/>
                <a:latin typeface="+mn-lt"/>
                <a:ea typeface="Times New Roman" panose="02020603050405020304" pitchFamily="18" charset="0"/>
                <a:cs typeface="Times New Roman" panose="02020603050405020304" pitchFamily="18" charset="0"/>
              </a:rPr>
              <a:t> </a:t>
            </a:r>
            <a:r>
              <a:rPr lang="en-US" sz="1800" dirty="0">
                <a:solidFill>
                  <a:srgbClr val="FFFF00"/>
                </a:solidFill>
                <a:effectLst/>
                <a:latin typeface="+mn-lt"/>
                <a:ea typeface="Times New Roman" panose="02020603050405020304" pitchFamily="18" charset="0"/>
                <a:cs typeface="Times New Roman" panose="02020603050405020304" pitchFamily="18" charset="0"/>
              </a:rPr>
              <a:t>word</a:t>
            </a:r>
            <a:r>
              <a:rPr lang="en-US" sz="1800" spc="-45" dirty="0">
                <a:solidFill>
                  <a:srgbClr val="FFFF00"/>
                </a:solidFill>
                <a:effectLst/>
                <a:latin typeface="+mn-lt"/>
                <a:ea typeface="Times New Roman" panose="02020603050405020304" pitchFamily="18" charset="0"/>
                <a:cs typeface="Times New Roman" panose="02020603050405020304" pitchFamily="18" charset="0"/>
              </a:rPr>
              <a:t> </a:t>
            </a:r>
            <a:r>
              <a:rPr lang="en-US" sz="1800" dirty="0">
                <a:solidFill>
                  <a:srgbClr val="FFFF00"/>
                </a:solidFill>
                <a:effectLst/>
                <a:latin typeface="+mn-lt"/>
                <a:ea typeface="Times New Roman" panose="02020603050405020304" pitchFamily="18" charset="0"/>
                <a:cs typeface="Times New Roman" panose="02020603050405020304" pitchFamily="18" charset="0"/>
              </a:rPr>
              <a:t>each</a:t>
            </a:r>
            <a:r>
              <a:rPr lang="en-US" sz="1800" spc="-50" dirty="0">
                <a:solidFill>
                  <a:srgbClr val="FFFF00"/>
                </a:solidFill>
                <a:effectLst/>
                <a:latin typeface="+mn-lt"/>
                <a:ea typeface="Times New Roman" panose="02020603050405020304" pitchFamily="18" charset="0"/>
                <a:cs typeface="Times New Roman" panose="02020603050405020304" pitchFamily="18" charset="0"/>
              </a:rPr>
              <a:t> </a:t>
            </a:r>
            <a:r>
              <a:rPr lang="en-US" sz="1800" dirty="0">
                <a:solidFill>
                  <a:srgbClr val="FFFF00"/>
                </a:solidFill>
                <a:effectLst/>
                <a:latin typeface="+mn-lt"/>
                <a:ea typeface="Times New Roman" panose="02020603050405020304" pitchFamily="18" charset="0"/>
                <a:cs typeface="Times New Roman" panose="02020603050405020304" pitchFamily="18" charset="0"/>
              </a:rPr>
              <a:t>time.</a:t>
            </a:r>
            <a:r>
              <a:rPr lang="en-US" dirty="0">
                <a:solidFill>
                  <a:srgbClr val="FFFF00"/>
                </a:solidFill>
                <a:effectLst/>
                <a:latin typeface="+mn-lt"/>
                <a:ea typeface="Times New Roman" panose="02020603050405020304" pitchFamily="18" charset="0"/>
              </a:rPr>
              <a:t/>
            </a:r>
            <a:br>
              <a:rPr lang="en-US" dirty="0">
                <a:solidFill>
                  <a:srgbClr val="FFFF00"/>
                </a:solidFill>
                <a:effectLst/>
                <a:latin typeface="+mn-lt"/>
                <a:ea typeface="Times New Roman" panose="02020603050405020304" pitchFamily="18" charset="0"/>
              </a:rPr>
            </a:br>
            <a:endParaRPr lang="uk-UA" dirty="0">
              <a:solidFill>
                <a:srgbClr val="FFFF00"/>
              </a:solidFill>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We ran ten </a:t>
            </a:r>
            <a:r>
              <a:rPr lang="en-US" sz="1100" dirty="0" err="1">
                <a:effectLst/>
                <a:latin typeface="+mn-lt"/>
                <a:ea typeface="Trebuchet MS" panose="020B0603020202020204" pitchFamily="34" charset="0"/>
                <a:cs typeface="Times New Roman" panose="02020603050405020304" pitchFamily="18" charset="0"/>
              </a:rPr>
              <a:t>kilometres</a:t>
            </a:r>
            <a:r>
              <a:rPr lang="en-US" sz="1100" dirty="0">
                <a:effectLst/>
                <a:latin typeface="+mn-lt"/>
                <a:ea typeface="Trebuchet MS" panose="020B0603020202020204" pitchFamily="34" charset="0"/>
                <a:cs typeface="Times New Roman" panose="02020603050405020304" pitchFamily="18" charset="0"/>
              </a:rPr>
              <a:t> without </a:t>
            </a:r>
            <a:r>
              <a:rPr lang="en-US" sz="1100" u="sng" dirty="0">
                <a:effectLst/>
                <a:latin typeface="+mn-lt"/>
                <a:ea typeface="Trebuchet MS" panose="020B0603020202020204" pitchFamily="34" charset="0"/>
                <a:cs typeface="Times New Roman" panose="02020603050405020304" pitchFamily="18" charset="0"/>
              </a:rPr>
              <a:t>stopping </a:t>
            </a:r>
            <a:r>
              <a:rPr lang="en-US" sz="1100" dirty="0">
                <a:effectLst/>
                <a:latin typeface="+mn-lt"/>
                <a:ea typeface="Trebuchet MS" panose="020B0603020202020204" pitchFamily="34" charset="0"/>
                <a:cs typeface="Times New Roman" panose="02020603050405020304" pitchFamily="18" charset="0"/>
              </a:rPr>
              <a:t>.</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2 Dan left the hotel without_____________ his bill.</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3 It’s a nice morning. How about______________ for a walk?</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4 You need to think carefully before______________ an important decision.</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5 It was a long trip. We were tired after__________________ on a train for 36 hours.</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6 I’m not looking forward to_____________________ away. I’d prefer to stay here.</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7 I was annoyed because the decision was made without anybody_____________________ me.</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8 After_________________ the same job for ten years, Ellie felt she needed a change.</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9 We got lost because we went straight on instead of_______________ left.</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10 I like these pictures you took. You’re good at___________________ pictures.</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11 Can you touch your toes without________________ your knees?</a:t>
            </a:r>
          </a:p>
          <a:p>
            <a:pPr marL="342900" lvl="0" indent="-342900">
              <a:lnSpc>
                <a:spcPct val="115000"/>
              </a:lnSpc>
              <a:spcAft>
                <a:spcPts val="1000"/>
              </a:spcAft>
              <a:buSzPts val="1200"/>
              <a:buFont typeface="Times New Roman" panose="02020603050405020304" pitchFamily="18" charset="0"/>
              <a:buAutoNum type="arabicPeriod"/>
              <a:tabLst>
                <a:tab pos="1296670" algn="l"/>
              </a:tabLst>
            </a:pPr>
            <a:r>
              <a:rPr lang="en-US" sz="1100" dirty="0">
                <a:effectLst/>
                <a:latin typeface="+mn-lt"/>
                <a:ea typeface="Trebuchet MS" panose="020B0603020202020204" pitchFamily="34" charset="0"/>
                <a:cs typeface="Times New Roman" panose="02020603050405020304" pitchFamily="18" charset="0"/>
              </a:rPr>
              <a:t>12 We’ve decided to sell our car. Are you interested in________________ it?</a:t>
            </a:r>
            <a:r>
              <a:rPr lang="en-US" sz="1100" dirty="0"/>
              <a:t/>
            </a:r>
            <a:br>
              <a:rPr lang="en-US" sz="1100" dirty="0"/>
            </a:br>
            <a:endParaRPr lang="ru-RU" sz="11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lnSpcReduction="10000"/>
          </a:bodyPr>
          <a:lstStyle/>
          <a:p>
            <a:pPr marL="0" indent="0">
              <a:buNone/>
            </a:pPr>
            <a:r>
              <a:rPr lang="uk-UA" sz="2900" dirty="0"/>
              <a:t>№ </a:t>
            </a:r>
            <a:r>
              <a:rPr lang="en-US" sz="2900" dirty="0"/>
              <a:t>8</a:t>
            </a:r>
            <a:r>
              <a:rPr lang="uk-UA" sz="2900" dirty="0"/>
              <a:t> </a:t>
            </a:r>
            <a:r>
              <a:rPr lang="en-US" sz="2900" dirty="0">
                <a:solidFill>
                  <a:srgbClr val="FFFF00"/>
                </a:solidFill>
              </a:rPr>
              <a:t>For each situation, write a sentence with I’m (not) looking forward to.</a:t>
            </a:r>
            <a:br>
              <a:rPr lang="en-US" sz="2900" dirty="0">
                <a:solidFill>
                  <a:srgbClr val="FFFF00"/>
                </a:solidFill>
              </a:rPr>
            </a:br>
            <a:r>
              <a:rPr lang="en-US" dirty="0">
                <a:solidFill>
                  <a:srgbClr val="FFFF00"/>
                </a:solidFill>
              </a:rPr>
              <a:t/>
            </a:r>
            <a:br>
              <a:rPr lang="en-US" dirty="0">
                <a:solidFill>
                  <a:srgbClr val="FFFF00"/>
                </a:solidFill>
              </a:rPr>
            </a:br>
            <a:r>
              <a:rPr lang="en-US" dirty="0"/>
              <a:t>1 You are going on holiday next week. How do you feel?</a:t>
            </a:r>
          </a:p>
          <a:p>
            <a:pPr marL="0" indent="0">
              <a:buNone/>
            </a:pPr>
            <a:r>
              <a:rPr lang="en-US" u="sng" dirty="0"/>
              <a:t>I’m looking forward to going on holiday.</a:t>
            </a:r>
          </a:p>
          <a:p>
            <a:pPr marL="0" indent="0">
              <a:buNone/>
            </a:pPr>
            <a:r>
              <a:rPr lang="en-US" dirty="0"/>
              <a:t>2 A good friend of yours is coming to visit you soon. It will be good to see her again. How do you</a:t>
            </a:r>
          </a:p>
          <a:p>
            <a:pPr marL="0" indent="0">
              <a:buNone/>
            </a:pPr>
            <a:r>
              <a:rPr lang="en-US" dirty="0"/>
              <a:t>feel? I’m__________________</a:t>
            </a:r>
          </a:p>
          <a:p>
            <a:pPr marL="0" indent="0">
              <a:buNone/>
            </a:pPr>
            <a:r>
              <a:rPr lang="en-US" dirty="0"/>
              <a:t>3 You’re going to the dentist tomorrow. You don’t enjoy visits to the dentist. How do you feel? I’m not________________</a:t>
            </a:r>
          </a:p>
          <a:p>
            <a:pPr marL="0" indent="0">
              <a:buNone/>
            </a:pPr>
            <a:r>
              <a:rPr lang="en-US" dirty="0"/>
              <a:t>4 Rachel doesn’t like school, but she’s leaving next summer. How does she feel?___________________</a:t>
            </a:r>
          </a:p>
          <a:p>
            <a:pPr marL="0" indent="0">
              <a:buNone/>
            </a:pPr>
            <a:r>
              <a:rPr lang="en-US" dirty="0"/>
              <a:t>5 Joe and Helen are moving to a new apartment soon. It’s much nicer than where they live now.</a:t>
            </a:r>
          </a:p>
          <a:p>
            <a:pPr marL="0" indent="0">
              <a:buNone/>
            </a:pPr>
            <a:endParaRPr lang="en-US" dirty="0"/>
          </a:p>
          <a:p>
            <a:pPr marL="0" indent="0">
              <a:buNone/>
            </a:pPr>
            <a:r>
              <a:rPr lang="en-US" dirty="0"/>
              <a:t>How do they feel?__________________</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a:stretch>
            <a:fillRect/>
          </a:stretch>
        </p:blipFill>
        <p:spPr>
          <a:xfrm>
            <a:off x="0" y="31282"/>
            <a:ext cx="9144000" cy="682671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en-US"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3</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(2 год.)</a:t>
            </a:r>
          </a:p>
        </p:txBody>
      </p:sp>
      <p:sp>
        <p:nvSpPr>
          <p:cNvPr id="3" name="Содержимое 2"/>
          <p:cNvSpPr>
            <a:spLocks noGrp="1"/>
          </p:cNvSpPr>
          <p:nvPr>
            <p:ph idx="1"/>
          </p:nvPr>
        </p:nvSpPr>
        <p:spPr>
          <a:xfrm>
            <a:off x="714348" y="3286124"/>
            <a:ext cx="7467600" cy="2114552"/>
          </a:xfrm>
        </p:spPr>
        <p:txBody>
          <a:bodyPr>
            <a:noAutofit/>
          </a:bodyPr>
          <a:lstStyle/>
          <a:p>
            <a:pPr marL="107309" indent="0" algn="ctr">
              <a:lnSpc>
                <a:spcPct val="115000"/>
              </a:lnSpc>
              <a:spcAft>
                <a:spcPts val="1000"/>
              </a:spcAft>
              <a:buNone/>
            </a:pPr>
            <a:r>
              <a:rPr lang="en-US" sz="3200" b="1" dirty="0">
                <a:effectLst/>
                <a:latin typeface="+mn-lt"/>
                <a:ea typeface="Times New Roman" panose="02020603050405020304" pitchFamily="18" charset="0"/>
                <a:cs typeface="Times New Roman" panose="02020603050405020304" pitchFamily="18" charset="0"/>
              </a:rPr>
              <a:t>Topic </a:t>
            </a:r>
            <a:r>
              <a:rPr lang="uk-UA" sz="3200" b="1" dirty="0">
                <a:effectLst/>
                <a:latin typeface="+mn-lt"/>
                <a:ea typeface="Times New Roman" panose="02020603050405020304" pitchFamily="18" charset="0"/>
                <a:cs typeface="Times New Roman" panose="02020603050405020304" pitchFamily="18" charset="0"/>
              </a:rPr>
              <a:t>«</a:t>
            </a:r>
            <a:r>
              <a:rPr lang="en-US" sz="3200" b="1" dirty="0">
                <a:effectLst/>
                <a:latin typeface="+mn-lt"/>
                <a:ea typeface="Times New Roman" panose="02020603050405020304" pitchFamily="18" charset="0"/>
                <a:cs typeface="Times New Roman" panose="02020603050405020304" pitchFamily="18" charset="0"/>
              </a:rPr>
              <a:t>Different types of definition. Perfect Tenses. Prepositions.»  Grammar revision</a:t>
            </a:r>
            <a:endParaRPr lang="uk-UA" sz="32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p:txBody>
          <a:bodyPr>
            <a:normAutofit lnSpcReduction="10000"/>
          </a:bodyPr>
          <a:lstStyle/>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learn new vocabulary;</a:t>
            </a:r>
            <a:endParaRPr lang="uk-UA" sz="18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   to practice grammar structures;</a:t>
            </a:r>
            <a:endParaRPr lang="uk-UA" sz="18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enable </a:t>
            </a:r>
            <a:r>
              <a:rPr lang="en-US" sz="1800" dirty="0" err="1">
                <a:effectLst/>
                <a:latin typeface="+mn-lt"/>
                <a:ea typeface="Times New Roman" panose="02020603050405020304" pitchFamily="18" charset="0"/>
                <a:cs typeface="Times New Roman" panose="02020603050405020304" pitchFamily="18" charset="0"/>
              </a:rPr>
              <a:t>st’s</a:t>
            </a:r>
            <a:r>
              <a:rPr lang="en-US" sz="1800" dirty="0">
                <a:effectLst/>
                <a:latin typeface="+mn-lt"/>
                <a:ea typeface="Times New Roman" panose="02020603050405020304" pitchFamily="18" charset="0"/>
                <a:cs typeface="Times New Roman" panose="02020603050405020304" pitchFamily="18" charset="0"/>
              </a:rPr>
              <a:t> to talk and write on the topic;</a:t>
            </a:r>
            <a:endParaRPr lang="uk-UA" sz="18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a:t>
            </a:r>
            <a:r>
              <a:rPr lang="en-US" sz="1800" dirty="0" err="1">
                <a:effectLst/>
                <a:latin typeface="+mn-lt"/>
                <a:ea typeface="Times New Roman" panose="02020603050405020304" pitchFamily="18" charset="0"/>
                <a:cs typeface="Times New Roman" panose="02020603050405020304" pitchFamily="18" charset="0"/>
              </a:rPr>
              <a:t>instil</a:t>
            </a:r>
            <a:r>
              <a:rPr lang="en-US" sz="1800" dirty="0">
                <a:effectLst/>
                <a:latin typeface="+mn-lt"/>
                <a:ea typeface="Times New Roman" panose="02020603050405020304" pitchFamily="18" charset="0"/>
                <a:cs typeface="Times New Roman" panose="02020603050405020304" pitchFamily="18" charset="0"/>
              </a:rPr>
              <a:t> the idea that learning languages is necessary and essential;</a:t>
            </a:r>
            <a:endParaRPr lang="uk-UA" sz="18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encourage </a:t>
            </a:r>
            <a:r>
              <a:rPr lang="en-US" sz="1800" dirty="0" err="1">
                <a:effectLst/>
                <a:latin typeface="+mn-lt"/>
                <a:ea typeface="Times New Roman" panose="02020603050405020304" pitchFamily="18" charset="0"/>
                <a:cs typeface="Times New Roman" panose="02020603050405020304" pitchFamily="18" charset="0"/>
              </a:rPr>
              <a:t>st’s</a:t>
            </a:r>
            <a:r>
              <a:rPr lang="en-US" sz="1800" dirty="0">
                <a:effectLst/>
                <a:latin typeface="+mn-lt"/>
                <a:ea typeface="Times New Roman" panose="02020603050405020304" pitchFamily="18" charset="0"/>
                <a:cs typeface="Times New Roman" panose="02020603050405020304" pitchFamily="18" charset="0"/>
              </a:rPr>
              <a:t> to go on learning English at the next level;</a:t>
            </a:r>
            <a:endParaRPr lang="uk-UA" sz="18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lay the foundations for future study in terms to basic structures, lexis, language functions and basic study</a:t>
            </a:r>
            <a:endParaRPr lang="uk-UA" sz="1800" dirty="0">
              <a:effectLst/>
              <a:latin typeface="+mn-lt"/>
              <a:ea typeface="Times New Roman" panose="02020603050405020304" pitchFamily="18" charset="0"/>
              <a:cs typeface="Times New Roman" panose="02020603050405020304" pitchFamily="18" charset="0"/>
            </a:endParaRPr>
          </a:p>
          <a:p>
            <a:pPr>
              <a:buFontTx/>
              <a:buChar char="-"/>
            </a:pPr>
            <a:endParaRPr lang="ru-RU" dirty="0">
              <a:latin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fontScale="92500" lnSpcReduction="10000"/>
          </a:bodyPr>
          <a:lstStyle/>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Vocabulary activity.</a:t>
            </a:r>
            <a:endParaRPr lang="uk-UA" sz="18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tabLst>
                <a:tab pos="180340" algn="l"/>
              </a:tabLst>
            </a:pPr>
            <a:r>
              <a:rPr lang="en-US" sz="1800" dirty="0">
                <a:effectLst/>
                <a:latin typeface="+mn-lt"/>
                <a:ea typeface="Times New Roman" panose="02020603050405020304" pitchFamily="18" charset="0"/>
                <a:cs typeface="Times New Roman" panose="02020603050405020304" pitchFamily="18" charset="0"/>
              </a:rPr>
              <a:t>Discussing of the topic </a:t>
            </a:r>
            <a:r>
              <a:rPr lang="uk-UA" sz="1800" dirty="0">
                <a:effectLst/>
                <a:latin typeface="+mn-lt"/>
                <a:ea typeface="Times New Roman" panose="02020603050405020304" pitchFamily="18" charset="0"/>
                <a:cs typeface="Times New Roman" panose="02020603050405020304" pitchFamily="18" charset="0"/>
              </a:rPr>
              <a:t>«</a:t>
            </a:r>
            <a:r>
              <a:rPr lang="en-US" sz="1800" dirty="0">
                <a:effectLst/>
                <a:latin typeface="+mn-lt"/>
                <a:ea typeface="Times New Roman" panose="02020603050405020304" pitchFamily="18" charset="0"/>
                <a:cs typeface="Times New Roman" panose="02020603050405020304" pitchFamily="18" charset="0"/>
              </a:rPr>
              <a:t>Different types of definition. Perfect Tenses. Prepositions.» Grammar revision</a:t>
            </a:r>
            <a:endParaRPr lang="uk-UA" sz="18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Listening, reading, writing, speaking.</a:t>
            </a:r>
            <a:endParaRPr lang="uk-UA" sz="18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Grammar activity.</a:t>
            </a:r>
            <a:endParaRPr lang="uk-UA" sz="18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Communicative activities :</a:t>
            </a:r>
            <a:br>
              <a:rPr lang="en-US" sz="1800" dirty="0">
                <a:effectLst/>
                <a:latin typeface="+mn-lt"/>
                <a:ea typeface="Times New Roman" panose="02020603050405020304" pitchFamily="18" charset="0"/>
                <a:cs typeface="Times New Roman" panose="02020603050405020304" pitchFamily="18" charset="0"/>
              </a:rPr>
            </a:br>
            <a:r>
              <a:rPr lang="en-US" sz="1800" dirty="0">
                <a:effectLst/>
                <a:latin typeface="+mn-lt"/>
                <a:ea typeface="Times New Roman" panose="02020603050405020304" pitchFamily="18" charset="0"/>
                <a:cs typeface="Times New Roman" panose="02020603050405020304" pitchFamily="18" charset="0"/>
              </a:rPr>
              <a:t>        Task 1. Give the English equivalents the following words and word combinations.</a:t>
            </a:r>
            <a:br>
              <a:rPr lang="en-US" sz="1800" dirty="0">
                <a:effectLst/>
                <a:latin typeface="+mn-lt"/>
                <a:ea typeface="Times New Roman" panose="02020603050405020304" pitchFamily="18" charset="0"/>
                <a:cs typeface="Times New Roman" panose="02020603050405020304" pitchFamily="18" charset="0"/>
              </a:rPr>
            </a:br>
            <a:r>
              <a:rPr lang="en-US" sz="1800" dirty="0">
                <a:effectLst/>
                <a:latin typeface="+mn-lt"/>
                <a:ea typeface="Times New Roman" panose="02020603050405020304" pitchFamily="18" charset="0"/>
                <a:cs typeface="Times New Roman" panose="02020603050405020304" pitchFamily="18" charset="0"/>
              </a:rPr>
              <a:t>         Task 2. Answer the questions to the text.</a:t>
            </a:r>
            <a:br>
              <a:rPr lang="en-US" sz="1800" dirty="0">
                <a:effectLst/>
                <a:latin typeface="+mn-lt"/>
                <a:ea typeface="Times New Roman" panose="02020603050405020304" pitchFamily="18" charset="0"/>
                <a:cs typeface="Times New Roman" panose="02020603050405020304" pitchFamily="18" charset="0"/>
              </a:rPr>
            </a:br>
            <a:r>
              <a:rPr lang="en-US" sz="1800" dirty="0">
                <a:effectLst/>
                <a:latin typeface="+mn-lt"/>
                <a:ea typeface="Times New Roman" panose="02020603050405020304" pitchFamily="18" charset="0"/>
                <a:cs typeface="Times New Roman" panose="02020603050405020304" pitchFamily="18" charset="0"/>
              </a:rPr>
              <a:t>         Task 3. Fill in the blanks with the necessary words from the active vocabulary. </a:t>
            </a:r>
            <a:br>
              <a:rPr lang="en-US" sz="1800" dirty="0">
                <a:effectLst/>
                <a:latin typeface="+mn-lt"/>
                <a:ea typeface="Times New Roman" panose="02020603050405020304" pitchFamily="18" charset="0"/>
                <a:cs typeface="Times New Roman" panose="02020603050405020304" pitchFamily="18" charset="0"/>
              </a:rPr>
            </a:br>
            <a:r>
              <a:rPr lang="en-US" sz="1800" dirty="0">
                <a:effectLst/>
                <a:latin typeface="+mn-lt"/>
                <a:ea typeface="Times New Roman" panose="02020603050405020304" pitchFamily="18" charset="0"/>
                <a:cs typeface="Times New Roman" panose="02020603050405020304" pitchFamily="18" charset="0"/>
              </a:rPr>
              <a:t>         Task 4. Complete the following sentences.</a:t>
            </a:r>
            <a:br>
              <a:rPr lang="en-US" sz="1800" dirty="0">
                <a:effectLst/>
                <a:latin typeface="+mn-lt"/>
                <a:ea typeface="Times New Roman" panose="02020603050405020304" pitchFamily="18" charset="0"/>
                <a:cs typeface="Times New Roman" panose="02020603050405020304" pitchFamily="18" charset="0"/>
              </a:rPr>
            </a:br>
            <a:r>
              <a:rPr lang="en-US" sz="1800" dirty="0">
                <a:effectLst/>
                <a:latin typeface="+mn-lt"/>
                <a:ea typeface="Times New Roman" panose="02020603050405020304" pitchFamily="18" charset="0"/>
                <a:cs typeface="Times New Roman" panose="02020603050405020304" pitchFamily="18" charset="0"/>
              </a:rPr>
              <a:t>         Task 5. Put in the right order. The underlined word is the beginning of the sentence.</a:t>
            </a:r>
            <a:br>
              <a:rPr lang="en-US" sz="1800" dirty="0">
                <a:effectLst/>
                <a:latin typeface="+mn-lt"/>
                <a:ea typeface="Times New Roman" panose="02020603050405020304" pitchFamily="18" charset="0"/>
                <a:cs typeface="Times New Roman" panose="02020603050405020304" pitchFamily="18" charset="0"/>
              </a:rPr>
            </a:br>
            <a:r>
              <a:rPr lang="en-US" sz="1800" dirty="0">
                <a:effectLst/>
                <a:latin typeface="+mn-lt"/>
                <a:ea typeface="Times New Roman" panose="02020603050405020304" pitchFamily="18" charset="0"/>
                <a:cs typeface="Times New Roman" panose="02020603050405020304" pitchFamily="18" charset="0"/>
              </a:rPr>
              <a:t>          Task 6. Translate the following sentences into English.</a:t>
            </a:r>
            <a:br>
              <a:rPr lang="en-US" sz="1800" dirty="0">
                <a:effectLst/>
                <a:latin typeface="+mn-lt"/>
                <a:ea typeface="Times New Roman" panose="02020603050405020304" pitchFamily="18" charset="0"/>
                <a:cs typeface="Times New Roman" panose="02020603050405020304" pitchFamily="18" charset="0"/>
              </a:rPr>
            </a:br>
            <a:r>
              <a:rPr lang="en-US" sz="1800" dirty="0">
                <a:effectLst/>
                <a:latin typeface="+mn-lt"/>
                <a:ea typeface="Times New Roman" panose="02020603050405020304" pitchFamily="18" charset="0"/>
                <a:cs typeface="Times New Roman" panose="02020603050405020304" pitchFamily="18" charset="0"/>
              </a:rPr>
              <a:t>Home task: Reading an additional text on the topic </a:t>
            </a:r>
            <a:endParaRPr lang="uk-UA" sz="18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179512" y="1196752"/>
            <a:ext cx="8856984" cy="5446958"/>
          </a:xfrm>
        </p:spPr>
        <p:txBody>
          <a:bodyPr>
            <a:noAutofit/>
          </a:bodyPr>
          <a:lstStyle/>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en-US" sz="1200" dirty="0" err="1">
                <a:effectLst/>
                <a:latin typeface="+mn-lt"/>
                <a:ea typeface="Times New Roman" panose="02020603050405020304" pitchFamily="18" charset="0"/>
                <a:cs typeface="Times New Roman" panose="02020603050405020304" pitchFamily="18" charset="0"/>
              </a:rPr>
              <a:t>Волошина</a:t>
            </a:r>
            <a:r>
              <a:rPr lang="en-US" sz="1200" dirty="0">
                <a:effectLst/>
                <a:latin typeface="+mn-lt"/>
                <a:ea typeface="Times New Roman" panose="02020603050405020304" pitchFamily="18" charset="0"/>
                <a:cs typeface="Times New Roman" panose="02020603050405020304" pitchFamily="18" charset="0"/>
              </a:rPr>
              <a:t> О.В., English for Computer Science Students: </a:t>
            </a:r>
            <a:r>
              <a:rPr lang="en-US" sz="1200" dirty="0" err="1">
                <a:effectLst/>
                <a:latin typeface="+mn-lt"/>
                <a:ea typeface="Times New Roman" panose="02020603050405020304" pitchFamily="18" charset="0"/>
                <a:cs typeface="Times New Roman" panose="02020603050405020304" pitchFamily="18" charset="0"/>
              </a:rPr>
              <a:t>Методичні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практичних</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занять</a:t>
            </a:r>
            <a:r>
              <a:rPr lang="en-US" sz="1200" dirty="0">
                <a:effectLst/>
                <a:latin typeface="+mn-lt"/>
                <a:ea typeface="Times New Roman" panose="02020603050405020304" pitchFamily="18" charset="0"/>
                <a:cs typeface="Times New Roman" panose="02020603050405020304" pitchFamily="18" charset="0"/>
              </a:rPr>
              <a:t> з </a:t>
            </a:r>
            <a:r>
              <a:rPr lang="en-US" sz="1200" dirty="0" err="1">
                <a:effectLst/>
                <a:latin typeface="+mn-lt"/>
                <a:ea typeface="Times New Roman" panose="02020603050405020304" pitchFamily="18" charset="0"/>
                <a:cs typeface="Times New Roman" panose="02020603050405020304" pitchFamily="18" charset="0"/>
              </a:rPr>
              <a:t>дисципліни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Іноземна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мова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студентів</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денної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форми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навчання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першого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бакалаврського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освітнього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рівня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галузі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12 «</a:t>
            </a:r>
            <a:r>
              <a:rPr lang="en-US" sz="1200" dirty="0" err="1">
                <a:effectLst/>
                <a:latin typeface="+mn-lt"/>
                <a:ea typeface="Times New Roman" panose="02020603050405020304" pitchFamily="18" charset="0"/>
                <a:cs typeface="Times New Roman" panose="02020603050405020304" pitchFamily="18" charset="0"/>
              </a:rPr>
              <a:t>Інформаційні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технології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122 «</a:t>
            </a:r>
            <a:r>
              <a:rPr lang="en-US" sz="1200" dirty="0" err="1">
                <a:effectLst/>
                <a:latin typeface="+mn-lt"/>
                <a:ea typeface="Times New Roman" panose="02020603050405020304" pitchFamily="18" charset="0"/>
                <a:cs typeface="Times New Roman" panose="02020603050405020304" pitchFamily="18" charset="0"/>
              </a:rPr>
              <a:t>Комп’ютерні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науки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ВНАУ, 2023. 73 </a:t>
            </a:r>
            <a:r>
              <a:rPr lang="en-US" sz="1200" dirty="0" err="1">
                <a:effectLst/>
                <a:latin typeface="+mn-lt"/>
                <a:ea typeface="Times New Roman" panose="02020603050405020304" pitchFamily="18" charset="0"/>
                <a:cs typeface="Times New Roman" panose="02020603050405020304" pitchFamily="18" charset="0"/>
              </a:rPr>
              <a:t>ст</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Кравець</a:t>
            </a:r>
            <a:r>
              <a:rPr lang="ru-RU"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Лінгвокраїнознавчі</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аспекти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викладання</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граматики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в аграрному ВНЗ</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Кравець</a:t>
            </a:r>
            <a:r>
              <a:rPr lang="en-US" sz="1200" dirty="0">
                <a:effectLst/>
                <a:latin typeface="+mn-lt"/>
                <a:ea typeface="Times New Roman" panose="02020603050405020304" pitchFamily="18" charset="0"/>
                <a:cs typeface="Times New Roman" panose="02020603050405020304" pitchFamily="18" charset="0"/>
              </a:rPr>
              <a:t>. –</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Вінниця</a:t>
            </a:r>
            <a:r>
              <a:rPr lang="ru-RU" sz="1200" spc="3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2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ВНАУ</a:t>
            </a:r>
            <a:r>
              <a:rPr lang="en-US" sz="1200" dirty="0">
                <a:effectLst/>
                <a:latin typeface="+mn-lt"/>
                <a:ea typeface="Times New Roman" panose="02020603050405020304" pitchFamily="18" charset="0"/>
                <a:cs typeface="Times New Roman" panose="02020603050405020304" pitchFamily="18" charset="0"/>
              </a:rPr>
              <a:t>,</a:t>
            </a:r>
            <a:r>
              <a:rPr lang="en-US" sz="1200" spc="1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2017.</a:t>
            </a:r>
            <a:r>
              <a:rPr lang="en-US" sz="1200" spc="3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1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62</a:t>
            </a:r>
            <a:r>
              <a:rPr lang="en-US"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Ковальова</a:t>
            </a:r>
            <a:r>
              <a:rPr lang="ru-RU" sz="1200" dirty="0">
                <a:effectLst/>
                <a:latin typeface="+mn-lt"/>
                <a:ea typeface="Times New Roman" panose="02020603050405020304" pitchFamily="18" charset="0"/>
                <a:cs typeface="Times New Roman" panose="02020603050405020304" pitchFamily="18" charset="0"/>
              </a:rPr>
              <a:t> К</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Волошина О</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В </a:t>
            </a:r>
            <a:r>
              <a:rPr lang="ru-RU" sz="1200" dirty="0" err="1">
                <a:effectLst/>
                <a:latin typeface="+mn-lt"/>
                <a:ea typeface="Times New Roman" panose="02020603050405020304" pitchFamily="18" charset="0"/>
                <a:cs typeface="Times New Roman" panose="02020603050405020304" pitchFamily="18" charset="0"/>
              </a:rPr>
              <a:t>Англійська</a:t>
            </a:r>
            <a:r>
              <a:rPr lang="ru-RU" sz="1200" dirty="0">
                <a:effectLst/>
                <a:latin typeface="+mn-lt"/>
                <a:ea typeface="Times New Roman" panose="02020603050405020304" pitchFamily="18" charset="0"/>
                <a:cs typeface="Times New Roman" panose="02020603050405020304" pitchFamily="18" charset="0"/>
              </a:rPr>
              <a:t> мова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вказівки</a:t>
            </a:r>
            <a:r>
              <a:rPr lang="ru-RU" sz="1200" dirty="0">
                <a:effectLst/>
                <a:latin typeface="+mn-lt"/>
                <a:ea typeface="Times New Roman" panose="02020603050405020304" pitchFamily="18" charset="0"/>
                <a:cs typeface="Times New Roman" panose="02020603050405020304" pitchFamily="18" charset="0"/>
              </a:rPr>
              <a:t> для </a:t>
            </a:r>
            <a:r>
              <a:rPr lang="ru-RU" sz="1200" dirty="0" err="1">
                <a:effectLst/>
                <a:latin typeface="+mn-lt"/>
                <a:ea typeface="Times New Roman" panose="02020603050405020304" pitchFamily="18" charset="0"/>
                <a:cs typeface="Times New Roman" panose="02020603050405020304" pitchFamily="18" charset="0"/>
              </a:rPr>
              <a:t>практичних</a:t>
            </a:r>
            <a:r>
              <a:rPr lang="ru-RU" sz="1200" dirty="0">
                <a:effectLst/>
                <a:latin typeface="+mn-lt"/>
                <a:ea typeface="Times New Roman" panose="02020603050405020304" pitchFamily="18" charset="0"/>
                <a:cs typeface="Times New Roman" panose="02020603050405020304" pitchFamily="18" charset="0"/>
              </a:rPr>
              <a:t> занять та </a:t>
            </a:r>
            <a:r>
              <a:rPr lang="ru-RU" sz="1200" dirty="0" err="1">
                <a:effectLst/>
                <a:latin typeface="+mn-lt"/>
                <a:ea typeface="Times New Roman" panose="02020603050405020304" pitchFamily="18" charset="0"/>
                <a:cs typeface="Times New Roman" panose="02020603050405020304" pitchFamily="18" charset="0"/>
              </a:rPr>
              <a:t>самостійної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роботи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студентів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денної</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заочної</a:t>
            </a:r>
            <a:r>
              <a:rPr lang="ru-RU" sz="1200" dirty="0">
                <a:effectLst/>
                <a:latin typeface="+mn-lt"/>
                <a:ea typeface="Times New Roman" panose="02020603050405020304" pitchFamily="18" charset="0"/>
                <a:cs typeface="Times New Roman" panose="02020603050405020304" pitchFamily="18" charset="0"/>
              </a:rPr>
              <a:t> форм </a:t>
            </a:r>
            <a:r>
              <a:rPr lang="ru-RU" sz="1200" dirty="0" err="1">
                <a:effectLst/>
                <a:latin typeface="+mn-lt"/>
                <a:ea typeface="Times New Roman" panose="02020603050405020304" pitchFamily="18" charset="0"/>
                <a:cs typeface="Times New Roman" panose="02020603050405020304" pitchFamily="18" charset="0"/>
              </a:rPr>
              <a:t>навчання</a:t>
            </a:r>
            <a:r>
              <a:rPr lang="ru-RU" sz="1200" dirty="0">
                <a:effectLst/>
                <a:latin typeface="+mn-lt"/>
                <a:ea typeface="Times New Roman" panose="02020603050405020304" pitchFamily="18" charset="0"/>
                <a:cs typeface="Times New Roman" panose="02020603050405020304" pitchFamily="18" charset="0"/>
              </a:rPr>
              <a:t> з </a:t>
            </a:r>
            <a:r>
              <a:rPr lang="ru-RU" sz="1200" dirty="0" err="1">
                <a:effectLst/>
                <a:latin typeface="+mn-lt"/>
                <a:ea typeface="Times New Roman" panose="02020603050405020304" pitchFamily="18" charset="0"/>
                <a:cs typeface="Times New Roman" panose="02020603050405020304" pitchFamily="18" charset="0"/>
              </a:rPr>
              <a:t>іноземної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075 «</a:t>
            </a:r>
            <a:r>
              <a:rPr lang="ru-RU" sz="1200" dirty="0">
                <a:effectLst/>
                <a:latin typeface="+mn-lt"/>
                <a:ea typeface="Times New Roman" panose="02020603050405020304" pitchFamily="18" charset="0"/>
                <a:cs typeface="Times New Roman" panose="02020603050405020304" pitchFamily="18" charset="0"/>
              </a:rPr>
              <a:t>Маркетинг</a:t>
            </a:r>
            <a:r>
              <a:rPr lang="en-US" sz="1200" dirty="0">
                <a:effectLst/>
                <a:latin typeface="+mn-lt"/>
                <a:ea typeface="Times New Roman" panose="02020603050405020304" pitchFamily="18" charset="0"/>
                <a:cs typeface="Times New Roman" panose="02020603050405020304" pitchFamily="18" charset="0"/>
              </a:rPr>
              <a:t>», 073 «</a:t>
            </a:r>
            <a:r>
              <a:rPr lang="ru-RU" sz="1200" dirty="0">
                <a:effectLst/>
                <a:latin typeface="+mn-lt"/>
                <a:ea typeface="Times New Roman" panose="02020603050405020304" pitchFamily="18" charset="0"/>
                <a:cs typeface="Times New Roman" panose="02020603050405020304" pitchFamily="18" charset="0"/>
              </a:rPr>
              <a:t>Менеджмент</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галузі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07 «</a:t>
            </a:r>
            <a:r>
              <a:rPr lang="ru-RU" sz="1200" dirty="0" err="1">
                <a:effectLst/>
                <a:latin typeface="+mn-lt"/>
                <a:ea typeface="Times New Roman" panose="02020603050405020304" pitchFamily="18" charset="0"/>
                <a:cs typeface="Times New Roman" panose="02020603050405020304" pitchFamily="18" charset="0"/>
              </a:rPr>
              <a:t>Управління</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адміністрування</a:t>
            </a:r>
            <a:r>
              <a:rPr lang="en-US" sz="1200" dirty="0">
                <a:effectLst/>
                <a:latin typeface="+mn-lt"/>
                <a:ea typeface="Times New Roman" panose="02020603050405020304" pitchFamily="18" charset="0"/>
                <a:cs typeface="Times New Roman" panose="02020603050405020304" pitchFamily="18" charset="0"/>
              </a:rPr>
              <a:t>» – </a:t>
            </a:r>
            <a:r>
              <a:rPr lang="ru-RU"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2020. – 100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Modern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English-Ukrainian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Dictionary:</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Over</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160,000</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Words</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and</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Expressions / Mykola </a:t>
            </a:r>
            <a:r>
              <a:rPr lang="en-US" sz="1200" dirty="0" err="1">
                <a:effectLst/>
                <a:latin typeface="+mn-lt"/>
                <a:ea typeface="Times New Roman" panose="02020603050405020304" pitchFamily="18" charset="0"/>
                <a:cs typeface="Times New Roman" panose="02020603050405020304" pitchFamily="18" charset="0"/>
              </a:rPr>
              <a:t>Ivanovych</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Balla</a:t>
            </a:r>
            <a:r>
              <a:rPr lang="en-US" sz="1200" dirty="0">
                <a:effectLst/>
                <a:latin typeface="+mn-lt"/>
                <a:ea typeface="Times New Roman" panose="02020603050405020304" pitchFamily="18" charset="0"/>
                <a:cs typeface="Times New Roman" panose="02020603050405020304" pitchFamily="18" charset="0"/>
              </a:rPr>
              <a:t>. – Kyiv: </a:t>
            </a:r>
            <a:r>
              <a:rPr lang="en-US" sz="1200" dirty="0" err="1">
                <a:effectLst/>
                <a:latin typeface="+mn-lt"/>
                <a:ea typeface="Times New Roman" panose="02020603050405020304" pitchFamily="18" charset="0"/>
                <a:cs typeface="Times New Roman" panose="02020603050405020304" pitchFamily="18" charset="0"/>
              </a:rPr>
              <a:t>Chumatskiy</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Shliakh</a:t>
            </a:r>
            <a:r>
              <a:rPr lang="en-US" sz="1200" dirty="0">
                <a:effectLst/>
                <a:latin typeface="+mn-lt"/>
                <a:ea typeface="Times New Roman" panose="02020603050405020304" pitchFamily="18" charset="0"/>
                <a:cs typeface="Times New Roman" panose="02020603050405020304" pitchFamily="18" charset="0"/>
              </a:rPr>
              <a:t> pub., 2007. –</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668 p.</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The Oxford Dictionary of Business World. (2020) //</a:t>
            </a:r>
            <a:r>
              <a:rPr lang="en-US" sz="1200" dirty="0" err="1">
                <a:effectLst/>
                <a:latin typeface="+mn-lt"/>
                <a:ea typeface="Times New Roman" panose="02020603050405020304" pitchFamily="18" charset="0"/>
                <a:cs typeface="Times New Roman" panose="02020603050405020304" pitchFamily="18" charset="0"/>
              </a:rPr>
              <a:t>Gen.Editors</a:t>
            </a:r>
            <a:r>
              <a:rPr lang="en-US" sz="1200" dirty="0">
                <a:effectLst/>
                <a:latin typeface="+mn-lt"/>
                <a:ea typeface="Times New Roman" panose="02020603050405020304" pitchFamily="18" charset="0"/>
                <a:cs typeface="Times New Roman" panose="02020603050405020304" pitchFamily="18" charset="0"/>
              </a:rPr>
              <a:t> Dr Alan Isaacs, </a:t>
            </a:r>
            <a:r>
              <a:rPr lang="en-US" sz="1200" dirty="0" err="1">
                <a:effectLst/>
                <a:latin typeface="+mn-lt"/>
                <a:ea typeface="Times New Roman" panose="02020603050405020304" pitchFamily="18" charset="0"/>
                <a:cs typeface="Times New Roman" panose="02020603050405020304" pitchFamily="18" charset="0"/>
              </a:rPr>
              <a:t>Ms</a:t>
            </a:r>
            <a:r>
              <a:rPr lang="en-US" sz="1200" dirty="0">
                <a:effectLst/>
                <a:latin typeface="+mn-lt"/>
                <a:ea typeface="Times New Roman" panose="02020603050405020304" pitchFamily="18" charset="0"/>
                <a:cs typeface="Times New Roman" panose="02020603050405020304" pitchFamily="18" charset="0"/>
              </a:rPr>
              <a:t> Elizabeth Martin.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University Press</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a:effectLst/>
                <a:latin typeface="+mn-lt"/>
                <a:ea typeface="Times New Roman" panose="02020603050405020304" pitchFamily="18" charset="0"/>
                <a:cs typeface="Times New Roman" panose="02020603050405020304" pitchFamily="18" charset="0"/>
              </a:rPr>
              <a:t>Верба Л.Г., Верба Г.В.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сучасної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Довідник</a:t>
            </a:r>
            <a:r>
              <a:rPr lang="ru-RU" sz="1200" dirty="0">
                <a:effectLst/>
                <a:latin typeface="+mn-lt"/>
                <a:ea typeface="Times New Roman" panose="02020603050405020304" pitchFamily="18" charset="0"/>
                <a:cs typeface="Times New Roman" panose="02020603050405020304" pitchFamily="18" charset="0"/>
              </a:rPr>
              <a:t>: Мова англ., укр.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ТОВ «ВП Логос-М», 2020.</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err="1">
                <a:effectLst/>
                <a:latin typeface="+mn-lt"/>
                <a:ea typeface="Times New Roman" panose="02020603050405020304" pitchFamily="18" charset="0"/>
                <a:cs typeface="Times New Roman" panose="02020603050405020304" pitchFamily="18" charset="0"/>
              </a:rPr>
              <a:t>Голіцинський</a:t>
            </a:r>
            <a:r>
              <a:rPr lang="ru-RU" sz="1200" dirty="0">
                <a:effectLst/>
                <a:latin typeface="+mn-lt"/>
                <a:ea typeface="Times New Roman" panose="02020603050405020304" pitchFamily="18" charset="0"/>
                <a:cs typeface="Times New Roman" panose="02020603050405020304" pitchFamily="18" charset="0"/>
              </a:rPr>
              <a:t> Ю.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Збірник</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вправ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Інкос</a:t>
            </a:r>
            <a:r>
              <a:rPr lang="ru-RU" sz="1200" dirty="0">
                <a:effectLst/>
                <a:latin typeface="+mn-lt"/>
                <a:ea typeface="Times New Roman" panose="02020603050405020304" pitchFamily="18" charset="0"/>
                <a:cs typeface="Times New Roman" panose="02020603050405020304" pitchFamily="18" charset="0"/>
              </a:rPr>
              <a:t>, 2020.</a:t>
            </a:r>
            <a:endParaRPr lang="uk-UA" sz="1200" dirty="0">
              <a:effectLst/>
              <a:latin typeface="+mn-lt"/>
              <a:ea typeface="Times New Roman" panose="02020603050405020304" pitchFamily="18" charset="0"/>
              <a:cs typeface="Times New Roman" panose="02020603050405020304" pitchFamily="18" charset="0"/>
            </a:endParaRPr>
          </a:p>
          <a:p>
            <a:r>
              <a:rPr lang="en-US" sz="1200" dirty="0">
                <a:effectLst/>
                <a:latin typeface="+mn-lt"/>
                <a:ea typeface="Times New Roman" panose="02020603050405020304" pitchFamily="18" charset="0"/>
              </a:rPr>
              <a:t>Murphy R. English Grammar in Use /Murphy R. – Cambridge University Press, 2021</a:t>
            </a:r>
            <a:endParaRPr lang="uk-UA" sz="12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marL="342900" lvl="0" indent="-342900">
              <a:buFont typeface="Times New Roman" panose="02020603050405020304" pitchFamily="18" charset="0"/>
              <a:buAutoNum type="arabicParenR"/>
            </a:pPr>
            <a:r>
              <a:rPr lang="uk-UA" dirty="0" err="1">
                <a:effectLst/>
                <a:latin typeface="+mn-lt"/>
                <a:ea typeface="Times New Roman" panose="02020603050405020304" pitchFamily="18" charset="0"/>
              </a:rPr>
              <a:t>Learn</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the</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new</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words</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and</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word</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combinations</a:t>
            </a:r>
            <a:r>
              <a:rPr lang="uk-UA" dirty="0">
                <a:effectLst/>
                <a:latin typeface="+mn-lt"/>
                <a:ea typeface="Times New Roman" panose="02020603050405020304" pitchFamily="18" charset="0"/>
              </a:rPr>
              <a:t>.</a:t>
            </a:r>
          </a:p>
          <a:p>
            <a:pPr marL="342900" lvl="0" indent="-342900">
              <a:buFont typeface="Times New Roman" panose="02020603050405020304" pitchFamily="18" charset="0"/>
              <a:buAutoNum type="arabicParenR"/>
            </a:pPr>
            <a:r>
              <a:rPr lang="uk-UA" dirty="0" err="1">
                <a:effectLst/>
                <a:latin typeface="+mn-lt"/>
                <a:ea typeface="Times New Roman" panose="02020603050405020304" pitchFamily="18" charset="0"/>
              </a:rPr>
              <a:t>Make</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some</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questions</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on</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the</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text</a:t>
            </a:r>
            <a:r>
              <a:rPr lang="uk-UA" dirty="0">
                <a:effectLst/>
                <a:latin typeface="+mn-lt"/>
                <a:ea typeface="Times New Roman" panose="02020603050405020304" pitchFamily="18" charset="0"/>
              </a:rPr>
              <a:t>.</a:t>
            </a:r>
          </a:p>
          <a:p>
            <a:pPr marL="342900" lvl="0" indent="-342900">
              <a:buFont typeface="Times New Roman" panose="02020603050405020304" pitchFamily="18" charset="0"/>
              <a:buAutoNum type="arabicParenR"/>
            </a:pPr>
            <a:r>
              <a:rPr lang="uk-UA" dirty="0" err="1">
                <a:effectLst/>
                <a:latin typeface="+mn-lt"/>
                <a:ea typeface="Times New Roman" panose="02020603050405020304" pitchFamily="18" charset="0"/>
              </a:rPr>
              <a:t>Read</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the</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text</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and</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translate</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into</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Ukrainian</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in</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the</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written</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form</a:t>
            </a:r>
            <a:r>
              <a:rPr lang="uk-UA" dirty="0">
                <a:effectLst/>
                <a:latin typeface="+mn-lt"/>
                <a:ea typeface="Times New Roman" panose="02020603050405020304" pitchFamily="18" charset="0"/>
              </a:rPr>
              <a:t>.</a:t>
            </a:r>
          </a:p>
          <a:p>
            <a:pPr marL="342900" lvl="0" indent="-342900">
              <a:buFont typeface="Times New Roman" panose="02020603050405020304" pitchFamily="18" charset="0"/>
              <a:buAutoNum type="arabicParenR"/>
            </a:pPr>
            <a:r>
              <a:rPr lang="uk-UA" dirty="0" err="1">
                <a:effectLst/>
                <a:latin typeface="+mn-lt"/>
                <a:ea typeface="Times New Roman" panose="02020603050405020304" pitchFamily="18" charset="0"/>
              </a:rPr>
              <a:t>Make</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summery</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of</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the</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text</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in</a:t>
            </a:r>
            <a:r>
              <a:rPr lang="uk-UA" dirty="0">
                <a:effectLst/>
                <a:latin typeface="+mn-lt"/>
                <a:ea typeface="Times New Roman" panose="02020603050405020304" pitchFamily="18" charset="0"/>
              </a:rPr>
              <a:t> </a:t>
            </a:r>
            <a:r>
              <a:rPr lang="uk-UA" dirty="0" err="1">
                <a:effectLst/>
                <a:latin typeface="+mn-lt"/>
                <a:ea typeface="Times New Roman" panose="02020603050405020304" pitchFamily="18" charset="0"/>
              </a:rPr>
              <a:t>English</a:t>
            </a:r>
            <a:r>
              <a:rPr lang="uk-UA" dirty="0">
                <a:effectLst/>
                <a:latin typeface="+mn-lt"/>
                <a:ea typeface="Times New Roman" panose="02020603050405020304" pitchFamily="18" charset="0"/>
              </a:rPr>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188640"/>
            <a:ext cx="8928992" cy="6408712"/>
          </a:xfrm>
        </p:spPr>
        <p:txBody>
          <a:bodyPr>
            <a:normAutofit fontScale="70000" lnSpcReduction="20000"/>
          </a:bodyPr>
          <a:lstStyle/>
          <a:p>
            <a:pPr marL="0" indent="0" algn="just">
              <a:buNone/>
            </a:pPr>
            <a:r>
              <a:rPr lang="uk-UA" sz="2900" b="1" dirty="0" err="1">
                <a:effectLst/>
                <a:latin typeface="Times New Roman" panose="02020603050405020304" pitchFamily="18" charset="0"/>
                <a:ea typeface="Times New Roman" panose="02020603050405020304" pitchFamily="18" charset="0"/>
              </a:rPr>
              <a:t>Different</a:t>
            </a:r>
            <a:r>
              <a:rPr lang="uk-UA" sz="2900" b="1" dirty="0">
                <a:effectLst/>
                <a:latin typeface="Times New Roman" panose="02020603050405020304" pitchFamily="18" charset="0"/>
                <a:ea typeface="Times New Roman" panose="02020603050405020304" pitchFamily="18" charset="0"/>
              </a:rPr>
              <a:t> </a:t>
            </a:r>
            <a:r>
              <a:rPr lang="uk-UA" sz="2900" b="1" dirty="0" err="1">
                <a:effectLst/>
                <a:latin typeface="Times New Roman" panose="02020603050405020304" pitchFamily="18" charset="0"/>
                <a:ea typeface="Times New Roman" panose="02020603050405020304" pitchFamily="18" charset="0"/>
              </a:rPr>
              <a:t>types</a:t>
            </a:r>
            <a:r>
              <a:rPr lang="uk-UA" sz="2900" b="1" dirty="0">
                <a:effectLst/>
                <a:latin typeface="Times New Roman" panose="02020603050405020304" pitchFamily="18" charset="0"/>
                <a:ea typeface="Times New Roman" panose="02020603050405020304" pitchFamily="18" charset="0"/>
              </a:rPr>
              <a:t> </a:t>
            </a:r>
            <a:r>
              <a:rPr lang="uk-UA" sz="2900" b="1" dirty="0" err="1">
                <a:effectLst/>
                <a:latin typeface="Times New Roman" panose="02020603050405020304" pitchFamily="18" charset="0"/>
                <a:ea typeface="Times New Roman" panose="02020603050405020304" pitchFamily="18" charset="0"/>
              </a:rPr>
              <a:t>of</a:t>
            </a:r>
            <a:r>
              <a:rPr lang="uk-UA" sz="2900" b="1" dirty="0">
                <a:effectLst/>
                <a:latin typeface="Times New Roman" panose="02020603050405020304" pitchFamily="18" charset="0"/>
                <a:ea typeface="Times New Roman" panose="02020603050405020304" pitchFamily="18" charset="0"/>
              </a:rPr>
              <a:t> </a:t>
            </a:r>
            <a:r>
              <a:rPr lang="uk-UA" sz="2900" b="1" dirty="0" err="1">
                <a:effectLst/>
                <a:latin typeface="Times New Roman" panose="02020603050405020304" pitchFamily="18" charset="0"/>
                <a:ea typeface="Times New Roman" panose="02020603050405020304" pitchFamily="18" charset="0"/>
              </a:rPr>
              <a:t>definition</a:t>
            </a:r>
            <a:endParaRPr lang="uk-UA" sz="2900" dirty="0">
              <a:effectLst/>
              <a:latin typeface="Times New Roman" panose="02020603050405020304" pitchFamily="18" charset="0"/>
              <a:ea typeface="Times New Roman" panose="02020603050405020304" pitchFamily="18" charset="0"/>
            </a:endParaRPr>
          </a:p>
          <a:p>
            <a:pPr indent="0" algn="just">
              <a:lnSpc>
                <a:spcPct val="115000"/>
              </a:lnSpc>
              <a:spcAft>
                <a:spcPts val="1000"/>
              </a:spcAft>
              <a:buNone/>
            </a:pPr>
            <a:r>
              <a:rPr lang="en-US" sz="1800" dirty="0">
                <a:effectLst/>
                <a:latin typeface="+mn-lt"/>
                <a:ea typeface="Calibri" panose="020F0502020204030204" pitchFamily="34" charset="0"/>
                <a:cs typeface="Times New Roman" panose="02020603050405020304" pitchFamily="18" charset="0"/>
              </a:rPr>
              <a:t>Once again, these definitions fail to take into account the domestic tourist. The inclusion of the word ‘study’ above is an interesting one as it is often excluded in later definitions, as are longer courses of education.</a:t>
            </a:r>
            <a:endParaRPr lang="uk-UA" sz="1800" dirty="0">
              <a:effectLst/>
              <a:latin typeface="+mn-lt"/>
              <a:ea typeface="Times New Roman" panose="02020603050405020304" pitchFamily="18" charset="0"/>
              <a:cs typeface="Times New Roman" panose="02020603050405020304" pitchFamily="18" charset="0"/>
            </a:endParaRPr>
          </a:p>
          <a:p>
            <a:pPr indent="0" algn="just">
              <a:lnSpc>
                <a:spcPct val="115000"/>
              </a:lnSpc>
              <a:spcAft>
                <a:spcPts val="1000"/>
              </a:spcAft>
              <a:buNone/>
            </a:pPr>
            <a:r>
              <a:rPr lang="en-US" sz="1800" dirty="0">
                <a:effectLst/>
                <a:latin typeface="+mn-lt"/>
                <a:ea typeface="Calibri" panose="020F0502020204030204" pitchFamily="34" charset="0"/>
                <a:cs typeface="Times New Roman" panose="02020603050405020304" pitchFamily="18" charset="0"/>
              </a:rPr>
              <a:t>A working party for the proposed Institute of Tourism in Britain (which later became the Tourism Society) attempted to clarify the issue and reported, in 1976: Tourism is the temporary short-term movement of people to destinations outside the places where they normally live and work, and activities during their stay at these destinations; it includes movement for all purposes, as well as day visits or excursions.</a:t>
            </a:r>
            <a:endParaRPr lang="uk-UA" sz="1800" dirty="0">
              <a:effectLst/>
              <a:latin typeface="+mn-lt"/>
              <a:ea typeface="Times New Roman" panose="02020603050405020304" pitchFamily="18" charset="0"/>
              <a:cs typeface="Times New Roman" panose="02020603050405020304" pitchFamily="18" charset="0"/>
            </a:endParaRPr>
          </a:p>
          <a:p>
            <a:pPr indent="0" algn="just">
              <a:lnSpc>
                <a:spcPct val="115000"/>
              </a:lnSpc>
              <a:spcAft>
                <a:spcPts val="1000"/>
              </a:spcAft>
              <a:buNone/>
            </a:pPr>
            <a:r>
              <a:rPr lang="en-US" sz="1800" dirty="0">
                <a:effectLst/>
                <a:latin typeface="+mn-lt"/>
                <a:ea typeface="Calibri" panose="020F0502020204030204" pitchFamily="34" charset="0"/>
                <a:cs typeface="Times New Roman" panose="02020603050405020304" pitchFamily="18" charset="0"/>
              </a:rPr>
              <a:t>This broader definition was reformulated slightly, without losing any of its simplicity, at the International Conference on Leisure-Recreation-Tourism, organized by the AIEST and the Tourism Society in Cardiff, Wales, in 1981: Tourism may be defined in terms of particular activities selected by choice and undertaken outside the home environment. Tourism may or may not involve overnight stay away from home.</a:t>
            </a:r>
            <a:endParaRPr lang="uk-UA" sz="1800" dirty="0">
              <a:effectLst/>
              <a:latin typeface="+mn-lt"/>
              <a:ea typeface="Times New Roman" panose="02020603050405020304" pitchFamily="18" charset="0"/>
              <a:cs typeface="Times New Roman" panose="02020603050405020304" pitchFamily="18" charset="0"/>
            </a:endParaRPr>
          </a:p>
          <a:p>
            <a:pPr indent="0" algn="just">
              <a:buNone/>
            </a:pPr>
            <a:r>
              <a:rPr lang="en-US" sz="1800" dirty="0">
                <a:effectLst/>
                <a:latin typeface="+mn-lt"/>
                <a:ea typeface="Calibri" panose="020F0502020204030204" pitchFamily="34" charset="0"/>
              </a:rPr>
              <a:t>Finally, the following definition devised by the then WTO was endorsed by the UN’s, Statistical Commission in 1993 following an International Government Conference held in Ottawa, Canada, in 1991: Tourism comprises the activities of persons travelling to and staying in places outside their usual environment for not more than one consecutive year for leisure, business or other purposes. </a:t>
            </a:r>
            <a:endParaRPr lang="uk-UA" sz="1800" dirty="0">
              <a:effectLst/>
              <a:latin typeface="+mn-lt"/>
              <a:ea typeface="Times New Roman" panose="02020603050405020304" pitchFamily="18" charset="0"/>
            </a:endParaRPr>
          </a:p>
          <a:p>
            <a:pPr marL="0" indent="0">
              <a:buNone/>
            </a:pPr>
            <a:r>
              <a:rPr lang="en-US" sz="1800" dirty="0">
                <a:effectLst/>
                <a:latin typeface="+mn-lt"/>
                <a:ea typeface="Calibri" panose="020F0502020204030204" pitchFamily="34" charset="0"/>
                <a:cs typeface="Times New Roman" panose="02020603050405020304" pitchFamily="18" charset="0"/>
              </a:rPr>
              <a:t>These definitions have been quoted here at length because they reveal how broadly the concept of tourism must be defined in order to embrace all forms of the phenomenon and how exceptions can be found for even the most narrowly focused definitions. Indeed, the final definition could be criticized on the grounds that, unless the activities are more clearly specified, it could be applied equally to someone involved in burglary! With this definition, we are offered guidance on neither the activities undertaken nor distance to be travelled. In fact, with the growth of timeshare and second home owners, who, in some cases, spend considerable periods of time away from their main homes, it could be argued that a tourist is no longer necessarily ‘outside the home environment’. It is also increasingly recognized that defining tourists in terms of the distances they have travelled from their homes is unhelpful as locals can be viewed as ‘tourists’ within their own territory if they are engaged in tourist-type activities and, certainly, their economic contribution to the tourism industry in the area is as important as that of the more traditionally defined tourist.</a:t>
            </a:r>
            <a:endParaRPr lang="ru-RU" dirty="0">
              <a:latin typeface="+mn-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16632"/>
            <a:ext cx="8640960" cy="6741368"/>
          </a:xfrm>
        </p:spPr>
        <p:txBody>
          <a:bodyPr>
            <a:normAutofit fontScale="85000" lnSpcReduction="20000"/>
          </a:bodyPr>
          <a:lstStyle/>
          <a:p>
            <a:pPr marL="36576" indent="0">
              <a:buNone/>
            </a:pPr>
            <a:r>
              <a:rPr lang="uk-UA" dirty="0"/>
              <a:t>№ </a:t>
            </a:r>
            <a:r>
              <a:rPr lang="uk-UA" sz="1800" dirty="0">
                <a:effectLst/>
                <a:latin typeface="+mn-lt"/>
                <a:ea typeface="Times New Roman" panose="02020603050405020304" pitchFamily="18" charset="0"/>
              </a:rPr>
              <a:t>5</a:t>
            </a:r>
            <a:r>
              <a:rPr lang="uk-UA" dirty="0">
                <a:latin typeface="+mn-lt"/>
              </a:rPr>
              <a:t> </a:t>
            </a:r>
            <a:r>
              <a:rPr lang="uk-UA" dirty="0">
                <a:solidFill>
                  <a:srgbClr val="FFFF00"/>
                </a:solidFill>
              </a:rPr>
              <a:t> </a:t>
            </a:r>
            <a:r>
              <a:rPr lang="en-US" sz="2900" dirty="0">
                <a:solidFill>
                  <a:srgbClr val="FFFF00"/>
                </a:solidFill>
                <a:effectLst/>
                <a:latin typeface="+mn-lt"/>
                <a:ea typeface="Times New Roman" panose="02020603050405020304" pitchFamily="18" charset="0"/>
                <a:cs typeface="Times New Roman" panose="02020603050405020304" pitchFamily="18" charset="0"/>
              </a:rPr>
              <a:t>Complete</a:t>
            </a:r>
            <a:r>
              <a:rPr lang="en-US" sz="2900" spc="-50" dirty="0">
                <a:solidFill>
                  <a:srgbClr val="FFFF00"/>
                </a:solidFill>
                <a:effectLst/>
                <a:latin typeface="+mn-lt"/>
                <a:ea typeface="Times New Roman" panose="02020603050405020304" pitchFamily="18" charset="0"/>
                <a:cs typeface="Times New Roman" panose="02020603050405020304" pitchFamily="18" charset="0"/>
              </a:rPr>
              <a:t> </a:t>
            </a:r>
            <a:r>
              <a:rPr lang="en-US" sz="2900" dirty="0">
                <a:solidFill>
                  <a:srgbClr val="FFFF00"/>
                </a:solidFill>
                <a:effectLst/>
                <a:latin typeface="+mn-lt"/>
                <a:ea typeface="Times New Roman" panose="02020603050405020304" pitchFamily="18" charset="0"/>
                <a:cs typeface="Times New Roman" panose="02020603050405020304" pitchFamily="18" charset="0"/>
              </a:rPr>
              <a:t>the</a:t>
            </a:r>
            <a:r>
              <a:rPr lang="en-US" sz="2900" spc="-45" dirty="0">
                <a:solidFill>
                  <a:srgbClr val="FFFF00"/>
                </a:solidFill>
                <a:effectLst/>
                <a:latin typeface="+mn-lt"/>
                <a:ea typeface="Times New Roman" panose="02020603050405020304" pitchFamily="18" charset="0"/>
                <a:cs typeface="Times New Roman" panose="02020603050405020304" pitchFamily="18" charset="0"/>
              </a:rPr>
              <a:t> </a:t>
            </a:r>
            <a:r>
              <a:rPr lang="en-US" sz="2900" dirty="0">
                <a:solidFill>
                  <a:srgbClr val="FFFF00"/>
                </a:solidFill>
                <a:effectLst/>
                <a:latin typeface="+mn-lt"/>
                <a:ea typeface="Times New Roman" panose="02020603050405020304" pitchFamily="18" charset="0"/>
                <a:cs typeface="Times New Roman" panose="02020603050405020304" pitchFamily="18" charset="0"/>
              </a:rPr>
              <a:t>second</a:t>
            </a:r>
            <a:r>
              <a:rPr lang="en-US" sz="2900" spc="-50" dirty="0">
                <a:solidFill>
                  <a:srgbClr val="FFFF00"/>
                </a:solidFill>
                <a:effectLst/>
                <a:latin typeface="+mn-lt"/>
                <a:ea typeface="Times New Roman" panose="02020603050405020304" pitchFamily="18" charset="0"/>
                <a:cs typeface="Times New Roman" panose="02020603050405020304" pitchFamily="18" charset="0"/>
              </a:rPr>
              <a:t> </a:t>
            </a:r>
            <a:r>
              <a:rPr lang="en-US" sz="2900" dirty="0">
                <a:solidFill>
                  <a:srgbClr val="FFFF00"/>
                </a:solidFill>
                <a:effectLst/>
                <a:latin typeface="+mn-lt"/>
                <a:ea typeface="Times New Roman" panose="02020603050405020304" pitchFamily="18" charset="0"/>
                <a:cs typeface="Times New Roman" panose="02020603050405020304" pitchFamily="18" charset="0"/>
              </a:rPr>
              <a:t>sentence</a:t>
            </a:r>
            <a:r>
              <a:rPr lang="en-US" sz="2900" spc="-45" dirty="0">
                <a:solidFill>
                  <a:srgbClr val="FFFF00"/>
                </a:solidFill>
                <a:effectLst/>
                <a:latin typeface="+mn-lt"/>
                <a:ea typeface="Times New Roman" panose="02020603050405020304" pitchFamily="18" charset="0"/>
                <a:cs typeface="Times New Roman" panose="02020603050405020304" pitchFamily="18" charset="0"/>
              </a:rPr>
              <a:t> </a:t>
            </a:r>
            <a:r>
              <a:rPr lang="en-US" sz="2900" dirty="0">
                <a:solidFill>
                  <a:srgbClr val="FFFF00"/>
                </a:solidFill>
                <a:effectLst/>
                <a:latin typeface="+mn-lt"/>
                <a:ea typeface="Times New Roman" panose="02020603050405020304" pitchFamily="18" charset="0"/>
                <a:cs typeface="Times New Roman" panose="02020603050405020304" pitchFamily="18" charset="0"/>
              </a:rPr>
              <a:t>so</a:t>
            </a:r>
            <a:r>
              <a:rPr lang="en-US" sz="2900" spc="-50" dirty="0">
                <a:solidFill>
                  <a:srgbClr val="FFFF00"/>
                </a:solidFill>
                <a:effectLst/>
                <a:latin typeface="+mn-lt"/>
                <a:ea typeface="Times New Roman" panose="02020603050405020304" pitchFamily="18" charset="0"/>
                <a:cs typeface="Times New Roman" panose="02020603050405020304" pitchFamily="18" charset="0"/>
              </a:rPr>
              <a:t> </a:t>
            </a:r>
            <a:r>
              <a:rPr lang="en-US" sz="2900" dirty="0">
                <a:solidFill>
                  <a:srgbClr val="FFFF00"/>
                </a:solidFill>
                <a:effectLst/>
                <a:latin typeface="+mn-lt"/>
                <a:ea typeface="Times New Roman" panose="02020603050405020304" pitchFamily="18" charset="0"/>
                <a:cs typeface="Times New Roman" panose="02020603050405020304" pitchFamily="18" charset="0"/>
              </a:rPr>
              <a:t>that</a:t>
            </a:r>
            <a:r>
              <a:rPr lang="en-US" sz="2900" spc="-45" dirty="0">
                <a:solidFill>
                  <a:srgbClr val="FFFF00"/>
                </a:solidFill>
                <a:effectLst/>
                <a:latin typeface="+mn-lt"/>
                <a:ea typeface="Times New Roman" panose="02020603050405020304" pitchFamily="18" charset="0"/>
                <a:cs typeface="Times New Roman" panose="02020603050405020304" pitchFamily="18" charset="0"/>
              </a:rPr>
              <a:t> </a:t>
            </a:r>
            <a:r>
              <a:rPr lang="en-US" sz="2900" dirty="0">
                <a:solidFill>
                  <a:srgbClr val="FFFF00"/>
                </a:solidFill>
                <a:effectLst/>
                <a:latin typeface="+mn-lt"/>
                <a:ea typeface="Times New Roman" panose="02020603050405020304" pitchFamily="18" charset="0"/>
                <a:cs typeface="Times New Roman" panose="02020603050405020304" pitchFamily="18" charset="0"/>
              </a:rPr>
              <a:t>it</a:t>
            </a:r>
            <a:r>
              <a:rPr lang="en-US" sz="2900" spc="-50" dirty="0">
                <a:solidFill>
                  <a:srgbClr val="FFFF00"/>
                </a:solidFill>
                <a:effectLst/>
                <a:latin typeface="+mn-lt"/>
                <a:ea typeface="Times New Roman" panose="02020603050405020304" pitchFamily="18" charset="0"/>
                <a:cs typeface="Times New Roman" panose="02020603050405020304" pitchFamily="18" charset="0"/>
              </a:rPr>
              <a:t> </a:t>
            </a:r>
            <a:r>
              <a:rPr lang="en-US" sz="2900" dirty="0">
                <a:solidFill>
                  <a:srgbClr val="FFFF00"/>
                </a:solidFill>
                <a:effectLst/>
                <a:latin typeface="+mn-lt"/>
                <a:ea typeface="Times New Roman" panose="02020603050405020304" pitchFamily="18" charset="0"/>
                <a:cs typeface="Times New Roman" panose="02020603050405020304" pitchFamily="18" charset="0"/>
              </a:rPr>
              <a:t>means</a:t>
            </a:r>
            <a:r>
              <a:rPr lang="en-US" sz="2900" spc="-45" dirty="0">
                <a:solidFill>
                  <a:srgbClr val="FFFF00"/>
                </a:solidFill>
                <a:effectLst/>
                <a:latin typeface="+mn-lt"/>
                <a:ea typeface="Times New Roman" panose="02020603050405020304" pitchFamily="18" charset="0"/>
                <a:cs typeface="Times New Roman" panose="02020603050405020304" pitchFamily="18" charset="0"/>
              </a:rPr>
              <a:t> </a:t>
            </a:r>
            <a:r>
              <a:rPr lang="en-US" sz="2900" dirty="0">
                <a:solidFill>
                  <a:srgbClr val="FFFF00"/>
                </a:solidFill>
                <a:effectLst/>
                <a:latin typeface="+mn-lt"/>
                <a:ea typeface="Times New Roman" panose="02020603050405020304" pitchFamily="18" charset="0"/>
                <a:cs typeface="Times New Roman" panose="02020603050405020304" pitchFamily="18" charset="0"/>
              </a:rPr>
              <a:t>the</a:t>
            </a:r>
            <a:r>
              <a:rPr lang="en-US" sz="2900" spc="-50" dirty="0">
                <a:solidFill>
                  <a:srgbClr val="FFFF00"/>
                </a:solidFill>
                <a:effectLst/>
                <a:latin typeface="+mn-lt"/>
                <a:ea typeface="Times New Roman" panose="02020603050405020304" pitchFamily="18" charset="0"/>
                <a:cs typeface="Times New Roman" panose="02020603050405020304" pitchFamily="18" charset="0"/>
              </a:rPr>
              <a:t> </a:t>
            </a:r>
            <a:r>
              <a:rPr lang="en-US" sz="2900" dirty="0">
                <a:solidFill>
                  <a:srgbClr val="FFFF00"/>
                </a:solidFill>
                <a:effectLst/>
                <a:latin typeface="+mn-lt"/>
                <a:ea typeface="Times New Roman" panose="02020603050405020304" pitchFamily="18" charset="0"/>
                <a:cs typeface="Times New Roman" panose="02020603050405020304" pitchFamily="18" charset="0"/>
              </a:rPr>
              <a:t>same</a:t>
            </a:r>
            <a:r>
              <a:rPr lang="en-US" sz="2900" spc="-45" dirty="0">
                <a:solidFill>
                  <a:srgbClr val="FFFF00"/>
                </a:solidFill>
                <a:effectLst/>
                <a:latin typeface="+mn-lt"/>
                <a:ea typeface="Times New Roman" panose="02020603050405020304" pitchFamily="18" charset="0"/>
                <a:cs typeface="Times New Roman" panose="02020603050405020304" pitchFamily="18" charset="0"/>
              </a:rPr>
              <a:t> </a:t>
            </a:r>
            <a:r>
              <a:rPr lang="en-US" sz="2900" dirty="0">
                <a:solidFill>
                  <a:srgbClr val="FFFF00"/>
                </a:solidFill>
                <a:effectLst/>
                <a:latin typeface="+mn-lt"/>
                <a:ea typeface="Times New Roman" panose="02020603050405020304" pitchFamily="18" charset="0"/>
                <a:cs typeface="Times New Roman" panose="02020603050405020304" pitchFamily="18" charset="0"/>
              </a:rPr>
              <a:t>as</a:t>
            </a:r>
            <a:r>
              <a:rPr lang="en-US" sz="2900" spc="-50" dirty="0">
                <a:solidFill>
                  <a:srgbClr val="FFFF00"/>
                </a:solidFill>
                <a:effectLst/>
                <a:latin typeface="+mn-lt"/>
                <a:ea typeface="Times New Roman" panose="02020603050405020304" pitchFamily="18" charset="0"/>
                <a:cs typeface="Times New Roman" panose="02020603050405020304" pitchFamily="18" charset="0"/>
              </a:rPr>
              <a:t> </a:t>
            </a:r>
            <a:r>
              <a:rPr lang="en-US" sz="2900" dirty="0">
                <a:solidFill>
                  <a:srgbClr val="FFFF00"/>
                </a:solidFill>
                <a:effectLst/>
                <a:latin typeface="+mn-lt"/>
                <a:ea typeface="Times New Roman" panose="02020603050405020304" pitchFamily="18" charset="0"/>
                <a:cs typeface="Times New Roman" panose="02020603050405020304" pitchFamily="18" charset="0"/>
              </a:rPr>
              <a:t>the</a:t>
            </a:r>
            <a:r>
              <a:rPr lang="en-US" sz="2900" spc="-45" dirty="0">
                <a:solidFill>
                  <a:srgbClr val="FFFF00"/>
                </a:solidFill>
                <a:effectLst/>
                <a:latin typeface="+mn-lt"/>
                <a:ea typeface="Times New Roman" panose="02020603050405020304" pitchFamily="18" charset="0"/>
                <a:cs typeface="Times New Roman" panose="02020603050405020304" pitchFamily="18" charset="0"/>
              </a:rPr>
              <a:t> </a:t>
            </a:r>
            <a:r>
              <a:rPr lang="en-US" sz="2900" dirty="0">
                <a:solidFill>
                  <a:srgbClr val="FFFF00"/>
                </a:solidFill>
                <a:effectLst/>
                <a:latin typeface="+mn-lt"/>
                <a:ea typeface="Times New Roman" panose="02020603050405020304" pitchFamily="18" charset="0"/>
                <a:cs typeface="Times New Roman" panose="02020603050405020304" pitchFamily="18" charset="0"/>
              </a:rPr>
              <a:t>first.</a:t>
            </a:r>
            <a:endParaRPr lang="uk-UA" sz="2900" dirty="0">
              <a:solidFill>
                <a:srgbClr val="FFFF00"/>
              </a:solidFill>
              <a:effectLst/>
              <a:latin typeface="+mn-lt"/>
              <a:ea typeface="Times New Roman" panose="02020603050405020304" pitchFamily="18" charset="0"/>
              <a:cs typeface="Times New Roman" panose="02020603050405020304" pitchFamily="18" charset="0"/>
            </a:endParaRPr>
          </a:p>
          <a:p>
            <a:pPr marL="36576" indent="0">
              <a:buNone/>
            </a:pPr>
            <a:r>
              <a:rPr lang="en-US" sz="2200" dirty="0">
                <a:solidFill>
                  <a:srgbClr val="FFFF00"/>
                </a:solidFill>
                <a:effectLst/>
                <a:latin typeface="+mn-lt"/>
                <a:ea typeface="Times New Roman" panose="02020603050405020304" pitchFamily="18" charset="0"/>
              </a:rPr>
              <a:t/>
            </a:r>
            <a:br>
              <a:rPr lang="en-US" sz="2200" dirty="0">
                <a:solidFill>
                  <a:srgbClr val="FFFF00"/>
                </a:solidFill>
                <a:effectLst/>
                <a:latin typeface="+mn-lt"/>
                <a:ea typeface="Times New Roman" panose="02020603050405020304" pitchFamily="18" charset="0"/>
              </a:rPr>
            </a:br>
            <a:r>
              <a:rPr lang="en-US" dirty="0">
                <a:solidFill>
                  <a:srgbClr val="FFFF00"/>
                </a:solidFill>
              </a:rPr>
              <a:t/>
            </a:r>
            <a:br>
              <a:rPr lang="en-US" dirty="0">
                <a:solidFill>
                  <a:srgbClr val="FFFF00"/>
                </a:solidFill>
              </a:rPr>
            </a:br>
            <a:r>
              <a:rPr lang="en-US" dirty="0"/>
              <a:t>1 Why is it useful to have a car?</a:t>
            </a:r>
          </a:p>
          <a:p>
            <a:pPr marL="36576" indent="0">
              <a:buNone/>
            </a:pPr>
            <a:r>
              <a:rPr lang="en-US" dirty="0"/>
              <a:t>What are the advantages of having a car?________</a:t>
            </a:r>
          </a:p>
          <a:p>
            <a:pPr marL="36576" indent="0">
              <a:buNone/>
            </a:pPr>
            <a:r>
              <a:rPr lang="en-US" dirty="0"/>
              <a:t>2 I don’t intend to apply for the job.</a:t>
            </a:r>
          </a:p>
          <a:p>
            <a:pPr marL="36576" indent="0">
              <a:buNone/>
            </a:pPr>
            <a:r>
              <a:rPr lang="en-US" dirty="0"/>
              <a:t>I have no intention of.___________</a:t>
            </a:r>
          </a:p>
          <a:p>
            <a:pPr marL="36576" indent="0">
              <a:buNone/>
            </a:pPr>
            <a:r>
              <a:rPr lang="en-US" dirty="0"/>
              <a:t>3 Helen has a good memory for names.</a:t>
            </a:r>
          </a:p>
          <a:p>
            <a:pPr marL="36576" indent="0">
              <a:buNone/>
            </a:pPr>
            <a:r>
              <a:rPr lang="en-US" dirty="0"/>
              <a:t>Helen is good at.___________</a:t>
            </a:r>
          </a:p>
          <a:p>
            <a:pPr marL="36576" indent="0">
              <a:buNone/>
            </a:pPr>
            <a:r>
              <a:rPr lang="en-US" dirty="0"/>
              <a:t>4 You probably won’t win the lottery. You have little chance.</a:t>
            </a:r>
          </a:p>
          <a:p>
            <a:pPr marL="36576" indent="0">
              <a:buNone/>
            </a:pPr>
            <a:r>
              <a:rPr lang="en-US" dirty="0"/>
              <a:t>You have little chance of.___________</a:t>
            </a:r>
          </a:p>
          <a:p>
            <a:pPr marL="36576" indent="0">
              <a:buNone/>
            </a:pPr>
            <a:r>
              <a:rPr lang="en-US" dirty="0"/>
              <a:t>5 Did you get into trouble because you were late?</a:t>
            </a:r>
          </a:p>
          <a:p>
            <a:pPr marL="36576" indent="0">
              <a:buNone/>
            </a:pPr>
            <a:r>
              <a:rPr lang="en-US" dirty="0"/>
              <a:t>Did you get into trouble for?___________</a:t>
            </a:r>
          </a:p>
          <a:p>
            <a:pPr marL="36576" indent="0">
              <a:buNone/>
            </a:pPr>
            <a:r>
              <a:rPr lang="en-US" dirty="0"/>
              <a:t>6 We didn’t eat at home. We went to a restaurant instead.</a:t>
            </a:r>
          </a:p>
          <a:p>
            <a:pPr marL="36576" indent="0">
              <a:buNone/>
            </a:pPr>
            <a:r>
              <a:rPr lang="en-US" dirty="0"/>
              <a:t>We went to a restaurant instead of. ___________</a:t>
            </a:r>
          </a:p>
          <a:p>
            <a:pPr marL="36576" indent="0">
              <a:buNone/>
            </a:pPr>
            <a:r>
              <a:rPr lang="en-US" dirty="0"/>
              <a:t>7 We got into the exhibition. We didn’t have to queue.</a:t>
            </a:r>
          </a:p>
          <a:p>
            <a:pPr marL="36576" indent="0">
              <a:buNone/>
            </a:pPr>
            <a:r>
              <a:rPr lang="en-US" dirty="0"/>
              <a:t>We got into the exhibition without. ___________</a:t>
            </a:r>
          </a:p>
          <a:p>
            <a:pPr marL="36576" indent="0">
              <a:buNone/>
            </a:pPr>
            <a:r>
              <a:rPr lang="en-US" dirty="0"/>
              <a:t>8 Amy is 90 years old, but she’s fit and healthy.</a:t>
            </a:r>
          </a:p>
          <a:p>
            <a:pPr marL="36576" indent="0">
              <a:buNone/>
            </a:pPr>
            <a:r>
              <a:rPr lang="en-US" dirty="0"/>
              <a:t>Amy is fit and healthy despite___________</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36576" indent="0">
              <a:buNone/>
            </a:pPr>
            <a:r>
              <a:rPr lang="uk-UA" dirty="0"/>
              <a:t>№ </a:t>
            </a:r>
            <a:r>
              <a:rPr lang="en-US" dirty="0"/>
              <a:t>6</a:t>
            </a:r>
            <a:r>
              <a:rPr lang="uk-UA" dirty="0"/>
              <a:t> </a:t>
            </a:r>
            <a:r>
              <a:rPr lang="en-US" dirty="0">
                <a:solidFill>
                  <a:srgbClr val="FFFF00"/>
                </a:solidFill>
              </a:rPr>
              <a:t>Complete the sentences using by -</a:t>
            </a:r>
            <a:r>
              <a:rPr lang="en-US" dirty="0" err="1">
                <a:solidFill>
                  <a:srgbClr val="FFFF00"/>
                </a:solidFill>
              </a:rPr>
              <a:t>ing</a:t>
            </a:r>
            <a:r>
              <a:rPr lang="en-US" dirty="0">
                <a:solidFill>
                  <a:srgbClr val="FFFF00"/>
                </a:solidFill>
              </a:rPr>
              <a:t>. Choose from these verbs:</a:t>
            </a:r>
            <a:r>
              <a:rPr lang="en-US" sz="2200" dirty="0">
                <a:solidFill>
                  <a:srgbClr val="FFFF00"/>
                </a:solidFill>
                <a:effectLst/>
                <a:latin typeface="+mn-lt"/>
                <a:ea typeface="Times New Roman" panose="02020603050405020304" pitchFamily="18" charset="0"/>
              </a:rPr>
              <a:t/>
            </a:r>
            <a:br>
              <a:rPr lang="en-US" sz="2200" dirty="0">
                <a:solidFill>
                  <a:srgbClr val="FFFF00"/>
                </a:solidFill>
                <a:effectLst/>
                <a:latin typeface="+mn-lt"/>
                <a:ea typeface="Times New Roman" panose="02020603050405020304" pitchFamily="18" charset="0"/>
              </a:rPr>
            </a:br>
            <a:r>
              <a:rPr lang="en-US" b="1" dirty="0">
                <a:solidFill>
                  <a:srgbClr val="FFFF00"/>
                </a:solidFill>
                <a:effectLst/>
                <a:latin typeface="Calibri" panose="020F0502020204030204" pitchFamily="34" charset="0"/>
                <a:ea typeface="Times New Roman" panose="02020603050405020304" pitchFamily="18" charset="0"/>
                <a:cs typeface="Times New Roman" panose="02020603050405020304" pitchFamily="18" charset="0"/>
              </a:rPr>
              <a:t/>
            </a:r>
            <a:br>
              <a:rPr lang="en-US" b="1" dirty="0">
                <a:solidFill>
                  <a:srgbClr val="FFFF00"/>
                </a:solidFill>
                <a:effectLst/>
                <a:latin typeface="Calibri" panose="020F0502020204030204" pitchFamily="34" charset="0"/>
                <a:ea typeface="Times New Roman" panose="02020603050405020304" pitchFamily="18" charset="0"/>
                <a:cs typeface="Times New Roman" panose="02020603050405020304" pitchFamily="18" charset="0"/>
              </a:rPr>
            </a:br>
            <a:r>
              <a:rPr lang="en-US" dirty="0"/>
              <a:t/>
            </a:r>
            <a:br>
              <a:rPr lang="en-US" dirty="0"/>
            </a:br>
            <a:r>
              <a:rPr lang="en-US" dirty="0"/>
              <a:t/>
            </a:r>
            <a:br>
              <a:rPr lang="en-US" dirty="0"/>
            </a:br>
            <a:r>
              <a:rPr lang="en-US" dirty="0"/>
              <a:t>1 The burglars got into the house </a:t>
            </a:r>
            <a:r>
              <a:rPr lang="en-US" u="sng" dirty="0"/>
              <a:t>by breaking </a:t>
            </a:r>
            <a:r>
              <a:rPr lang="en-US" dirty="0"/>
              <a:t>a window.</a:t>
            </a:r>
          </a:p>
          <a:p>
            <a:pPr marL="36576" indent="0">
              <a:buNone/>
            </a:pPr>
            <a:r>
              <a:rPr lang="en-US" dirty="0"/>
              <a:t>2 I was able to reach the top shelf______ on a chair.</a:t>
            </a:r>
          </a:p>
          <a:p>
            <a:pPr marL="36576" indent="0">
              <a:buNone/>
            </a:pPr>
            <a:r>
              <a:rPr lang="en-US" dirty="0"/>
              <a:t>3 You turn on the computer________ the button at the back.</a:t>
            </a:r>
          </a:p>
          <a:p>
            <a:pPr marL="36576" indent="0">
              <a:buNone/>
            </a:pPr>
            <a:r>
              <a:rPr lang="en-US" dirty="0"/>
              <a:t>4 Kevin got himself into financial trouble_____ too much money.</a:t>
            </a:r>
          </a:p>
          <a:p>
            <a:pPr marL="36576" indent="0">
              <a:buNone/>
            </a:pPr>
            <a:r>
              <a:rPr lang="en-US" dirty="0"/>
              <a:t>5 You can put people’s lives in danger________ too fast.</a:t>
            </a:r>
          </a:p>
          <a:p>
            <a:pPr marL="36576" indent="0">
              <a:buNone/>
            </a:pPr>
            <a:r>
              <a:rPr lang="en-US" dirty="0"/>
              <a:t>6 We made the room look nicer_____ some pictures on the walls.</a:t>
            </a:r>
            <a:endParaRPr lang="ru-RU" dirty="0"/>
          </a:p>
        </p:txBody>
      </p:sp>
      <p:pic>
        <p:nvPicPr>
          <p:cNvPr id="6" name="Рисунок 5">
            <a:extLst>
              <a:ext uri="{FF2B5EF4-FFF2-40B4-BE49-F238E27FC236}">
                <a16:creationId xmlns:a16="http://schemas.microsoft.com/office/drawing/2014/main" xmlns="" id="{49B9DDF1-FBC1-5E7C-19EE-34BB70675E0C}"/>
              </a:ext>
            </a:extLst>
          </p:cNvPr>
          <p:cNvPicPr>
            <a:picLocks noChangeAspect="1"/>
          </p:cNvPicPr>
          <p:nvPr/>
        </p:nvPicPr>
        <p:blipFill>
          <a:blip r:embed="rId2"/>
          <a:stretch>
            <a:fillRect/>
          </a:stretch>
        </p:blipFill>
        <p:spPr>
          <a:xfrm>
            <a:off x="1619672" y="1052736"/>
            <a:ext cx="5400600" cy="36004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124</TotalTime>
  <Words>895</Words>
  <Application>Microsoft Office PowerPoint</Application>
  <PresentationFormat>Экран (4:3)</PresentationFormat>
  <Paragraphs>86</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Ион</vt:lpstr>
      <vt:lpstr>Конспекти практичних занять з дисципліни«Іноземна мова»  з галузі знань 24 «Сфера обслуговування» спеціальності : 242 «Туризм» </vt:lpstr>
      <vt:lpstr>Практичне заняття 3(2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Юзер_в_углу</cp:lastModifiedBy>
  <cp:revision>16</cp:revision>
  <dcterms:created xsi:type="dcterms:W3CDTF">2023-02-25T18:05:02Z</dcterms:created>
  <dcterms:modified xsi:type="dcterms:W3CDTF">2024-07-29T10:31:13Z</dcterms:modified>
</cp:coreProperties>
</file>