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2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/>
          </a:bodyPr>
          <a:lstStyle/>
          <a:p>
            <a:pPr marL="165100">
              <a:lnSpc>
                <a:spcPct val="150000"/>
              </a:lnSpc>
            </a:pPr>
            <a:r>
              <a:rPr lang="uk-UA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</a:t>
            </a:r>
            <a:r>
              <a:rPr lang="uk-UA" sz="3600" dirty="0" smtClean="0"/>
              <a:t>07 «Економіка та підприємництво»  </a:t>
            </a:r>
            <a:endParaRPr lang="ru-RU" sz="3600" dirty="0" smtClean="0"/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ru-RU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</a:t>
            </a:r>
            <a:r>
              <a:rPr lang="uk-UA" sz="4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іжнародне</a:t>
            </a: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економічне право</a:t>
            </a:r>
            <a:endParaRPr lang="uk-UA" sz="4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b="1" dirty="0" smtClean="0"/>
              <a:t>Метою вивчення навчальної </a:t>
            </a:r>
            <a:r>
              <a:rPr lang="uk-UA" dirty="0" smtClean="0"/>
              <a:t>дисципліни «Міжнародне економічне право » є:  набуття базових знань у галузі міжнародного публічно-правового регулювання транскордонних економічних відносин.</a:t>
            </a:r>
            <a:endParaRPr lang="ru-RU" dirty="0" smtClean="0"/>
          </a:p>
          <a:p>
            <a:pPr algn="just"/>
            <a:r>
              <a:rPr lang="uk-UA" b="1" dirty="0" smtClean="0"/>
              <a:t>Завдання дисципліни </a:t>
            </a:r>
            <a:r>
              <a:rPr lang="uk-UA" dirty="0" smtClean="0"/>
              <a:t>оволодіння теоретичними основами МНП; набуття навичок віднаходження, аналізу, з’ясування та інтерпретації джерел і норм МЕП; </a:t>
            </a:r>
            <a:r>
              <a:rPr lang="uk-UA" dirty="0" err="1" smtClean="0"/>
              <a:t>випрацювання</a:t>
            </a:r>
            <a:r>
              <a:rPr lang="uk-UA" dirty="0" smtClean="0"/>
              <a:t> вмінь застосовувати принципи і норми галузі у практичній та іншій діяльності.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ru-RU" sz="3300" dirty="0" smtClean="0"/>
              <a:t>В </a:t>
            </a:r>
            <a:r>
              <a:rPr lang="ru-RU" sz="3300" dirty="0" err="1" smtClean="0"/>
              <a:t>результаті</a:t>
            </a:r>
            <a:r>
              <a:rPr lang="ru-RU" sz="3300" dirty="0" smtClean="0"/>
              <a:t> </a:t>
            </a:r>
            <a:r>
              <a:rPr lang="ru-RU" sz="3300" dirty="0" err="1" smtClean="0"/>
              <a:t>вивчення</a:t>
            </a:r>
            <a:r>
              <a:rPr lang="ru-RU" sz="3300" dirty="0" smtClean="0"/>
              <a:t> </a:t>
            </a:r>
            <a:r>
              <a:rPr lang="ru-RU" sz="3300" dirty="0" err="1" smtClean="0"/>
              <a:t>навчальної</a:t>
            </a:r>
            <a:r>
              <a:rPr lang="ru-RU" sz="3300" dirty="0" smtClean="0"/>
              <a:t> </a:t>
            </a:r>
            <a:r>
              <a:rPr lang="ru-RU" sz="3300" dirty="0" err="1" smtClean="0"/>
              <a:t>дисципліни</a:t>
            </a:r>
            <a:r>
              <a:rPr lang="ru-RU" sz="3300" dirty="0" smtClean="0"/>
              <a:t> студент повинен</a:t>
            </a:r>
            <a:r>
              <a:rPr lang="ru-RU" sz="3300" b="1" dirty="0" smtClean="0"/>
              <a:t> </a:t>
            </a:r>
            <a:endParaRPr lang="ru-RU" sz="3300" dirty="0" smtClean="0"/>
          </a:p>
          <a:p>
            <a:pPr algn="just"/>
            <a:r>
              <a:rPr lang="ru-RU" sz="3300" b="1" dirty="0" smtClean="0"/>
              <a:t>знати: </a:t>
            </a:r>
            <a:endParaRPr lang="ru-RU" sz="3300" dirty="0" smtClean="0"/>
          </a:p>
          <a:p>
            <a:pPr algn="just"/>
            <a:r>
              <a:rPr lang="uk-UA" sz="3300" dirty="0" smtClean="0"/>
              <a:t>- місце і рол МЕП у механізмі міжнародно-правового регулювання міжнародних економічних відносин; </a:t>
            </a:r>
            <a:endParaRPr lang="ru-RU" sz="3300" dirty="0" smtClean="0"/>
          </a:p>
          <a:p>
            <a:pPr algn="just"/>
            <a:r>
              <a:rPr lang="uk-UA" sz="3300" dirty="0" smtClean="0"/>
              <a:t>- особливості джерел і норм галузі, їх взаємодії з національним правом;</a:t>
            </a:r>
            <a:endParaRPr lang="ru-RU" sz="3300" dirty="0" smtClean="0"/>
          </a:p>
          <a:p>
            <a:pPr algn="just"/>
            <a:r>
              <a:rPr lang="uk-UA" sz="3300" dirty="0" smtClean="0"/>
              <a:t>-  зміст міжнародної правосуб’єктності суб’єктів МЕП;</a:t>
            </a:r>
            <a:endParaRPr lang="ru-RU" sz="3300" dirty="0" smtClean="0"/>
          </a:p>
          <a:p>
            <a:pPr algn="just"/>
            <a:r>
              <a:rPr lang="uk-UA" sz="3300" dirty="0" smtClean="0"/>
              <a:t>-  принципи, поняття, інститути МЕП.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500" b="1" dirty="0" smtClean="0"/>
              <a:t>вміти</a:t>
            </a:r>
            <a:r>
              <a:rPr lang="uk-UA" sz="2500" dirty="0" smtClean="0"/>
              <a:t>: </a:t>
            </a:r>
            <a:endParaRPr lang="ru-RU" sz="2500" dirty="0" smtClean="0"/>
          </a:p>
          <a:p>
            <a:pPr algn="just"/>
            <a:r>
              <a:rPr lang="uk-UA" sz="2500" dirty="0" smtClean="0"/>
              <a:t>- з’ясовувати й тлумачити чинні норми МЕП; </a:t>
            </a:r>
            <a:endParaRPr lang="ru-RU" sz="2500" dirty="0" smtClean="0"/>
          </a:p>
          <a:p>
            <a:pPr algn="just"/>
            <a:r>
              <a:rPr lang="uk-UA" sz="2500" dirty="0" smtClean="0"/>
              <a:t>- віднаходити необхідні джерела для практичної роботи; </a:t>
            </a:r>
            <a:endParaRPr lang="ru-RU" sz="2500" dirty="0" smtClean="0"/>
          </a:p>
          <a:p>
            <a:pPr algn="just"/>
            <a:r>
              <a:rPr lang="uk-UA" sz="2500" dirty="0" smtClean="0"/>
              <a:t>- встановлювати міру відповідності джерел МЕП та законів України; </a:t>
            </a:r>
            <a:endParaRPr lang="ru-RU" sz="2500" dirty="0" smtClean="0"/>
          </a:p>
          <a:p>
            <a:pPr algn="just"/>
            <a:r>
              <a:rPr lang="uk-UA" sz="2500" dirty="0" smtClean="0"/>
              <a:t>- аналізувати й використовувати у фаховій діяльності практику розгляду та вирішення міжнародних економічних спорів, </a:t>
            </a:r>
            <a:endParaRPr lang="ru-RU" sz="2500" dirty="0" smtClean="0"/>
          </a:p>
          <a:p>
            <a:pPr algn="just"/>
            <a:r>
              <a:rPr lang="uk-UA" sz="2500" dirty="0" smtClean="0"/>
              <a:t>- прогнозувати наслідки для суб’єктів </a:t>
            </a:r>
            <a:r>
              <a:rPr lang="uk-UA" sz="2500" dirty="0" err="1" smtClean="0"/>
              <a:t>ЗЕД</a:t>
            </a:r>
            <a:r>
              <a:rPr lang="uk-UA" sz="2500" dirty="0" smtClean="0"/>
              <a:t> дій держав у економічній сфері.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1700" b="1" dirty="0" smtClean="0"/>
              <a:t>Тема 1.</a:t>
            </a:r>
            <a:r>
              <a:rPr lang="uk-UA" sz="1700" dirty="0" smtClean="0"/>
              <a:t> ПРЕДМЕТ, МЕТОДИ ТА СИСТЕМА МІЖНАРОДНОГО ЕКОНОМІЧНОГО ПРАВА </a:t>
            </a:r>
            <a:endParaRPr lang="ru-RU" sz="1700" dirty="0" smtClean="0"/>
          </a:p>
          <a:p>
            <a:pPr algn="just"/>
            <a:r>
              <a:rPr lang="uk-UA" sz="1700" dirty="0" smtClean="0"/>
              <a:t> </a:t>
            </a:r>
            <a:r>
              <a:rPr lang="uk-UA" sz="1700" b="1" dirty="0" smtClean="0"/>
              <a:t>Тема </a:t>
            </a:r>
            <a:r>
              <a:rPr lang="uk-UA" sz="1700" b="1" dirty="0" smtClean="0"/>
              <a:t>2.</a:t>
            </a:r>
            <a:r>
              <a:rPr lang="uk-UA" sz="1700" dirty="0" smtClean="0"/>
              <a:t> ДЖЕРЕЛА МІЖНАРОДНОГО ЕКОНОМІЧНОГО ПРАВА</a:t>
            </a:r>
            <a:endParaRPr lang="ru-RU" sz="1700" dirty="0" smtClean="0"/>
          </a:p>
          <a:p>
            <a:pPr algn="just"/>
            <a:r>
              <a:rPr lang="ru-RU" sz="1700" b="1" dirty="0" smtClean="0"/>
              <a:t>Тема 3.</a:t>
            </a:r>
            <a:r>
              <a:rPr lang="ru-RU" sz="1700" dirty="0" smtClean="0"/>
              <a:t>  ДЕРЖАВИ ЯК СУБ'ЄКТИ МІЖНАРОДНОГО ЕКОНОМІЧНОГО ПРАВА</a:t>
            </a:r>
          </a:p>
          <a:p>
            <a:pPr algn="just"/>
            <a:r>
              <a:rPr lang="uk-UA" sz="1700" smtClean="0"/>
              <a:t> </a:t>
            </a:r>
            <a:r>
              <a:rPr lang="uk-UA" sz="1700" b="1" smtClean="0"/>
              <a:t>Тема.4 </a:t>
            </a:r>
            <a:r>
              <a:rPr lang="uk-UA" sz="1700" dirty="0" smtClean="0"/>
              <a:t>МІЖНАРОДНІ ЕКОНОМІЧНІ ОРГАНІЗАЦІЇ </a:t>
            </a:r>
            <a:endParaRPr lang="ru-RU" sz="1700" dirty="0" smtClean="0"/>
          </a:p>
          <a:p>
            <a:pPr algn="just"/>
            <a:r>
              <a:rPr lang="uk-UA" sz="1700" b="1" dirty="0" smtClean="0"/>
              <a:t>Тема 5</a:t>
            </a:r>
            <a:r>
              <a:rPr lang="uk-UA" sz="1700" dirty="0" smtClean="0"/>
              <a:t>. ТРАНСНАЦІОНАЛЬНІ КОРПОРАЦІЇ І МІЖНАРОДНО-ПРАВОВЕ РЕГУЛЮВАННЯ ЇХ ДІЯЛЬНОСТІ.</a:t>
            </a:r>
            <a:endParaRPr lang="ru-RU" sz="1700" dirty="0" smtClean="0"/>
          </a:p>
          <a:p>
            <a:pPr algn="just"/>
            <a:r>
              <a:rPr lang="uk-UA" sz="1700" dirty="0" smtClean="0"/>
              <a:t> </a:t>
            </a:r>
            <a:r>
              <a:rPr lang="ru-RU" sz="1700" b="1" dirty="0" smtClean="0"/>
              <a:t>Тема </a:t>
            </a:r>
            <a:r>
              <a:rPr lang="ru-RU" sz="1700" b="1" dirty="0" smtClean="0"/>
              <a:t>6. </a:t>
            </a:r>
            <a:r>
              <a:rPr lang="ru-RU" sz="1700" dirty="0" smtClean="0"/>
              <a:t>МІЖНАРОДНІ ЕКОНОМІЧНІ ДОГОВОРИ</a:t>
            </a:r>
          </a:p>
          <a:p>
            <a:pPr algn="just"/>
            <a:r>
              <a:rPr lang="ru-RU" sz="1700" b="1" dirty="0" smtClean="0"/>
              <a:t>Тема 7.</a:t>
            </a:r>
            <a:r>
              <a:rPr lang="ru-RU" sz="1700" dirty="0" smtClean="0"/>
              <a:t> </a:t>
            </a:r>
            <a:r>
              <a:rPr lang="uk-UA" sz="1700" dirty="0" smtClean="0"/>
              <a:t>ПРАВОВЕ РЕГУЛЮВАННЯ ЗОВНІШНЬОЕКОНОМІЧНОЇ ДІЯЛЬНОСТІ УКРАЇНИ</a:t>
            </a:r>
            <a:endParaRPr lang="ru-RU" sz="1700" dirty="0" smtClean="0"/>
          </a:p>
          <a:p>
            <a:pPr algn="just"/>
            <a:r>
              <a:rPr lang="ru-RU" sz="1700" b="1" dirty="0" smtClean="0"/>
              <a:t>Тема 8.</a:t>
            </a:r>
            <a:r>
              <a:rPr lang="ru-RU" sz="1700" dirty="0" smtClean="0"/>
              <a:t>  МІЖНАРОДНЕ ТОРГОВЕЛЬНЕ ПРАВО</a:t>
            </a:r>
          </a:p>
          <a:p>
            <a:pPr algn="just"/>
            <a:r>
              <a:rPr lang="ru-RU" sz="1700" b="1" dirty="0" smtClean="0"/>
              <a:t>Тема 9. </a:t>
            </a:r>
            <a:r>
              <a:rPr lang="ru-RU" sz="1700" dirty="0" smtClean="0"/>
              <a:t>МІЖНАРОДНЕ ВАЛЮТНЕ ПРАВО</a:t>
            </a:r>
          </a:p>
          <a:p>
            <a:pPr algn="just"/>
            <a:r>
              <a:rPr lang="uk-UA" sz="1700" b="1" dirty="0" smtClean="0"/>
              <a:t>Тема 10.</a:t>
            </a:r>
            <a:r>
              <a:rPr lang="uk-UA" sz="1700" dirty="0" smtClean="0"/>
              <a:t> </a:t>
            </a:r>
            <a:r>
              <a:rPr lang="ru-RU" sz="1700" dirty="0" smtClean="0"/>
              <a:t>МІЖНАРОДНЕ ІНВЕСТИЦІЙНЕ ПРАВО</a:t>
            </a:r>
          </a:p>
          <a:p>
            <a:pPr algn="just"/>
            <a:r>
              <a:rPr lang="uk-UA" sz="1700" b="1" dirty="0" smtClean="0"/>
              <a:t>Тема 11. </a:t>
            </a:r>
            <a:r>
              <a:rPr lang="ru-RU" sz="1700" dirty="0" smtClean="0"/>
              <a:t>МІЖНАРОДНЕ ТРАНСПОРТНЕ ПРАВО</a:t>
            </a:r>
          </a:p>
          <a:p>
            <a:pPr algn="just"/>
            <a:r>
              <a:rPr lang="uk-UA" sz="1700" b="1" dirty="0" smtClean="0"/>
              <a:t>Тема 12.</a:t>
            </a:r>
            <a:r>
              <a:rPr lang="uk-UA" sz="1700" dirty="0" smtClean="0"/>
              <a:t> </a:t>
            </a:r>
            <a:r>
              <a:rPr lang="ru-RU" sz="1700" dirty="0" smtClean="0"/>
              <a:t>МІЖНАРОДНЕ МИТНЕ ПРАВО</a:t>
            </a:r>
          </a:p>
          <a:p>
            <a:pPr algn="just"/>
            <a:r>
              <a:rPr lang="uk-UA" sz="1700" b="1" dirty="0" smtClean="0"/>
              <a:t>Тема 13. </a:t>
            </a:r>
            <a:r>
              <a:rPr lang="ru-RU" sz="1700" dirty="0" smtClean="0"/>
              <a:t>МІЖНАРОДНО-ПРАВОВЕ РЕГУЛЮВАННЯ СПІВРОБІТНИЦТВА У ПРОМИСЛОВОСТІ ТА СІЛЬСЬКОМУ ГОСПОДАРСТВІ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xmlns="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189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Вестибюль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User</cp:lastModifiedBy>
  <cp:revision>22</cp:revision>
  <dcterms:created xsi:type="dcterms:W3CDTF">2010-02-23T11:30:32Z</dcterms:created>
  <dcterms:modified xsi:type="dcterms:W3CDTF">2019-03-16T01:09:40Z</dcterms:modified>
</cp:coreProperties>
</file>