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9" r:id="rId3"/>
    <p:sldId id="279" r:id="rId4"/>
    <p:sldId id="276" r:id="rId5"/>
    <p:sldId id="278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660"/>
  </p:normalViewPr>
  <p:slideViewPr>
    <p:cSldViewPr>
      <p:cViewPr>
        <p:scale>
          <a:sx n="66" d="100"/>
          <a:sy n="66" d="100"/>
        </p:scale>
        <p:origin x="-129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й трикут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іліні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іліні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іліні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 сполучна ліні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іліні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кутний трикут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 сполучна ліні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іліні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іліні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кутний трикут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 сполучна ліні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4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Напрям </a:t>
            </a:r>
            <a:r>
              <a:rPr lang="uk-UA" sz="4400" b="1" dirty="0">
                <a:latin typeface="Times New Roman" pitchFamily="18" charset="0"/>
                <a:ea typeface="Times New Roman"/>
                <a:cs typeface="Times New Roman" pitchFamily="18" charset="0"/>
              </a:rPr>
              <a:t>підготовки: 081   Право </a:t>
            </a:r>
            <a:endParaRPr lang="uk-UA" sz="4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Дисципліна</a:t>
            </a:r>
            <a:r>
              <a:rPr lang="uk-UA" sz="4400" dirty="0">
                <a:latin typeface="Times New Roman" pitchFamily="18" charset="0"/>
                <a:ea typeface="Times New Roman"/>
                <a:cs typeface="Times New Roman" pitchFamily="18" charset="0"/>
              </a:rPr>
              <a:t>: </a:t>
            </a: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Міжнародне право</a:t>
            </a:r>
            <a:endParaRPr lang="uk-UA" sz="44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778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uk-UA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uk-UA" sz="4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385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ru-RU" b="1" dirty="0" smtClean="0"/>
              <a:t>Мета </a:t>
            </a:r>
            <a:r>
              <a:rPr lang="ru-RU" dirty="0" err="1" smtClean="0"/>
              <a:t>вивчення</a:t>
            </a:r>
            <a:r>
              <a:rPr lang="ru-RU" dirty="0" smtClean="0"/>
              <a:t> </a:t>
            </a:r>
            <a:r>
              <a:rPr lang="ru-RU" dirty="0" err="1" smtClean="0"/>
              <a:t>навчальної</a:t>
            </a:r>
            <a:r>
              <a:rPr lang="ru-RU" dirty="0" smtClean="0"/>
              <a:t> </a:t>
            </a:r>
            <a:r>
              <a:rPr lang="ru-RU" dirty="0" err="1" smtClean="0"/>
              <a:t>дисципліни</a:t>
            </a:r>
            <a:r>
              <a:rPr lang="ru-RU" b="1" dirty="0" smtClean="0"/>
              <a:t> </a:t>
            </a:r>
            <a:r>
              <a:rPr lang="ru-RU" dirty="0" smtClean="0"/>
              <a:t>«</a:t>
            </a:r>
            <a:r>
              <a:rPr lang="ru-RU" dirty="0" err="1" smtClean="0"/>
              <a:t>Міжнародне</a:t>
            </a:r>
            <a:r>
              <a:rPr lang="ru-RU" dirty="0" smtClean="0"/>
              <a:t> право»</a:t>
            </a:r>
            <a:r>
              <a:rPr lang="ru-RU" b="1" dirty="0" smtClean="0"/>
              <a:t> </a:t>
            </a:r>
            <a:r>
              <a:rPr lang="ru-RU" dirty="0" err="1" smtClean="0"/>
              <a:t>полягає</a:t>
            </a:r>
            <a:r>
              <a:rPr lang="ru-RU" dirty="0" smtClean="0"/>
              <a:t> у </a:t>
            </a:r>
            <a:r>
              <a:rPr lang="ru-RU" dirty="0" err="1" smtClean="0"/>
              <a:t>засвоєнні</a:t>
            </a:r>
            <a:r>
              <a:rPr lang="ru-RU" b="1" dirty="0" smtClean="0"/>
              <a:t> </a:t>
            </a:r>
            <a:r>
              <a:rPr lang="ru-RU" dirty="0" smtClean="0"/>
              <a:t>студентами </a:t>
            </a:r>
            <a:r>
              <a:rPr lang="ru-RU" dirty="0" err="1" smtClean="0"/>
              <a:t>особливостей</a:t>
            </a:r>
            <a:r>
              <a:rPr lang="ru-RU" dirty="0" smtClean="0"/>
              <a:t> та </a:t>
            </a:r>
            <a:r>
              <a:rPr lang="ru-RU" dirty="0" err="1" smtClean="0"/>
              <a:t>основних</a:t>
            </a:r>
            <a:r>
              <a:rPr lang="ru-RU" dirty="0" smtClean="0"/>
              <a:t> понять, </a:t>
            </a:r>
            <a:r>
              <a:rPr lang="ru-RU" dirty="0" err="1" smtClean="0"/>
              <a:t>категорій</a:t>
            </a:r>
            <a:r>
              <a:rPr lang="ru-RU" dirty="0" smtClean="0"/>
              <a:t>, </a:t>
            </a:r>
            <a:r>
              <a:rPr lang="ru-RU" dirty="0" err="1" smtClean="0"/>
              <a:t>інститутів</a:t>
            </a:r>
            <a:r>
              <a:rPr lang="ru-RU" dirty="0" smtClean="0"/>
              <a:t> та </a:t>
            </a:r>
            <a:r>
              <a:rPr lang="ru-RU" dirty="0" err="1" smtClean="0"/>
              <a:t>галузей</a:t>
            </a:r>
            <a:r>
              <a:rPr lang="ru-RU" dirty="0" smtClean="0"/>
              <a:t> </a:t>
            </a:r>
            <a:r>
              <a:rPr lang="ru-RU" dirty="0" err="1" smtClean="0"/>
              <a:t>міжнародного</a:t>
            </a:r>
            <a:r>
              <a:rPr lang="ru-RU" dirty="0" smtClean="0"/>
              <a:t> права; </a:t>
            </a:r>
            <a:r>
              <a:rPr lang="ru-RU" dirty="0" err="1" smtClean="0"/>
              <a:t>закономірностей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міжнародних</a:t>
            </a:r>
            <a:r>
              <a:rPr lang="ru-RU" dirty="0" smtClean="0"/>
              <a:t> </a:t>
            </a:r>
            <a:r>
              <a:rPr lang="ru-RU" dirty="0" err="1" smtClean="0"/>
              <a:t>відносин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допоможе</a:t>
            </a:r>
            <a:r>
              <a:rPr lang="ru-RU" dirty="0" smtClean="0"/>
              <a:t> студентам </a:t>
            </a:r>
            <a:r>
              <a:rPr lang="ru-RU" dirty="0" err="1" smtClean="0"/>
              <a:t>оволодіти</a:t>
            </a:r>
            <a:r>
              <a:rPr lang="ru-RU" dirty="0" smtClean="0"/>
              <a:t> </a:t>
            </a:r>
            <a:r>
              <a:rPr lang="ru-RU" dirty="0" err="1" smtClean="0"/>
              <a:t>навичками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, яка </a:t>
            </a:r>
            <a:r>
              <a:rPr lang="ru-RU" dirty="0" err="1" smtClean="0"/>
              <a:t>міститься</a:t>
            </a:r>
            <a:r>
              <a:rPr lang="ru-RU" dirty="0" smtClean="0"/>
              <a:t> в </a:t>
            </a:r>
            <a:r>
              <a:rPr lang="ru-RU" dirty="0" err="1" smtClean="0"/>
              <a:t>різноманітних</a:t>
            </a:r>
            <a:r>
              <a:rPr lang="ru-RU" dirty="0" smtClean="0"/>
              <a:t> </a:t>
            </a:r>
            <a:r>
              <a:rPr lang="ru-RU" dirty="0" err="1" smtClean="0"/>
              <a:t>джерелах</a:t>
            </a:r>
            <a:r>
              <a:rPr lang="ru-RU" dirty="0" smtClean="0"/>
              <a:t> </a:t>
            </a:r>
            <a:r>
              <a:rPr lang="ru-RU" dirty="0" err="1" smtClean="0"/>
              <a:t>міжнародного</a:t>
            </a:r>
            <a:r>
              <a:rPr lang="ru-RU" dirty="0" smtClean="0"/>
              <a:t> права </a:t>
            </a:r>
            <a:r>
              <a:rPr lang="ru-RU" dirty="0" err="1" smtClean="0"/>
              <a:t>з</a:t>
            </a:r>
            <a:r>
              <a:rPr lang="ru-RU" dirty="0" smtClean="0"/>
              <a:t> метою </a:t>
            </a: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підтримання</a:t>
            </a:r>
            <a:r>
              <a:rPr lang="ru-RU" dirty="0" smtClean="0"/>
              <a:t> </a:t>
            </a:r>
            <a:r>
              <a:rPr lang="ru-RU" dirty="0" err="1" smtClean="0"/>
              <a:t>ефективних</a:t>
            </a:r>
            <a:r>
              <a:rPr lang="ru-RU" dirty="0" smtClean="0"/>
              <a:t> </a:t>
            </a:r>
            <a:r>
              <a:rPr lang="ru-RU" dirty="0" err="1" smtClean="0"/>
              <a:t>міжнародних</a:t>
            </a:r>
            <a:r>
              <a:rPr lang="ru-RU" dirty="0" smtClean="0"/>
              <a:t> </a:t>
            </a:r>
            <a:r>
              <a:rPr lang="ru-RU" dirty="0" err="1" smtClean="0"/>
              <a:t>відносин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ru-RU" sz="2100" b="1" dirty="0" err="1" smtClean="0"/>
              <a:t>Завдання</a:t>
            </a:r>
            <a:r>
              <a:rPr lang="ru-RU" sz="2100" b="1" dirty="0" smtClean="0"/>
              <a:t> </a:t>
            </a:r>
            <a:r>
              <a:rPr lang="ru-RU" sz="2100" dirty="0" smtClean="0"/>
              <a:t>курсу:</a:t>
            </a:r>
          </a:p>
          <a:p>
            <a:pPr algn="just"/>
            <a:r>
              <a:rPr lang="ru-RU" sz="2100" dirty="0" smtClean="0"/>
              <a:t> </a:t>
            </a:r>
            <a:r>
              <a:rPr lang="ru-RU" sz="2100" dirty="0" err="1" smtClean="0"/>
              <a:t>ознайомити</a:t>
            </a:r>
            <a:r>
              <a:rPr lang="ru-RU" sz="2100" dirty="0" smtClean="0"/>
              <a:t> </a:t>
            </a:r>
            <a:r>
              <a:rPr lang="ru-RU" sz="2100" dirty="0" err="1" smtClean="0"/>
              <a:t>студентів</a:t>
            </a:r>
            <a:r>
              <a:rPr lang="ru-RU" sz="2100" dirty="0" smtClean="0"/>
              <a:t> </a:t>
            </a:r>
            <a:r>
              <a:rPr lang="ru-RU" sz="2100" dirty="0" err="1" smtClean="0"/>
              <a:t>з</a:t>
            </a:r>
            <a:r>
              <a:rPr lang="ru-RU" sz="2100" dirty="0" smtClean="0"/>
              <a:t> </a:t>
            </a:r>
            <a:r>
              <a:rPr lang="ru-RU" sz="2100" dirty="0" err="1" smtClean="0"/>
              <a:t>особливостями</a:t>
            </a:r>
            <a:r>
              <a:rPr lang="ru-RU" sz="2100" dirty="0" smtClean="0"/>
              <a:t>, </a:t>
            </a:r>
            <a:r>
              <a:rPr lang="ru-RU" sz="2100" dirty="0" err="1" smtClean="0"/>
              <a:t>основними</a:t>
            </a:r>
            <a:r>
              <a:rPr lang="ru-RU" sz="2100" dirty="0" smtClean="0"/>
              <a:t> </a:t>
            </a:r>
            <a:r>
              <a:rPr lang="ru-RU" sz="2100" dirty="0" err="1" smtClean="0"/>
              <a:t>поняттями</a:t>
            </a:r>
            <a:r>
              <a:rPr lang="ru-RU" sz="2100" dirty="0" smtClean="0"/>
              <a:t>, </a:t>
            </a:r>
            <a:r>
              <a:rPr lang="ru-RU" sz="2100" dirty="0" err="1" smtClean="0"/>
              <a:t>категоріями</a:t>
            </a:r>
            <a:r>
              <a:rPr lang="ru-RU" sz="2100" dirty="0" smtClean="0"/>
              <a:t>, </a:t>
            </a:r>
            <a:r>
              <a:rPr lang="ru-RU" sz="2100" dirty="0" err="1" smtClean="0"/>
              <a:t>інститутами</a:t>
            </a:r>
            <a:r>
              <a:rPr lang="ru-RU" sz="2100" dirty="0" smtClean="0"/>
              <a:t> та </a:t>
            </a:r>
            <a:r>
              <a:rPr lang="ru-RU" sz="2100" dirty="0" err="1" smtClean="0"/>
              <a:t>галузями</a:t>
            </a:r>
            <a:r>
              <a:rPr lang="ru-RU" sz="2100" dirty="0" smtClean="0"/>
              <a:t> </a:t>
            </a:r>
            <a:r>
              <a:rPr lang="ru-RU" sz="2100" dirty="0" err="1" smtClean="0"/>
              <a:t>міжнародного</a:t>
            </a:r>
            <a:r>
              <a:rPr lang="ru-RU" sz="2100" dirty="0" smtClean="0"/>
              <a:t> права.</a:t>
            </a:r>
          </a:p>
          <a:p>
            <a:pPr algn="just"/>
            <a:r>
              <a:rPr lang="ru-RU" sz="2100" dirty="0" smtClean="0"/>
              <a:t> </a:t>
            </a:r>
            <a:r>
              <a:rPr lang="ru-RU" sz="2100" dirty="0" err="1" smtClean="0"/>
              <a:t>опанувати</a:t>
            </a:r>
            <a:r>
              <a:rPr lang="ru-RU" sz="2100" dirty="0" smtClean="0"/>
              <a:t> </a:t>
            </a:r>
            <a:r>
              <a:rPr lang="ru-RU" sz="2100" dirty="0" err="1" smtClean="0"/>
              <a:t>певну</a:t>
            </a:r>
            <a:r>
              <a:rPr lang="ru-RU" sz="2100" dirty="0" smtClean="0"/>
              <a:t> систему </a:t>
            </a:r>
            <a:r>
              <a:rPr lang="ru-RU" sz="2100" dirty="0" err="1" smtClean="0"/>
              <a:t>загальнотеоретичних</a:t>
            </a:r>
            <a:r>
              <a:rPr lang="ru-RU" sz="2100" dirty="0" smtClean="0"/>
              <a:t> </a:t>
            </a:r>
            <a:r>
              <a:rPr lang="ru-RU" sz="2100" dirty="0" err="1" smtClean="0"/>
              <a:t>знань</a:t>
            </a:r>
            <a:r>
              <a:rPr lang="ru-RU" sz="2100" dirty="0" smtClean="0"/>
              <a:t> про </a:t>
            </a:r>
            <a:r>
              <a:rPr lang="ru-RU" sz="2100" dirty="0" err="1" smtClean="0"/>
              <a:t>міжнародне</a:t>
            </a:r>
            <a:r>
              <a:rPr lang="ru-RU" sz="2100" dirty="0" smtClean="0"/>
              <a:t> право;</a:t>
            </a:r>
          </a:p>
          <a:p>
            <a:pPr algn="just"/>
            <a:r>
              <a:rPr lang="ru-RU" sz="2100" dirty="0" smtClean="0"/>
              <a:t> </a:t>
            </a:r>
            <a:r>
              <a:rPr lang="ru-RU" sz="2100" dirty="0" err="1" smtClean="0"/>
              <a:t>навчити</a:t>
            </a:r>
            <a:r>
              <a:rPr lang="ru-RU" sz="2100" dirty="0" smtClean="0"/>
              <a:t> </a:t>
            </a:r>
            <a:r>
              <a:rPr lang="ru-RU" sz="2100" dirty="0" err="1" smtClean="0"/>
              <a:t>студентів</a:t>
            </a:r>
            <a:r>
              <a:rPr lang="ru-RU" sz="2100" dirty="0" smtClean="0"/>
              <a:t> </a:t>
            </a:r>
            <a:r>
              <a:rPr lang="ru-RU" sz="2100" dirty="0" err="1" smtClean="0"/>
              <a:t>працювати</a:t>
            </a:r>
            <a:r>
              <a:rPr lang="ru-RU" sz="2100" dirty="0" smtClean="0"/>
              <a:t> </a:t>
            </a:r>
            <a:r>
              <a:rPr lang="ru-RU" sz="2100" dirty="0" err="1" smtClean="0"/>
              <a:t>з</a:t>
            </a:r>
            <a:r>
              <a:rPr lang="ru-RU" sz="2100" dirty="0" smtClean="0"/>
              <a:t> </a:t>
            </a:r>
            <a:r>
              <a:rPr lang="ru-RU" sz="2100" dirty="0" err="1" smtClean="0"/>
              <a:t>міжнародними</a:t>
            </a:r>
            <a:r>
              <a:rPr lang="ru-RU" sz="2100" dirty="0" smtClean="0"/>
              <a:t> договорами, </a:t>
            </a:r>
            <a:r>
              <a:rPr lang="ru-RU" sz="2100" dirty="0" err="1" smtClean="0"/>
              <a:t>іншими</a:t>
            </a:r>
            <a:r>
              <a:rPr lang="ru-RU" sz="2100" dirty="0" smtClean="0"/>
              <a:t> </a:t>
            </a:r>
            <a:r>
              <a:rPr lang="ru-RU" sz="2100" dirty="0" err="1" smtClean="0"/>
              <a:t>міжнародними</a:t>
            </a:r>
            <a:r>
              <a:rPr lang="ru-RU" sz="2100" dirty="0" smtClean="0"/>
              <a:t> актами та справами </a:t>
            </a:r>
            <a:r>
              <a:rPr lang="ru-RU" sz="2100" dirty="0" err="1" smtClean="0"/>
              <a:t>Міжнародного</a:t>
            </a:r>
            <a:r>
              <a:rPr lang="ru-RU" sz="2100" dirty="0" smtClean="0"/>
              <a:t> Суду ООН, </a:t>
            </a:r>
            <a:r>
              <a:rPr lang="ru-RU" sz="2100" dirty="0" err="1" smtClean="0"/>
              <a:t>Європейського</a:t>
            </a:r>
            <a:r>
              <a:rPr lang="ru-RU" sz="2100" dirty="0" smtClean="0"/>
              <a:t> суду по правам </a:t>
            </a:r>
            <a:r>
              <a:rPr lang="ru-RU" sz="2100" dirty="0" err="1" smtClean="0"/>
              <a:t>людини</a:t>
            </a:r>
            <a:r>
              <a:rPr lang="ru-RU" sz="2100" dirty="0" smtClean="0"/>
              <a:t>.</a:t>
            </a:r>
          </a:p>
          <a:p>
            <a:pPr algn="just"/>
            <a:r>
              <a:rPr lang="ru-RU" sz="2100" dirty="0" smtClean="0"/>
              <a:t> </a:t>
            </a:r>
            <a:r>
              <a:rPr lang="ru-RU" sz="2100" dirty="0" err="1" smtClean="0"/>
              <a:t>навчити</a:t>
            </a:r>
            <a:r>
              <a:rPr lang="ru-RU" sz="2100" dirty="0" smtClean="0"/>
              <a:t> </a:t>
            </a:r>
            <a:r>
              <a:rPr lang="ru-RU" sz="2100" dirty="0" err="1" smtClean="0"/>
              <a:t>студентів</a:t>
            </a:r>
            <a:r>
              <a:rPr lang="ru-RU" sz="2100" dirty="0" smtClean="0"/>
              <a:t> </a:t>
            </a:r>
            <a:r>
              <a:rPr lang="ru-RU" sz="2100" dirty="0" err="1" smtClean="0"/>
              <a:t>давати</a:t>
            </a:r>
            <a:r>
              <a:rPr lang="ru-RU" sz="2100" dirty="0" smtClean="0"/>
              <a:t> </a:t>
            </a:r>
            <a:r>
              <a:rPr lang="ru-RU" sz="2100" dirty="0" err="1" smtClean="0"/>
              <a:t>оцінку</a:t>
            </a:r>
            <a:r>
              <a:rPr lang="ru-RU" sz="2100" dirty="0" smtClean="0"/>
              <a:t> </a:t>
            </a:r>
            <a:r>
              <a:rPr lang="ru-RU" sz="2100" dirty="0" err="1" smtClean="0"/>
              <a:t>сучасним</a:t>
            </a:r>
            <a:r>
              <a:rPr lang="ru-RU" sz="2100" dirty="0" smtClean="0"/>
              <a:t> </a:t>
            </a:r>
            <a:r>
              <a:rPr lang="ru-RU" sz="2100" dirty="0" err="1" smtClean="0"/>
              <a:t>політичним</a:t>
            </a:r>
            <a:r>
              <a:rPr lang="ru-RU" sz="2100" dirty="0" smtClean="0"/>
              <a:t> </a:t>
            </a:r>
            <a:r>
              <a:rPr lang="ru-RU" sz="2100" dirty="0" err="1" smtClean="0"/>
              <a:t>подіям</a:t>
            </a:r>
            <a:r>
              <a:rPr lang="ru-RU" sz="2100" dirty="0" smtClean="0"/>
              <a:t> у </a:t>
            </a:r>
            <a:r>
              <a:rPr lang="ru-RU" sz="2100" dirty="0" err="1" smtClean="0"/>
              <a:t>світлі</a:t>
            </a:r>
            <a:r>
              <a:rPr lang="ru-RU" sz="2100" dirty="0" smtClean="0"/>
              <a:t> </a:t>
            </a:r>
            <a:r>
              <a:rPr lang="ru-RU" sz="2100" dirty="0" err="1" smtClean="0"/>
              <a:t>міжнародного</a:t>
            </a:r>
            <a:r>
              <a:rPr lang="ru-RU" sz="2100" dirty="0" smtClean="0"/>
              <a:t> права;</a:t>
            </a:r>
          </a:p>
          <a:p>
            <a:pPr algn="just"/>
            <a:r>
              <a:rPr lang="ru-RU" sz="2100" dirty="0" smtClean="0"/>
              <a:t> </a:t>
            </a:r>
            <a:r>
              <a:rPr lang="ru-RU" sz="2100" dirty="0" err="1" smtClean="0"/>
              <a:t>користуватися</a:t>
            </a:r>
            <a:r>
              <a:rPr lang="ru-RU" sz="2100" dirty="0" smtClean="0"/>
              <a:t> </a:t>
            </a:r>
            <a:r>
              <a:rPr lang="ru-RU" sz="2100" dirty="0" err="1" smtClean="0"/>
              <a:t>різноманітними</a:t>
            </a:r>
            <a:r>
              <a:rPr lang="ru-RU" sz="2100" dirty="0" smtClean="0"/>
              <a:t> </a:t>
            </a:r>
            <a:r>
              <a:rPr lang="ru-RU" sz="2100" dirty="0" err="1" smtClean="0"/>
              <a:t>міжнародно-правовими</a:t>
            </a:r>
            <a:r>
              <a:rPr lang="ru-RU" sz="2100" dirty="0" smtClean="0"/>
              <a:t> </a:t>
            </a:r>
            <a:r>
              <a:rPr lang="ru-RU" sz="2100" dirty="0" err="1" smtClean="0"/>
              <a:t>джерелами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xmlns="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2400" b="1" dirty="0" smtClean="0"/>
              <a:t>знати</a:t>
            </a:r>
            <a:r>
              <a:rPr lang="uk-UA" sz="2400" dirty="0" smtClean="0"/>
              <a:t>:</a:t>
            </a:r>
            <a:endParaRPr lang="ru-RU" sz="2400" dirty="0" smtClean="0"/>
          </a:p>
          <a:p>
            <a:pPr lvl="0" algn="just"/>
            <a:r>
              <a:rPr lang="ru-RU" sz="2400" dirty="0" smtClean="0"/>
              <a:t> предмет </a:t>
            </a:r>
            <a:r>
              <a:rPr lang="ru-RU" sz="2400" dirty="0" err="1" smtClean="0"/>
              <a:t>регулювання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міжнародного</a:t>
            </a:r>
            <a:r>
              <a:rPr lang="ru-RU" sz="2400" dirty="0" smtClean="0"/>
              <a:t> права, </a:t>
            </a:r>
            <a:r>
              <a:rPr lang="ru-RU" sz="2400" dirty="0" err="1" smtClean="0"/>
              <a:t>знання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змісту</a:t>
            </a:r>
            <a:r>
              <a:rPr lang="ru-RU" sz="2400" dirty="0" smtClean="0"/>
              <a:t> та </a:t>
            </a:r>
            <a:r>
              <a:rPr lang="ru-RU" sz="2400" dirty="0" err="1" smtClean="0"/>
              <a:t>сутність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міжнародного</a:t>
            </a:r>
            <a:r>
              <a:rPr lang="ru-RU" sz="2400" dirty="0" smtClean="0"/>
              <a:t> права та </a:t>
            </a:r>
            <a:r>
              <a:rPr lang="ru-RU" sz="2400" dirty="0" err="1" smtClean="0"/>
              <a:t>його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місце</a:t>
            </a:r>
            <a:r>
              <a:rPr lang="ru-RU" sz="2400" dirty="0" smtClean="0"/>
              <a:t> в </a:t>
            </a:r>
            <a:r>
              <a:rPr lang="ru-RU" sz="2400" dirty="0" err="1" smtClean="0"/>
              <a:t>системі</a:t>
            </a:r>
            <a:r>
              <a:rPr lang="ru-RU" sz="2400" dirty="0" smtClean="0"/>
              <a:t> права;</a:t>
            </a:r>
          </a:p>
          <a:p>
            <a:pPr algn="just"/>
            <a:r>
              <a:rPr lang="ru-RU" sz="2400" dirty="0" smtClean="0"/>
              <a:t> </a:t>
            </a:r>
            <a:r>
              <a:rPr lang="ru-RU" sz="2400" dirty="0" smtClean="0"/>
              <a:t>предмет </a:t>
            </a:r>
            <a:r>
              <a:rPr lang="ru-RU" sz="2400" dirty="0" err="1" smtClean="0"/>
              <a:t>міжнародно-правового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регулювання</a:t>
            </a:r>
            <a:r>
              <a:rPr lang="ru-RU" sz="2400" dirty="0" smtClean="0"/>
              <a:t>; </a:t>
            </a:r>
            <a:r>
              <a:rPr lang="ru-RU" sz="2400" dirty="0" err="1" smtClean="0"/>
              <a:t>сутність</a:t>
            </a:r>
            <a:r>
              <a:rPr lang="ru-RU" sz="2400" dirty="0" smtClean="0"/>
              <a:t> та </a:t>
            </a:r>
            <a:r>
              <a:rPr lang="ru-RU" sz="2400" dirty="0" err="1" smtClean="0"/>
              <a:t>зміст</a:t>
            </a:r>
            <a:r>
              <a:rPr lang="ru-RU" sz="2400" dirty="0" smtClean="0"/>
              <a:t> </a:t>
            </a:r>
            <a:r>
              <a:rPr lang="ru-RU" sz="2400" dirty="0" err="1" smtClean="0"/>
              <a:t>основних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категорій</a:t>
            </a:r>
            <a:r>
              <a:rPr lang="ru-RU" sz="2400" dirty="0" smtClean="0"/>
              <a:t> </a:t>
            </a:r>
            <a:r>
              <a:rPr lang="ru-RU" sz="2400" dirty="0" err="1" smtClean="0"/>
              <a:t>та</a:t>
            </a:r>
            <a:r>
              <a:rPr lang="ru-RU" sz="2400" dirty="0" smtClean="0"/>
              <a:t> понять, </a:t>
            </a:r>
            <a:r>
              <a:rPr lang="ru-RU" sz="2400" dirty="0" err="1" smtClean="0"/>
              <a:t>інститутів</a:t>
            </a:r>
            <a:r>
              <a:rPr lang="ru-RU" sz="2400" dirty="0" smtClean="0"/>
              <a:t> </a:t>
            </a:r>
            <a:r>
              <a:rPr lang="ru-RU" sz="2400" dirty="0" err="1" smtClean="0"/>
              <a:t>міжнародного</a:t>
            </a:r>
            <a:r>
              <a:rPr lang="ru-RU" sz="2400" dirty="0" smtClean="0"/>
              <a:t> права;</a:t>
            </a:r>
          </a:p>
          <a:p>
            <a:pPr algn="just"/>
            <a:r>
              <a:rPr lang="ru-RU" sz="2400" dirty="0" smtClean="0"/>
              <a:t> </a:t>
            </a:r>
            <a:r>
              <a:rPr lang="ru-RU" sz="2400" dirty="0" err="1" smtClean="0"/>
              <a:t>узагальн</a:t>
            </a:r>
            <a:r>
              <a:rPr lang="uk-UA" sz="2400" dirty="0" err="1" smtClean="0"/>
              <a:t>ення</a:t>
            </a:r>
            <a:r>
              <a:rPr lang="uk-UA" sz="2400" dirty="0" smtClean="0"/>
              <a:t> та</a:t>
            </a:r>
            <a:r>
              <a:rPr lang="ru-RU" sz="2400" dirty="0" smtClean="0"/>
              <a:t> </a:t>
            </a:r>
            <a:r>
              <a:rPr lang="ru-RU" sz="2400" dirty="0" err="1" smtClean="0"/>
              <a:t>систематизува</a:t>
            </a:r>
            <a:r>
              <a:rPr lang="uk-UA" sz="2400" dirty="0" err="1" smtClean="0"/>
              <a:t>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інформаці</a:t>
            </a:r>
            <a:r>
              <a:rPr lang="uk-UA" sz="2400" dirty="0" smtClean="0"/>
              <a:t>ї</a:t>
            </a:r>
            <a:r>
              <a:rPr lang="ru-RU" sz="2400" dirty="0" smtClean="0"/>
              <a:t> </a:t>
            </a:r>
            <a:r>
              <a:rPr lang="ru-RU" sz="2400" dirty="0" err="1" smtClean="0"/>
              <a:t>щодо</a:t>
            </a:r>
            <a:r>
              <a:rPr lang="ru-RU" sz="2400" dirty="0" smtClean="0"/>
              <a:t> </a:t>
            </a:r>
            <a:r>
              <a:rPr lang="ru-RU" sz="2400" dirty="0" err="1" smtClean="0"/>
              <a:t>розвитку</a:t>
            </a:r>
            <a:r>
              <a:rPr lang="ru-RU" sz="2400" dirty="0" smtClean="0"/>
              <a:t> </a:t>
            </a:r>
            <a:r>
              <a:rPr lang="ru-RU" sz="2400" dirty="0" err="1" smtClean="0"/>
              <a:t>міжнародних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відносин</a:t>
            </a:r>
            <a:r>
              <a:rPr lang="ru-RU" sz="2400" dirty="0" smtClean="0"/>
              <a:t> та </a:t>
            </a:r>
            <a:r>
              <a:rPr lang="ru-RU" sz="2400" dirty="0" err="1" smtClean="0"/>
              <a:t>міжнародного</a:t>
            </a:r>
            <a:r>
              <a:rPr lang="ru-RU" sz="2400" dirty="0" smtClean="0"/>
              <a:t> права;</a:t>
            </a:r>
          </a:p>
          <a:p>
            <a:pPr algn="just"/>
            <a:r>
              <a:rPr lang="ru-RU" sz="2400" dirty="0" smtClean="0"/>
              <a:t> </a:t>
            </a:r>
            <a:r>
              <a:rPr lang="ru-RU" sz="2400" dirty="0" err="1" smtClean="0"/>
              <a:t>відокремл</a:t>
            </a:r>
            <a:r>
              <a:rPr lang="uk-UA" sz="2400" dirty="0" err="1" smtClean="0"/>
              <a:t>ення</a:t>
            </a:r>
            <a:r>
              <a:rPr lang="ru-RU" sz="2400" dirty="0" smtClean="0"/>
              <a:t> та </a:t>
            </a:r>
            <a:r>
              <a:rPr lang="ru-RU" sz="2400" dirty="0" err="1" smtClean="0"/>
              <a:t>порівн</a:t>
            </a:r>
            <a:r>
              <a:rPr lang="uk-UA" sz="2400" dirty="0" err="1" smtClean="0"/>
              <a:t>яння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правов</a:t>
            </a:r>
            <a:r>
              <a:rPr lang="uk-UA" sz="2400" dirty="0" err="1" smtClean="0"/>
              <a:t>ого</a:t>
            </a:r>
            <a:r>
              <a:rPr lang="ru-RU" sz="2400" dirty="0" smtClean="0"/>
              <a:t> статус</a:t>
            </a:r>
            <a:r>
              <a:rPr lang="uk-UA" sz="2400" dirty="0" smtClean="0"/>
              <a:t>у</a:t>
            </a:r>
            <a:r>
              <a:rPr lang="ru-RU" sz="2400" dirty="0" smtClean="0"/>
              <a:t> </a:t>
            </a:r>
            <a:r>
              <a:rPr lang="ru-RU" sz="2400" dirty="0" err="1" smtClean="0"/>
              <a:t>суб’єктів</a:t>
            </a:r>
            <a:r>
              <a:rPr lang="ru-RU" sz="2400" dirty="0" smtClean="0"/>
              <a:t> </a:t>
            </a:r>
            <a:r>
              <a:rPr lang="ru-RU" sz="2400" dirty="0" err="1" smtClean="0"/>
              <a:t>міжнародного</a:t>
            </a:r>
            <a:r>
              <a:rPr lang="ru-RU" sz="2400" dirty="0" smtClean="0"/>
              <a:t> права, </a:t>
            </a:r>
            <a:r>
              <a:rPr lang="ru-RU" sz="2400" dirty="0" err="1" smtClean="0"/>
              <a:t>підстав</a:t>
            </a:r>
            <a:r>
              <a:rPr lang="ru-RU" sz="2400" dirty="0" smtClean="0"/>
              <a:t> </a:t>
            </a:r>
            <a:r>
              <a:rPr lang="ru-RU" sz="2400" dirty="0" err="1" smtClean="0"/>
              <a:t>виникнення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правонаступництва</a:t>
            </a:r>
            <a:r>
              <a:rPr lang="ru-RU" sz="2400" dirty="0" smtClean="0"/>
              <a:t> держав у </a:t>
            </a:r>
            <a:r>
              <a:rPr lang="ru-RU" sz="2400" dirty="0" err="1" smtClean="0"/>
              <a:t>відношенні</a:t>
            </a:r>
            <a:r>
              <a:rPr lang="ru-RU" sz="2400" dirty="0" smtClean="0"/>
              <a:t> </a:t>
            </a:r>
            <a:r>
              <a:rPr lang="ru-RU" sz="2400" dirty="0" err="1" smtClean="0"/>
              <a:t>договорів</a:t>
            </a:r>
            <a:r>
              <a:rPr lang="ru-RU" sz="2400" dirty="0" smtClean="0"/>
              <a:t>, </a:t>
            </a:r>
            <a:r>
              <a:rPr lang="ru-RU" sz="2400" dirty="0" err="1" smtClean="0"/>
              <a:t>державної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власності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архівів</a:t>
            </a:r>
            <a:r>
              <a:rPr lang="ru-RU" sz="2400" dirty="0" smtClean="0"/>
              <a:t> та </a:t>
            </a:r>
            <a:r>
              <a:rPr lang="ru-RU" sz="2400" dirty="0" err="1" smtClean="0"/>
              <a:t>боргів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2400" b="1" dirty="0" smtClean="0"/>
              <a:t>вміти:</a:t>
            </a:r>
            <a:endParaRPr lang="ru-RU" sz="2400" dirty="0" smtClean="0"/>
          </a:p>
          <a:p>
            <a:pPr lvl="0" algn="just"/>
            <a:r>
              <a:rPr lang="ru-RU" sz="2400" dirty="0" smtClean="0"/>
              <a:t> </a:t>
            </a:r>
            <a:r>
              <a:rPr lang="ru-RU" sz="2400" dirty="0" err="1" smtClean="0"/>
              <a:t>пояснювати</a:t>
            </a:r>
            <a:r>
              <a:rPr lang="ru-RU" sz="2400" dirty="0" smtClean="0"/>
              <a:t> </a:t>
            </a:r>
            <a:r>
              <a:rPr lang="ru-RU" sz="2400" dirty="0" err="1" smtClean="0"/>
              <a:t>сутність</a:t>
            </a:r>
            <a:r>
              <a:rPr lang="ru-RU" sz="2400" dirty="0" smtClean="0"/>
              <a:t> та </a:t>
            </a:r>
            <a:r>
              <a:rPr lang="ru-RU" sz="2400" dirty="0" err="1" smtClean="0"/>
              <a:t>класифікацію</a:t>
            </a:r>
            <a:r>
              <a:rPr lang="ru-RU" sz="2400" dirty="0" smtClean="0"/>
              <a:t> норм </a:t>
            </a:r>
            <a:r>
              <a:rPr lang="ru-RU" sz="2400" dirty="0" err="1" smtClean="0"/>
              <a:t>міжнародного</a:t>
            </a:r>
            <a:r>
              <a:rPr lang="ru-RU" sz="2400" dirty="0" smtClean="0"/>
              <a:t> права; </a:t>
            </a:r>
            <a:r>
              <a:rPr lang="ru-RU" sz="2400" dirty="0" err="1" smtClean="0"/>
              <a:t>джерела</a:t>
            </a:r>
            <a:r>
              <a:rPr lang="ru-RU" sz="2400" dirty="0" smtClean="0"/>
              <a:t> </a:t>
            </a:r>
            <a:r>
              <a:rPr lang="ru-RU" sz="2400" dirty="0" err="1" smtClean="0"/>
              <a:t>міжнародного</a:t>
            </a:r>
            <a:r>
              <a:rPr lang="ru-RU" sz="2400" dirty="0" smtClean="0"/>
              <a:t> права; </a:t>
            </a:r>
            <a:r>
              <a:rPr lang="ru-RU" sz="2400" dirty="0" err="1" smtClean="0"/>
              <a:t>принципи</a:t>
            </a:r>
            <a:r>
              <a:rPr lang="ru-RU" sz="2400" dirty="0" smtClean="0"/>
              <a:t> </a:t>
            </a:r>
            <a:r>
              <a:rPr lang="ru-RU" sz="2400" dirty="0" err="1" smtClean="0"/>
              <a:t>міжнародного</a:t>
            </a:r>
            <a:r>
              <a:rPr lang="ru-RU" sz="2400" dirty="0" smtClean="0"/>
              <a:t> права;</a:t>
            </a:r>
          </a:p>
          <a:p>
            <a:pPr algn="just"/>
            <a:r>
              <a:rPr lang="ru-RU" sz="2400" dirty="0" smtClean="0"/>
              <a:t> </a:t>
            </a:r>
            <a:r>
              <a:rPr lang="ru-RU" sz="2400" dirty="0" err="1" smtClean="0"/>
              <a:t>пояснювати</a:t>
            </a:r>
            <a:r>
              <a:rPr lang="ru-RU" sz="2400" dirty="0" smtClean="0"/>
              <a:t> </a:t>
            </a:r>
            <a:r>
              <a:rPr lang="ru-RU" sz="2400" dirty="0" err="1" smtClean="0"/>
              <a:t>сутність</a:t>
            </a:r>
            <a:r>
              <a:rPr lang="ru-RU" sz="2400" dirty="0" smtClean="0"/>
              <a:t> та </a:t>
            </a:r>
            <a:r>
              <a:rPr lang="ru-RU" sz="2400" dirty="0" err="1" smtClean="0"/>
              <a:t>класифікацію</a:t>
            </a:r>
            <a:r>
              <a:rPr lang="ru-RU" sz="2400" dirty="0" smtClean="0"/>
              <a:t> норм </a:t>
            </a:r>
            <a:r>
              <a:rPr lang="ru-RU" sz="2400" dirty="0" err="1" smtClean="0"/>
              <a:t>міжнародного</a:t>
            </a:r>
            <a:r>
              <a:rPr lang="ru-RU" sz="2400" dirty="0" smtClean="0"/>
              <a:t> права; </a:t>
            </a:r>
            <a:r>
              <a:rPr lang="ru-RU" sz="2400" dirty="0" err="1" smtClean="0"/>
              <a:t>джерела</a:t>
            </a:r>
            <a:r>
              <a:rPr lang="ru-RU" sz="2400" dirty="0" smtClean="0"/>
              <a:t> </a:t>
            </a:r>
            <a:r>
              <a:rPr lang="ru-RU" sz="2400" dirty="0" err="1" smtClean="0"/>
              <a:t>міжнародного</a:t>
            </a:r>
            <a:r>
              <a:rPr lang="ru-RU" sz="2400" dirty="0" smtClean="0"/>
              <a:t> права; </a:t>
            </a:r>
            <a:r>
              <a:rPr lang="ru-RU" sz="2400" dirty="0" err="1" smtClean="0"/>
              <a:t>принципи</a:t>
            </a:r>
            <a:r>
              <a:rPr lang="ru-RU" sz="2400" dirty="0" smtClean="0"/>
              <a:t> </a:t>
            </a:r>
            <a:r>
              <a:rPr lang="ru-RU" sz="2400" dirty="0" err="1" smtClean="0"/>
              <a:t>міжнародного</a:t>
            </a:r>
            <a:r>
              <a:rPr lang="ru-RU" sz="2400" dirty="0" smtClean="0"/>
              <a:t> права;</a:t>
            </a:r>
          </a:p>
          <a:p>
            <a:pPr algn="just"/>
            <a:r>
              <a:rPr lang="ru-RU" sz="2400" dirty="0" smtClean="0"/>
              <a:t> </a:t>
            </a:r>
            <a:r>
              <a:rPr lang="ru-RU" sz="2400" dirty="0" err="1" smtClean="0"/>
              <a:t>здатність</a:t>
            </a:r>
            <a:r>
              <a:rPr lang="ru-RU" sz="2400" dirty="0" smtClean="0"/>
              <a:t>  </a:t>
            </a:r>
            <a:r>
              <a:rPr lang="ru-RU" sz="2400" dirty="0" err="1" smtClean="0"/>
              <a:t>визначати</a:t>
            </a:r>
            <a:r>
              <a:rPr lang="ru-RU" sz="2400" dirty="0" smtClean="0"/>
              <a:t>  </a:t>
            </a:r>
            <a:r>
              <a:rPr lang="ru-RU" sz="2400" dirty="0" err="1" smtClean="0"/>
              <a:t>міжнародно-правові</a:t>
            </a:r>
            <a:r>
              <a:rPr lang="ru-RU" sz="2400" dirty="0" smtClean="0"/>
              <a:t>  </a:t>
            </a:r>
            <a:r>
              <a:rPr lang="ru-RU" sz="2400" dirty="0" err="1" smtClean="0"/>
              <a:t>акти</a:t>
            </a:r>
            <a:r>
              <a:rPr lang="ru-RU" sz="2400" dirty="0" smtClean="0"/>
              <a:t>,  сферою  </a:t>
            </a:r>
            <a:r>
              <a:rPr lang="ru-RU" sz="2400" dirty="0" err="1" smtClean="0"/>
              <a:t>яких</a:t>
            </a:r>
            <a:r>
              <a:rPr lang="ru-RU" sz="2400" dirty="0" smtClean="0"/>
              <a:t>  </a:t>
            </a:r>
            <a:r>
              <a:rPr lang="ru-RU" sz="2400" dirty="0" err="1" smtClean="0"/>
              <a:t>є</a:t>
            </a:r>
            <a:r>
              <a:rPr lang="ru-RU" sz="2400" dirty="0" smtClean="0"/>
              <a:t>  </a:t>
            </a:r>
            <a:r>
              <a:rPr lang="ru-RU" sz="2400" dirty="0" err="1" smtClean="0"/>
              <a:t>встановлення</a:t>
            </a:r>
            <a:endParaRPr lang="ru-RU" sz="2400" dirty="0" smtClean="0"/>
          </a:p>
          <a:p>
            <a:pPr algn="just"/>
            <a:r>
              <a:rPr lang="ru-RU" sz="2400" dirty="0" smtClean="0"/>
              <a:t> </a:t>
            </a:r>
            <a:r>
              <a:rPr lang="ru-RU" sz="2400" dirty="0" smtClean="0"/>
              <a:t>процедур </a:t>
            </a:r>
            <a:r>
              <a:rPr lang="ru-RU" sz="2400" dirty="0" smtClean="0"/>
              <a:t>мирного </a:t>
            </a:r>
            <a:r>
              <a:rPr lang="ru-RU" sz="2400" dirty="0" err="1" smtClean="0"/>
              <a:t>вирішення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міжнародних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спорів</a:t>
            </a:r>
            <a:r>
              <a:rPr lang="ru-RU" sz="2400" dirty="0" smtClean="0"/>
              <a:t>; </a:t>
            </a:r>
            <a:r>
              <a:rPr lang="ru-RU" sz="2400" dirty="0" err="1" smtClean="0"/>
              <a:t>визначати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засоби</a:t>
            </a:r>
            <a:r>
              <a:rPr lang="ru-RU" sz="2400" dirty="0" smtClean="0"/>
              <a:t> </a:t>
            </a:r>
            <a:r>
              <a:rPr lang="ru-RU" sz="2400" dirty="0" err="1" smtClean="0"/>
              <a:t>врегулювання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міжнародних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спорів</a:t>
            </a:r>
            <a:endParaRPr lang="ru-RU" sz="2500" dirty="0" smtClean="0"/>
          </a:p>
        </p:txBody>
      </p:sp>
    </p:spTree>
    <p:extLst>
      <p:ext uri="{BB962C8B-B14F-4D97-AF65-F5344CB8AC3E}">
        <p14:creationId xmlns:p14="http://schemas.microsoft.com/office/powerpoint/2010/main" xmlns="" val="29648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естибюль">
  <a:themeElements>
    <a:clrScheme name="Вестибюль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Вестибюль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Вестибюль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159</TotalTime>
  <Words>134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Вестибюль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Sara Yasmeen (Wipro Technologies)</dc:creator>
  <cp:lastModifiedBy>User</cp:lastModifiedBy>
  <cp:revision>22</cp:revision>
  <dcterms:created xsi:type="dcterms:W3CDTF">2010-02-23T11:30:32Z</dcterms:created>
  <dcterms:modified xsi:type="dcterms:W3CDTF">2019-03-16T01:24:34Z</dcterms:modified>
</cp:coreProperties>
</file>