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9" r:id="rId4"/>
    <p:sldId id="276" r:id="rId5"/>
    <p:sldId id="278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12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Напрям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підготовки: 081   Право </a:t>
            </a:r>
            <a:endParaRPr lang="uk-UA" sz="4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Міжнародне приватне право</a:t>
            </a:r>
            <a:endParaRPr lang="uk-UA" sz="4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uk-UA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3300" b="1" dirty="0" smtClean="0"/>
              <a:t>Метою</a:t>
            </a:r>
            <a:r>
              <a:rPr lang="uk-UA" sz="3300" dirty="0" smtClean="0"/>
              <a:t> викладання курсу є розкриття значення міжнародного приватного права у належному правовому урегулюванні ситуації, коли відносини суб’єктів приватного права пов’язані з одним або кількома правопорядками, іншими, ніж український правопорядок.</a:t>
            </a:r>
            <a:endParaRPr lang="ru-RU" sz="3300" dirty="0" smtClean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3300" b="1" dirty="0" smtClean="0"/>
              <a:t>Основними завданнями</a:t>
            </a:r>
            <a:r>
              <a:rPr lang="uk-UA" sz="3300" dirty="0" smtClean="0"/>
              <a:t> вивчення студентами дисципліни </a:t>
            </a:r>
            <a:r>
              <a:rPr lang="uk-UA" sz="3300" dirty="0" err="1" smtClean="0"/>
              <a:t>“Міжнародне</a:t>
            </a:r>
            <a:r>
              <a:rPr lang="uk-UA" sz="3300" dirty="0" smtClean="0"/>
              <a:t> приватне </a:t>
            </a:r>
            <a:r>
              <a:rPr lang="uk-UA" sz="3300" dirty="0" err="1" smtClean="0"/>
              <a:t>право”</a:t>
            </a:r>
            <a:r>
              <a:rPr lang="uk-UA" sz="3300" dirty="0" smtClean="0"/>
              <a:t> є можливість отримання системних знань про поняття, методи, систему, функції, джерела та основні категорії міжнародного приватного права, засвоїти вчення про його суб’єктів, а також місце у правовій системі, джерела, а також комплексно засвоїти основні поняття та категорії міжнародного приватного права. 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100" dirty="0" smtClean="0"/>
              <a:t>Згідно з вимогами освітньо-професійної програми студенти повинні:</a:t>
            </a:r>
            <a:endParaRPr lang="ru-RU" sz="2100" dirty="0" smtClean="0"/>
          </a:p>
          <a:p>
            <a:pPr algn="just"/>
            <a:r>
              <a:rPr lang="uk-UA" sz="2100" b="1" i="1" dirty="0" smtClean="0"/>
              <a:t>знати :</a:t>
            </a:r>
            <a:endParaRPr lang="ru-RU" sz="2100" dirty="0" smtClean="0"/>
          </a:p>
          <a:p>
            <a:pPr algn="just"/>
            <a:r>
              <a:rPr lang="uk-UA" sz="2100" dirty="0" smtClean="0"/>
              <a:t>1) принципові положення щодо місця та ролі міжнародного права у</a:t>
            </a:r>
            <a:endParaRPr lang="ru-RU" sz="2100" dirty="0" smtClean="0"/>
          </a:p>
          <a:p>
            <a:pPr algn="just"/>
            <a:r>
              <a:rPr lang="uk-UA" sz="2100" dirty="0" smtClean="0"/>
              <a:t>загальній структурі міжнародного права та в окремих національних</a:t>
            </a:r>
            <a:endParaRPr lang="ru-RU" sz="2100" dirty="0" smtClean="0"/>
          </a:p>
          <a:p>
            <a:pPr algn="just"/>
            <a:r>
              <a:rPr lang="uk-UA" sz="2100" dirty="0" smtClean="0"/>
              <a:t>правопорядках; </a:t>
            </a:r>
            <a:endParaRPr lang="ru-RU" sz="2100" dirty="0" smtClean="0"/>
          </a:p>
          <a:p>
            <a:pPr algn="just"/>
            <a:r>
              <a:rPr lang="uk-UA" sz="2100" dirty="0" smtClean="0"/>
              <a:t>2) поняття, предмет, систему та джерела цієї галузі права;</a:t>
            </a:r>
            <a:endParaRPr lang="ru-RU" sz="2100" dirty="0" smtClean="0"/>
          </a:p>
          <a:p>
            <a:pPr algn="just"/>
            <a:r>
              <a:rPr lang="uk-UA" sz="2100" dirty="0" smtClean="0"/>
              <a:t>3) методи регулювання правовідносин у міжнародному приватному</a:t>
            </a:r>
            <a:endParaRPr lang="ru-RU" sz="2100" dirty="0" smtClean="0"/>
          </a:p>
          <a:p>
            <a:pPr algn="just"/>
            <a:r>
              <a:rPr lang="uk-UA" sz="2100" dirty="0" smtClean="0"/>
              <a:t>праві;</a:t>
            </a:r>
            <a:endParaRPr lang="ru-RU" sz="2100" dirty="0" smtClean="0"/>
          </a:p>
          <a:p>
            <a:pPr algn="just"/>
            <a:r>
              <a:rPr lang="uk-UA" sz="2100" dirty="0" smtClean="0"/>
              <a:t>4) найбільш важливі підгалузі, інститути та норми міжнародного</a:t>
            </a:r>
            <a:endParaRPr lang="ru-RU" sz="2100" dirty="0" smtClean="0"/>
          </a:p>
          <a:p>
            <a:pPr algn="just"/>
            <a:r>
              <a:rPr lang="uk-UA" sz="2100" dirty="0" smtClean="0"/>
              <a:t>приватного права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400" b="1" i="1" dirty="0" smtClean="0"/>
              <a:t>вміти</a:t>
            </a:r>
            <a:r>
              <a:rPr lang="uk-UA" sz="2400" dirty="0" smtClean="0"/>
              <a:t> :</a:t>
            </a:r>
            <a:endParaRPr lang="ru-RU" sz="2400" dirty="0" smtClean="0"/>
          </a:p>
          <a:p>
            <a:pPr algn="just"/>
            <a:r>
              <a:rPr lang="uk-UA" sz="2400" dirty="0" smtClean="0"/>
              <a:t>1)  піддавати аналізу тексти міжнародних договорів з питань міжнародного</a:t>
            </a:r>
            <a:endParaRPr lang="ru-RU" sz="2400" dirty="0" smtClean="0"/>
          </a:p>
          <a:p>
            <a:pPr algn="just"/>
            <a:r>
              <a:rPr lang="uk-UA" sz="2400" dirty="0" smtClean="0"/>
              <a:t>приватного права;</a:t>
            </a:r>
            <a:endParaRPr lang="ru-RU" sz="2400" dirty="0" smtClean="0"/>
          </a:p>
          <a:p>
            <a:pPr algn="just"/>
            <a:r>
              <a:rPr lang="uk-UA" sz="2400" dirty="0" smtClean="0"/>
              <a:t>2) встановлювати колізійні принципи та норми, що підлягають застосуванню, правильно користуватися ними;</a:t>
            </a:r>
            <a:endParaRPr lang="ru-RU" sz="2400" dirty="0" smtClean="0"/>
          </a:p>
          <a:p>
            <a:pPr algn="just"/>
            <a:r>
              <a:rPr lang="uk-UA" sz="2400" dirty="0" smtClean="0"/>
              <a:t>3) пов'язувати існуючі національні засоби вирішення колізійних питань </a:t>
            </a:r>
            <a:r>
              <a:rPr lang="uk-UA" sz="2400" dirty="0" smtClean="0"/>
              <a:t>із загальними </a:t>
            </a:r>
            <a:r>
              <a:rPr lang="uk-UA" sz="2400" dirty="0" smtClean="0"/>
              <a:t>вимогами міжнародного приватного права;</a:t>
            </a:r>
            <a:endParaRPr lang="ru-RU" sz="2400" dirty="0" smtClean="0"/>
          </a:p>
          <a:p>
            <a:pPr algn="just"/>
            <a:r>
              <a:rPr lang="uk-UA" sz="2400" dirty="0" smtClean="0"/>
              <a:t>4) знаходити відповіді (та документи) з питань регламентації порядку та</a:t>
            </a:r>
            <a:endParaRPr lang="ru-RU" sz="2400" dirty="0" smtClean="0"/>
          </a:p>
          <a:p>
            <a:pPr algn="just"/>
            <a:r>
              <a:rPr lang="uk-UA" sz="2400" dirty="0" smtClean="0"/>
              <a:t>процедур розгляду спорів, які виникають або можуть виникнути у правовідносинах з іноземним елементом</a:t>
            </a:r>
            <a:endParaRPr lang="ru-RU" sz="2500" dirty="0" smtClean="0"/>
          </a:p>
        </p:txBody>
      </p:sp>
    </p:spTree>
    <p:extLst>
      <p:ext uri="{BB962C8B-B14F-4D97-AF65-F5344CB8AC3E}">
        <p14:creationId xmlns:p14="http://schemas.microsoft.com/office/powerpoint/2010/main" xmlns="" val="29648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</TotalTime>
  <Words>243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Вестибюль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User</cp:lastModifiedBy>
  <cp:revision>22</cp:revision>
  <dcterms:created xsi:type="dcterms:W3CDTF">2010-02-23T11:30:32Z</dcterms:created>
  <dcterms:modified xsi:type="dcterms:W3CDTF">2019-03-16T01:27:59Z</dcterms:modified>
</cp:coreProperties>
</file>