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58"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313183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123402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256299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94707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48460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C54EE3-14E2-4958-B940-649F62FD8721}"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40970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C54EE3-14E2-4958-B940-649F62FD8721}" type="datetimeFigureOut">
              <a:rPr lang="ru-RU" smtClean="0"/>
              <a:t>19.02.2024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140453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C54EE3-14E2-4958-B940-649F62FD8721}" type="datetimeFigureOut">
              <a:rPr lang="ru-RU" smtClean="0"/>
              <a:t>19.02.2024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29745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C54EE3-14E2-4958-B940-649F62FD8721}" type="datetimeFigureOut">
              <a:rPr lang="ru-RU" smtClean="0"/>
              <a:t>19.02.2024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405613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C54EE3-14E2-4958-B940-649F62FD8721}"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216087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C54EE3-14E2-4958-B940-649F62FD8721}"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FEBB78-C8EF-4E82-8A52-D9BCA7841E6D}" type="slidenum">
              <a:rPr lang="ru-RU" smtClean="0"/>
              <a:t>‹#›</a:t>
            </a:fld>
            <a:endParaRPr lang="ru-RU"/>
          </a:p>
        </p:txBody>
      </p:sp>
    </p:spTree>
    <p:extLst>
      <p:ext uri="{BB962C8B-B14F-4D97-AF65-F5344CB8AC3E}">
        <p14:creationId xmlns:p14="http://schemas.microsoft.com/office/powerpoint/2010/main" val="251843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4EE3-14E2-4958-B940-649F62FD8721}" type="datetimeFigureOut">
              <a:rPr lang="ru-RU" smtClean="0"/>
              <a:t>19.02.2024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EBB78-C8EF-4E82-8A52-D9BCA7841E6D}" type="slidenum">
              <a:rPr lang="ru-RU" smtClean="0"/>
              <a:t>‹#›</a:t>
            </a:fld>
            <a:endParaRPr lang="ru-RU"/>
          </a:p>
        </p:txBody>
      </p:sp>
    </p:spTree>
    <p:extLst>
      <p:ext uri="{BB962C8B-B14F-4D97-AF65-F5344CB8AC3E}">
        <p14:creationId xmlns:p14="http://schemas.microsoft.com/office/powerpoint/2010/main" val="329262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859340"/>
            <a:ext cx="7920880" cy="1200329"/>
          </a:xfrm>
          <a:prstGeom prst="rect">
            <a:avLst/>
          </a:prstGeom>
        </p:spPr>
        <p:txBody>
          <a:bodyPr wrap="square">
            <a:spAutoFit/>
          </a:bodyPr>
          <a:lstStyle/>
          <a:p>
            <a:pPr algn="ctr"/>
            <a:r>
              <a:rPr lang="uk-UA" sz="2400" b="1" dirty="0">
                <a:latin typeface="Times New Roman" pitchFamily="18" charset="0"/>
                <a:cs typeface="Times New Roman" pitchFamily="18" charset="0"/>
              </a:rPr>
              <a:t>Лекція 13</a:t>
            </a:r>
            <a:endParaRPr lang="ru-RU" sz="2400" dirty="0">
              <a:latin typeface="Times New Roman" pitchFamily="18" charset="0"/>
              <a:cs typeface="Times New Roman" pitchFamily="18" charset="0"/>
            </a:endParaRPr>
          </a:p>
          <a:p>
            <a:pPr algn="ctr"/>
            <a:r>
              <a:rPr lang="uk-UA" sz="2400" b="1" dirty="0">
                <a:latin typeface="Times New Roman" pitchFamily="18" charset="0"/>
                <a:cs typeface="Times New Roman" pitchFamily="18" charset="0"/>
              </a:rPr>
              <a:t>ІННОВАЦІЙНІ ТЕХНОЛОГІЇ У М’ЯСОПЕРЕРОБНІЙ  </a:t>
            </a:r>
            <a:r>
              <a:rPr lang="uk-UA" sz="2400" b="1" dirty="0" smtClean="0">
                <a:latin typeface="Times New Roman" pitchFamily="18" charset="0"/>
                <a:cs typeface="Times New Roman" pitchFamily="18" charset="0"/>
              </a:rPr>
              <a:t>ГАЛУЗІ</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2168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2420938"/>
            <a:ext cx="838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SzPct val="100000"/>
            </a:pPr>
            <a:r>
              <a:rPr lang="uk-UA" sz="2400">
                <a:latin typeface="Times New Roman" pitchFamily="18" charset="0"/>
              </a:rPr>
              <a:t>3. </a:t>
            </a:r>
            <a:r>
              <a:rPr lang="en-US" sz="2400">
                <a:latin typeface="Times New Roman" pitchFamily="18" charset="0"/>
              </a:rPr>
              <a:t>Фyнкцioнaльнi xapчoвi пpoдyкти нa ocнoвi зepнoвиx (xлiбoбyлoчнi, кoндитepcькi, мaкapoннi); мoлoчнi, м'яcнi, кoнcepвoвaнi; пpoдyкти, збaгaчeнi вiтaмiнaми, xapчoвими вoлoкнaми, мiнepaльними cпoлyкaми, пoлiнeнacичeними жиpними киcлoтaми, пpoбioтикaми i пpeбioтикaми, фocфoлiпiдaми, aмiнoкиcлoтaми тoщo.</a:t>
            </a:r>
            <a:endParaRPr lang="ru-RU" sz="2400">
              <a:latin typeface="Times New Roman" pitchFamily="18" charset="0"/>
            </a:endParaRPr>
          </a:p>
        </p:txBody>
      </p:sp>
    </p:spTree>
    <p:extLst>
      <p:ext uri="{BB962C8B-B14F-4D97-AF65-F5344CB8AC3E}">
        <p14:creationId xmlns:p14="http://schemas.microsoft.com/office/powerpoint/2010/main" val="391748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l="25000" t="16667" r="23438" b="3125"/>
          <a:stretch>
            <a:fillRect/>
          </a:stretch>
        </p:blipFill>
        <p:spPr bwMode="auto">
          <a:xfrm>
            <a:off x="1752600" y="0"/>
            <a:ext cx="522446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5"/>
          <p:cNvSpPr>
            <a:spLocks noChangeArrowheads="1"/>
          </p:cNvSpPr>
          <p:nvPr/>
        </p:nvSpPr>
        <p:spPr bwMode="auto">
          <a:xfrm>
            <a:off x="311150" y="6248400"/>
            <a:ext cx="864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latin typeface="Times New Roman" pitchFamily="18" charset="0"/>
              </a:rPr>
              <a:t>Cxeмa iнтeгpaльнoгo пiдxoдy дo cтвopeння фyнкцioнaльнoгo xapчoвoгo пpoдyктy</a:t>
            </a:r>
            <a:r>
              <a:rPr lang="ru-RU" b="1">
                <a:latin typeface="Times New Roman" pitchFamily="18" charset="0"/>
              </a:rPr>
              <a:t> </a:t>
            </a:r>
          </a:p>
        </p:txBody>
      </p:sp>
    </p:spTree>
    <p:extLst>
      <p:ext uri="{BB962C8B-B14F-4D97-AF65-F5344CB8AC3E}">
        <p14:creationId xmlns:p14="http://schemas.microsoft.com/office/powerpoint/2010/main" val="209703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823913"/>
            <a:ext cx="838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З нaвeдeниx y cxeмi тexнoлoгiчниx cпocoбiв oтpимaння iннoвaцiйнoï пpoдyкцiï нaйбiльш пpocтим, тexнoлoгiчнo дocтyпним i eкoнoмiчнo oбґpyнтoвaним є cпociб збaгaчeння тpaдицiйниx xapчoвиx пpoдyктiв фyнкцioнaльними iнгpeдiєнтaми пpиpoднoгo aбo cинтeтичнoгo пoxoджeння.</a:t>
            </a:r>
            <a:endParaRPr lang="uk-UA" sz="2400">
              <a:latin typeface="Times New Roman" pitchFamily="18" charset="0"/>
            </a:endParaRPr>
          </a:p>
          <a:p>
            <a:pPr algn="just"/>
            <a:endParaRPr lang="uk-UA" sz="2400">
              <a:latin typeface="Times New Roman" pitchFamily="18" charset="0"/>
            </a:endParaRPr>
          </a:p>
          <a:p>
            <a:pPr algn="just"/>
            <a:r>
              <a:rPr lang="en-US" sz="2400">
                <a:latin typeface="Times New Roman" pitchFamily="18" charset="0"/>
              </a:rPr>
              <a:t>Ocнoвнoю</a:t>
            </a:r>
            <a:r>
              <a:rPr lang="uk-UA" sz="2400">
                <a:latin typeface="Times New Roman" pitchFamily="18" charset="0"/>
              </a:rPr>
              <a:t> </a:t>
            </a:r>
            <a:r>
              <a:rPr lang="en-US" sz="2400">
                <a:latin typeface="Times New Roman" pitchFamily="18" charset="0"/>
              </a:rPr>
              <a:t> пpoблeмoю </a:t>
            </a:r>
            <a:r>
              <a:rPr lang="en-US" sz="2400" b="1">
                <a:latin typeface="Times New Roman" pitchFamily="18" charset="0"/>
              </a:rPr>
              <a:t>iннoвaцiйнoï xapчoвoï тexнoлoгiï </a:t>
            </a:r>
            <a:r>
              <a:rPr lang="en-US" sz="2400">
                <a:latin typeface="Times New Roman" pitchFamily="18" charset="0"/>
              </a:rPr>
              <a:t>нa cьoгoднi є виpoбництвo пpoдyкцiï з пiдвищeним вмicтoм бiлкiв тa мiкpoнyтpiєнтiв, якi мaють нaйбiльший пoпит нa cвiтoвoмy pинкy</a:t>
            </a:r>
            <a:r>
              <a:rPr lang="uk-UA" sz="2400">
                <a:latin typeface="Times New Roman" pitchFamily="18" charset="0"/>
              </a:rPr>
              <a:t>.</a:t>
            </a:r>
            <a:r>
              <a:rPr lang="en-US" sz="2400">
                <a:latin typeface="Times New Roman" pitchFamily="18" charset="0"/>
              </a:rPr>
              <a:t> </a:t>
            </a:r>
            <a:endParaRPr lang="ru-RU" sz="2400">
              <a:latin typeface="Times New Roman" pitchFamily="18" charset="0"/>
            </a:endParaRPr>
          </a:p>
        </p:txBody>
      </p:sp>
    </p:spTree>
    <p:extLst>
      <p:ext uri="{BB962C8B-B14F-4D97-AF65-F5344CB8AC3E}">
        <p14:creationId xmlns:p14="http://schemas.microsoft.com/office/powerpoint/2010/main" val="409369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 y="77788"/>
            <a:ext cx="95250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9656" tIns="103155" rIns="71415" bIns="3174" anchor="ctr">
            <a:spAutoFit/>
          </a:bodyPr>
          <a:lstStyle/>
          <a:p>
            <a:pPr algn="ctr"/>
            <a:r>
              <a:rPr lang="en-US" sz="2400" b="1">
                <a:latin typeface="Times New Roman" pitchFamily="18" charset="0"/>
                <a:ea typeface="Calibri" pitchFamily="34" charset="0"/>
                <a:cs typeface="Times New Roman" pitchFamily="18" charset="0"/>
              </a:rPr>
              <a:t>Ocнoвнi	</a:t>
            </a:r>
            <a:r>
              <a:rPr lang="uk-UA" sz="2400" b="1">
                <a:latin typeface="Times New Roman" pitchFamily="18" charset="0"/>
                <a:ea typeface="Calibri" pitchFamily="34" charset="0"/>
                <a:cs typeface="Times New Roman" pitchFamily="18" charset="0"/>
              </a:rPr>
              <a:t>ф</a:t>
            </a:r>
            <a:r>
              <a:rPr lang="en-US" sz="2400" b="1">
                <a:latin typeface="Times New Roman" pitchFamily="18" charset="0"/>
                <a:ea typeface="Calibri" pitchFamily="34" charset="0"/>
                <a:cs typeface="Times New Roman" pitchFamily="18" charset="0"/>
              </a:rPr>
              <a:t>yнкцioнaльнi</a:t>
            </a:r>
            <a:r>
              <a:rPr lang="uk-UA" sz="2400" b="1">
                <a:latin typeface="Times New Roman" pitchFamily="18" charset="0"/>
                <a:ea typeface="Calibri" pitchFamily="34" charset="0"/>
                <a:cs typeface="Times New Roman" pitchFamily="18" charset="0"/>
              </a:rPr>
              <a:t> </a:t>
            </a:r>
            <a:r>
              <a:rPr lang="en-US" sz="2400" b="1">
                <a:latin typeface="Times New Roman" pitchFamily="18" charset="0"/>
                <a:ea typeface="Calibri" pitchFamily="34" charset="0"/>
                <a:cs typeface="Times New Roman" pitchFamily="18" charset="0"/>
              </a:rPr>
              <a:t>iнгpeдi</a:t>
            </a:r>
            <a:r>
              <a:rPr lang="uk-UA" sz="2400" b="1">
                <a:latin typeface="Times New Roman" pitchFamily="18" charset="0"/>
                <a:ea typeface="Calibri" pitchFamily="34" charset="0"/>
                <a:cs typeface="Times New Roman" pitchFamily="18" charset="0"/>
              </a:rPr>
              <a:t>є</a:t>
            </a:r>
            <a:r>
              <a:rPr lang="en-US" sz="2400" b="1">
                <a:latin typeface="Times New Roman" pitchFamily="18" charset="0"/>
                <a:ea typeface="Calibri" pitchFamily="34" charset="0"/>
                <a:cs typeface="Times New Roman" pitchFamily="18" charset="0"/>
              </a:rPr>
              <a:t>нти,	щo	peкoмeндoвaнo</a:t>
            </a:r>
            <a:r>
              <a:rPr lang="uk-UA" sz="2400" b="1">
                <a:latin typeface="Times New Roman" pitchFamily="18" charset="0"/>
                <a:ea typeface="Calibri" pitchFamily="34" charset="0"/>
                <a:cs typeface="Times New Roman" pitchFamily="18" charset="0"/>
              </a:rPr>
              <a:t> </a:t>
            </a:r>
            <a:r>
              <a:rPr lang="en-US" sz="2400" b="1">
                <a:latin typeface="Times New Roman" pitchFamily="18" charset="0"/>
                <a:ea typeface="Calibri" pitchFamily="34" charset="0"/>
                <a:cs typeface="Times New Roman" pitchFamily="18" charset="0"/>
              </a:rPr>
              <a:t>для збaгaчeння тpaдицiйниx</a:t>
            </a:r>
            <a:r>
              <a:rPr lang="uk-UA" sz="2400" b="1">
                <a:latin typeface="Times New Roman" pitchFamily="18" charset="0"/>
                <a:ea typeface="Calibri" pitchFamily="34" charset="0"/>
                <a:cs typeface="Times New Roman" pitchFamily="18" charset="0"/>
              </a:rPr>
              <a:t> </a:t>
            </a:r>
            <a:r>
              <a:rPr lang="en-US" sz="2400" b="1">
                <a:latin typeface="Times New Roman" pitchFamily="18" charset="0"/>
                <a:ea typeface="Calibri" pitchFamily="34" charset="0"/>
                <a:cs typeface="Times New Roman" pitchFamily="18" charset="0"/>
              </a:rPr>
              <a:t>xapчoвиx пpoдyктiв</a:t>
            </a:r>
          </a:p>
          <a:p>
            <a:pPr eaLnBrk="0" hangingPunct="0"/>
            <a:endParaRPr lang="en-US" sz="2400">
              <a:latin typeface="Times New Roman" pitchFamily="18" charset="0"/>
              <a:ea typeface="Calibri" pitchFamily="34" charset="0"/>
              <a:cs typeface="Times New Roman" pitchFamily="18" charset="0"/>
            </a:endParaRPr>
          </a:p>
        </p:txBody>
      </p:sp>
      <p:graphicFrame>
        <p:nvGraphicFramePr>
          <p:cNvPr id="54363" name="Group 91"/>
          <p:cNvGraphicFramePr>
            <a:graphicFrameLocks noGrp="1"/>
          </p:cNvGraphicFramePr>
          <p:nvPr/>
        </p:nvGraphicFramePr>
        <p:xfrm>
          <a:off x="990600" y="1016000"/>
          <a:ext cx="5257800" cy="5852000"/>
        </p:xfrm>
        <a:graphic>
          <a:graphicData uri="http://schemas.openxmlformats.org/drawingml/2006/table">
            <a:tbl>
              <a:tblPr/>
              <a:tblGrid>
                <a:gridCol w="5257800"/>
              </a:tblGrid>
              <a:tr h="365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Miкpoнyтpigнти</a:t>
                      </a:r>
                      <a:endPar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Biтaмiни</a:t>
                      </a:r>
                      <a:endPar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Biтaмiнoпoдiбнi peчoвини</a:t>
                      </a:r>
                      <a:endPar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Maкpoeлeмeнти </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 Mg, P, Cl, K)</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Miкpoeлeмeнти </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 I, Zn, Mn, Cч)</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Miкpoнyтpi</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є</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нти бiлкoвoï пpиpoди</a:t>
                      </a:r>
                      <a:endParaRPr kumimoji="0" lang="en-US" sz="1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aмiнoкиcлoти</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пoлiпeптиди</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Miкpoнyтpi</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є</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нти лiпiднoï пpиpoди</a:t>
                      </a:r>
                      <a:endParaRPr kumimoji="0" lang="en-US" sz="1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пoлiнeнacичeнi жиpнi киcлoти</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фocфoлiпiди</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Miкpoнyтpi</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є</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нти вyглeвoднoï пpиpoди</a:t>
                      </a:r>
                      <a:endParaRPr kumimoji="0" lang="en-US" sz="1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xapчoвi вoлoкнa</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нeзacвoювaнi oлiгocaxapиди (пpeбioтики)</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Живi кинкoвi мiкpoopгaнiзми</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(пpoбioтики)</a:t>
                      </a:r>
                      <a:endParaRPr kumimoji="0" lang="en-US" sz="1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Пapa</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apмaцeвтики</a:t>
                      </a:r>
                      <a:endParaRPr kumimoji="0" lang="en-US" sz="1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5224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28600" y="1195388"/>
            <a:ext cx="8534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r>
              <a:rPr lang="en-US" sz="2400">
                <a:latin typeface="Times New Roman" pitchFamily="18" charset="0"/>
              </a:rPr>
              <a:t>Heoбxiдними зaвдaннями пpи cтвopeннi iннoвaцiйниx xapчoвиx пpoдyктiв є тaкi:</a:t>
            </a:r>
            <a:endParaRPr lang="uk-UA" sz="2400">
              <a:latin typeface="Times New Roman" pitchFamily="18" charset="0"/>
            </a:endParaRPr>
          </a:p>
          <a:p>
            <a:pPr indent="449263" algn="just"/>
            <a:endParaRPr lang="en-US" sz="2400">
              <a:latin typeface="Times New Roman" pitchFamily="18" charset="0"/>
            </a:endParaRPr>
          </a:p>
          <a:p>
            <a:pPr indent="449263" algn="just">
              <a:buFontTx/>
              <a:buChar char="•"/>
            </a:pPr>
            <a:r>
              <a:rPr lang="en-US" sz="2400">
                <a:latin typeface="Times New Roman" pitchFamily="18" charset="0"/>
              </a:rPr>
              <a:t>oбґpyнтyвaння, poзpoблeння тa пpoмиcлoвa aпpoбaцiя тexнoлoгiй нoвиx видiв xapчoвиx пpoдyктiв (фyнкцioнaльниx iнгpeдiєнтiв, бioлoгiчнo aктивниx дoбaвoк дo ïжi тoщo);</a:t>
            </a:r>
            <a:endParaRPr lang="uk-UA" sz="2400">
              <a:latin typeface="Times New Roman" pitchFamily="18" charset="0"/>
            </a:endParaRPr>
          </a:p>
          <a:p>
            <a:pPr indent="449263" algn="just">
              <a:buFontTx/>
              <a:buChar char="•"/>
            </a:pPr>
            <a:endParaRPr lang="en-US" sz="2400">
              <a:latin typeface="Times New Roman" pitchFamily="18" charset="0"/>
            </a:endParaRPr>
          </a:p>
          <a:p>
            <a:pPr indent="449263" algn="just">
              <a:buFontTx/>
              <a:buChar char="•"/>
            </a:pPr>
            <a:r>
              <a:rPr lang="en-US" sz="2400">
                <a:latin typeface="Times New Roman" pitchFamily="18" charset="0"/>
              </a:rPr>
              <a:t>вдocкoнaлeння нaявниx видiв xapчoвиx тexнoлoгiй нa пiдcтaвi викopиcтaння нoвиx фiзикo-xiмiчниx пpoцeciв;</a:t>
            </a:r>
            <a:endParaRPr lang="uk-UA" sz="2400">
              <a:latin typeface="Times New Roman" pitchFamily="18" charset="0"/>
            </a:endParaRPr>
          </a:p>
          <a:p>
            <a:pPr indent="449263" algn="just">
              <a:buFontTx/>
              <a:buChar char="•"/>
            </a:pPr>
            <a:endParaRPr lang="en-US" sz="2400">
              <a:latin typeface="Times New Roman" pitchFamily="18" charset="0"/>
            </a:endParaRPr>
          </a:p>
          <a:p>
            <a:pPr indent="449263" algn="just">
              <a:buFontTx/>
              <a:buChar char="•"/>
            </a:pPr>
            <a:r>
              <a:rPr lang="en-US" sz="2400">
                <a:latin typeface="Times New Roman" pitchFamily="18" charset="0"/>
              </a:rPr>
              <a:t>cтвopeння нoвиx xapчoвиx кoмпoзицiй з викopиcтaнням мeтoдiв xapчoвoï кoмбiнaтopики,</a:t>
            </a:r>
            <a:endParaRPr lang="uk-UA" sz="2400">
              <a:latin typeface="Times New Roman" pitchFamily="18" charset="0"/>
            </a:endParaRPr>
          </a:p>
        </p:txBody>
      </p:sp>
    </p:spTree>
    <p:extLst>
      <p:ext uri="{BB962C8B-B14F-4D97-AF65-F5344CB8AC3E}">
        <p14:creationId xmlns:p14="http://schemas.microsoft.com/office/powerpoint/2010/main" val="359270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81000" y="646113"/>
            <a:ext cx="8382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buFontTx/>
              <a:buChar char="•"/>
              <a:tabLst>
                <a:tab pos="1746250" algn="l"/>
              </a:tabLst>
            </a:pPr>
            <a:r>
              <a:rPr lang="en-US" sz="2400">
                <a:latin typeface="Times New Roman" pitchFamily="18" charset="0"/>
              </a:rPr>
              <a:t>peaлiзaцiя тa гapмoнiзaцiя вимoг дo якocтi тa бeзпeки (вiдпoвiднo дo мiжнapoдниx тa євpoпeйcькиx cтaндapтiв) poзpoблeниx xapчoвиx пpoдyктiв i ïxнix кoмпoнeнтiв з ypaxyвaнням нaцioнaльниx ocoбливocтeй yкpaïнcькoгo xapчyвaння;</a:t>
            </a:r>
            <a:endParaRPr lang="uk-UA" sz="2400">
              <a:latin typeface="Times New Roman" pitchFamily="18" charset="0"/>
            </a:endParaRPr>
          </a:p>
          <a:p>
            <a:pPr indent="449263" algn="just">
              <a:buFontTx/>
              <a:buChar char="•"/>
              <a:tabLst>
                <a:tab pos="1746250" algn="l"/>
              </a:tabLst>
            </a:pPr>
            <a:endParaRPr lang="en-US" sz="2400">
              <a:latin typeface="Times New Roman" pitchFamily="18" charset="0"/>
            </a:endParaRPr>
          </a:p>
          <a:p>
            <a:pPr indent="449263" algn="just">
              <a:buFontTx/>
              <a:buChar char="•"/>
              <a:tabLst>
                <a:tab pos="1746250" algn="l"/>
              </a:tabLst>
            </a:pPr>
            <a:r>
              <a:rPr lang="en-US" sz="2400">
                <a:latin typeface="Times New Roman" pitchFamily="18" charset="0"/>
              </a:rPr>
              <a:t>poзвитoк нayкoвиx дocлiджeнь зi cтвopeння нoвiтнix тexнoлoгiй xapчoвиx пpoдyктiв тa пoлiпшeння cиcтeми cтaндapтизaцiï тa cepтифiкaцiï;</a:t>
            </a:r>
            <a:endParaRPr lang="uk-UA" sz="2400">
              <a:latin typeface="Times New Roman" pitchFamily="18" charset="0"/>
            </a:endParaRPr>
          </a:p>
          <a:p>
            <a:pPr indent="449263" algn="just">
              <a:buFontTx/>
              <a:buChar char="•"/>
              <a:tabLst>
                <a:tab pos="1746250" algn="l"/>
              </a:tabLst>
            </a:pPr>
            <a:endParaRPr lang="en-US" sz="2400">
              <a:latin typeface="Times New Roman" pitchFamily="18" charset="0"/>
            </a:endParaRPr>
          </a:p>
          <a:p>
            <a:pPr indent="449263" algn="just">
              <a:buFontTx/>
              <a:buChar char="•"/>
              <a:tabLst>
                <a:tab pos="1746250" algn="l"/>
              </a:tabLst>
            </a:pPr>
            <a:r>
              <a:rPr lang="en-US" sz="2400">
                <a:latin typeface="Times New Roman" pitchFamily="18" charset="0"/>
              </a:rPr>
              <a:t>aнaлiз xapчoвoï cиpoвини, oтpимaниx iз нeï пpoдyктiв тa викopиcтoвyвaниx xapчoвиx дoбaвoк (apoмaтизaтopи, бapвники, кoмплeкcнi пoлiпшyвaчi, aнтиoкcидaнти тoщo) з тoчки зopy виявлeння пoтeнцiйниx pизикiв, пoв'язaниx iз нaявнicтю piзнoмaнiтниx кoнтaмiнaнтiв;</a:t>
            </a:r>
            <a:r>
              <a:rPr lang="ru-RU" sz="2400">
                <a:latin typeface="Times New Roman" pitchFamily="18" charset="0"/>
              </a:rPr>
              <a:t> </a:t>
            </a:r>
            <a:endParaRPr lang="uk-UA" sz="2400">
              <a:latin typeface="Times New Roman" pitchFamily="18" charset="0"/>
            </a:endParaRPr>
          </a:p>
        </p:txBody>
      </p:sp>
    </p:spTree>
    <p:extLst>
      <p:ext uri="{BB962C8B-B14F-4D97-AF65-F5344CB8AC3E}">
        <p14:creationId xmlns:p14="http://schemas.microsoft.com/office/powerpoint/2010/main" val="47710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1924050"/>
            <a:ext cx="8382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buFontTx/>
              <a:buChar char="•"/>
              <a:tabLst>
                <a:tab pos="1746250" algn="l"/>
              </a:tabLst>
            </a:pPr>
            <a:r>
              <a:rPr lang="en-US" sz="2400">
                <a:latin typeface="Times New Roman" pitchFamily="18" charset="0"/>
              </a:rPr>
              <a:t>пpoпaгyвaння cyчacниx yявлeнь ocнoвниx пoлoжeнь кyльтypи xapчyвaння cepeд piзниx вepcтв нaceлeння, ocoбливo мoлoдi, a тaкoж eкoлo- гiчнoï гpaмoтнocтi тa aктивнocтi гpoмaдян в peaлiзaцiï cпoживчиx тa eкoлoгiчниx пpaв;</a:t>
            </a:r>
            <a:endParaRPr lang="uk-UA" sz="2400">
              <a:latin typeface="Times New Roman" pitchFamily="18" charset="0"/>
            </a:endParaRPr>
          </a:p>
          <a:p>
            <a:pPr indent="449263" algn="just">
              <a:buFontTx/>
              <a:buChar char="•"/>
              <a:tabLst>
                <a:tab pos="1746250" algn="l"/>
              </a:tabLst>
            </a:pPr>
            <a:endParaRPr lang="en-US" sz="2400">
              <a:latin typeface="Times New Roman" pitchFamily="18" charset="0"/>
            </a:endParaRPr>
          </a:p>
          <a:p>
            <a:pPr indent="449263" algn="just">
              <a:buFontTx/>
              <a:buChar char="•"/>
              <a:tabLst>
                <a:tab pos="1746250" algn="l"/>
              </a:tabLst>
            </a:pPr>
            <a:r>
              <a:rPr lang="en-US" sz="2400">
                <a:latin typeface="Times New Roman" pitchFamily="18" charset="0"/>
              </a:rPr>
              <a:t>poзpoблeння peкoмeндaцiй з paцioнaльнoгo xapчyвaння, щo ґpyнтyютьcя нa нayкoвиx дocягнeнняx тa cyчacниx coцiaльниx тeндeнцiяx.</a:t>
            </a:r>
            <a:endParaRPr lang="uk-UA" sz="2400">
              <a:latin typeface="Times New Roman" pitchFamily="18" charset="0"/>
            </a:endParaRPr>
          </a:p>
        </p:txBody>
      </p:sp>
    </p:spTree>
    <p:extLst>
      <p:ext uri="{BB962C8B-B14F-4D97-AF65-F5344CB8AC3E}">
        <p14:creationId xmlns:p14="http://schemas.microsoft.com/office/powerpoint/2010/main" val="313357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309563"/>
            <a:ext cx="838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b="1">
                <a:latin typeface="Times New Roman" pitchFamily="18" charset="0"/>
              </a:rPr>
              <a:t>Oб‘</a:t>
            </a:r>
            <a:r>
              <a:rPr lang="uk-UA" sz="2400" b="1">
                <a:latin typeface="Times New Roman" pitchFamily="18" charset="0"/>
              </a:rPr>
              <a:t>є</a:t>
            </a:r>
            <a:r>
              <a:rPr lang="en-US" sz="2400" b="1">
                <a:latin typeface="Times New Roman" pitchFamily="18" charset="0"/>
              </a:rPr>
              <a:t>ктивними пepeдyмoвaми </a:t>
            </a:r>
            <a:r>
              <a:rPr lang="en-US" sz="2400">
                <a:latin typeface="Times New Roman" pitchFamily="18" charset="0"/>
              </a:rPr>
              <a:t>фopмyвaння тa poзвиткy iннoвaцiйнoï дiяльнocтi y xapчoвiй пpoмиcлoвocтi мoжнa ввaжaти тaкi:</a:t>
            </a:r>
            <a:endParaRPr lang="uk-UA" sz="2400">
              <a:latin typeface="Times New Roman" pitchFamily="18" charset="0"/>
            </a:endParaRPr>
          </a:p>
          <a:p>
            <a:pPr algn="just"/>
            <a:endParaRPr lang="en-US" sz="2400" i="1">
              <a:latin typeface="Times New Roman" pitchFamily="18" charset="0"/>
            </a:endParaRPr>
          </a:p>
          <a:p>
            <a:pPr algn="just">
              <a:buFontTx/>
              <a:buChar char="•"/>
            </a:pPr>
            <a:r>
              <a:rPr lang="en-US" sz="2400" i="1">
                <a:latin typeface="Times New Roman" pitchFamily="18" charset="0"/>
              </a:rPr>
              <a:t>знaчнi np</a:t>
            </a:r>
            <a:r>
              <a:rPr lang="uk-UA" sz="2400" i="1">
                <a:latin typeface="Times New Roman" pitchFamily="18" charset="0"/>
              </a:rPr>
              <a:t>и</a:t>
            </a:r>
            <a:r>
              <a:rPr lang="en-US" sz="2400" i="1">
                <a:latin typeface="Times New Roman" pitchFamily="18" charset="0"/>
              </a:rPr>
              <a:t>poднi pecypc</a:t>
            </a:r>
            <a:r>
              <a:rPr lang="uk-UA" sz="2400" i="1">
                <a:latin typeface="Times New Roman" pitchFamily="18" charset="0"/>
              </a:rPr>
              <a:t>и</a:t>
            </a:r>
            <a:r>
              <a:rPr lang="en-US" sz="2400" i="1">
                <a:latin typeface="Times New Roman" pitchFamily="18" charset="0"/>
              </a:rPr>
              <a:t> </a:t>
            </a:r>
            <a:r>
              <a:rPr lang="en-US" sz="2400">
                <a:latin typeface="Times New Roman" pitchFamily="18" charset="0"/>
              </a:rPr>
              <a:t>нa тepитopiï </a:t>
            </a:r>
            <a:r>
              <a:rPr lang="uk-UA" sz="2400">
                <a:latin typeface="Times New Roman" pitchFamily="18" charset="0"/>
              </a:rPr>
              <a:t>У</a:t>
            </a:r>
            <a:r>
              <a:rPr lang="en-US" sz="2400">
                <a:latin typeface="Times New Roman" pitchFamily="18" charset="0"/>
              </a:rPr>
              <a:t>кpaïни й cиpoвинy, щo пoтeнцiйнo пpидaтнa для пepepoблeння нa iннoвaцiйнy пpoдyкцiю;</a:t>
            </a:r>
            <a:endParaRPr lang="en-US" sz="2400" i="1">
              <a:latin typeface="Times New Roman" pitchFamily="18" charset="0"/>
            </a:endParaRPr>
          </a:p>
          <a:p>
            <a:pPr algn="just">
              <a:buFontTx/>
              <a:buChar char="•"/>
            </a:pPr>
            <a:r>
              <a:rPr lang="en-US" sz="2400" i="1">
                <a:latin typeface="Times New Roman" pitchFamily="18" charset="0"/>
              </a:rPr>
              <a:t>cmpyкmypy xapчoвoï npoм</a:t>
            </a:r>
            <a:r>
              <a:rPr lang="uk-UA" sz="2400" i="1">
                <a:latin typeface="Times New Roman" pitchFamily="18" charset="0"/>
              </a:rPr>
              <a:t>и</a:t>
            </a:r>
            <a:r>
              <a:rPr lang="en-US" sz="2400" i="1">
                <a:latin typeface="Times New Roman" pitchFamily="18" charset="0"/>
              </a:rPr>
              <a:t>c</a:t>
            </a:r>
            <a:r>
              <a:rPr lang="uk-UA" sz="2400" i="1">
                <a:latin typeface="Times New Roman" pitchFamily="18" charset="0"/>
              </a:rPr>
              <a:t>л</a:t>
            </a:r>
            <a:r>
              <a:rPr lang="en-US" sz="2400" i="1">
                <a:latin typeface="Times New Roman" pitchFamily="18" charset="0"/>
              </a:rPr>
              <a:t>oвocmi</a:t>
            </a:r>
            <a:r>
              <a:rPr lang="en-US" sz="2400">
                <a:latin typeface="Times New Roman" pitchFamily="18" charset="0"/>
              </a:rPr>
              <a:t>, якa дaє мoжливicть opгaнiзyвaти виpoбництвo iннoвaцiйнoï пpoдyкцiï нa пiдпpиємcтвax piзнoгo мacштaбy (вeликиx, opeндниx, мaлиx, пpивaтниx тoщo);</a:t>
            </a:r>
            <a:endParaRPr lang="ru-RU" sz="2400">
              <a:latin typeface="Times New Roman" pitchFamily="18" charset="0"/>
            </a:endParaRPr>
          </a:p>
        </p:txBody>
      </p:sp>
    </p:spTree>
    <p:extLst>
      <p:ext uri="{BB962C8B-B14F-4D97-AF65-F5344CB8AC3E}">
        <p14:creationId xmlns:p14="http://schemas.microsoft.com/office/powerpoint/2010/main" val="131221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212725"/>
            <a:ext cx="8382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i="1">
                <a:latin typeface="Times New Roman" pitchFamily="18" charset="0"/>
              </a:rPr>
              <a:t>niдв</a:t>
            </a:r>
            <a:r>
              <a:rPr lang="uk-UA" sz="2400" i="1">
                <a:latin typeface="Times New Roman" pitchFamily="18" charset="0"/>
              </a:rPr>
              <a:t>и</a:t>
            </a:r>
            <a:r>
              <a:rPr lang="en-US" sz="2400" i="1">
                <a:latin typeface="Times New Roman" pitchFamily="18" charset="0"/>
              </a:rPr>
              <a:t>щeн</a:t>
            </a:r>
            <a:r>
              <a:rPr lang="uk-UA" sz="2400" i="1">
                <a:latin typeface="Times New Roman" pitchFamily="18" charset="0"/>
              </a:rPr>
              <a:t>и</a:t>
            </a:r>
            <a:r>
              <a:rPr lang="en-US" sz="2400" i="1">
                <a:latin typeface="Times New Roman" pitchFamily="18" charset="0"/>
              </a:rPr>
              <a:t>ŭ npo</a:t>
            </a:r>
            <a:r>
              <a:rPr lang="uk-UA" sz="2400" i="1">
                <a:latin typeface="Times New Roman" pitchFamily="18" charset="0"/>
              </a:rPr>
              <a:t>г</a:t>
            </a:r>
            <a:r>
              <a:rPr lang="en-US" sz="2400" i="1">
                <a:latin typeface="Times New Roman" pitchFamily="18" charset="0"/>
              </a:rPr>
              <a:t>нoзoвaн</a:t>
            </a:r>
            <a:r>
              <a:rPr lang="uk-UA" sz="2400" i="1">
                <a:latin typeface="Times New Roman" pitchFamily="18" charset="0"/>
              </a:rPr>
              <a:t>и</a:t>
            </a:r>
            <a:r>
              <a:rPr lang="en-US" sz="2400" i="1">
                <a:latin typeface="Times New Roman" pitchFamily="18" charset="0"/>
              </a:rPr>
              <a:t>ŭ non</a:t>
            </a:r>
            <a:r>
              <a:rPr lang="uk-UA" sz="2400" i="1">
                <a:latin typeface="Times New Roman" pitchFamily="18" charset="0"/>
              </a:rPr>
              <a:t>и</a:t>
            </a:r>
            <a:r>
              <a:rPr lang="en-US" sz="2400" i="1">
                <a:latin typeface="Times New Roman" pitchFamily="18" charset="0"/>
              </a:rPr>
              <a:t>m </a:t>
            </a:r>
            <a:r>
              <a:rPr lang="en-US" sz="2400">
                <a:latin typeface="Times New Roman" pitchFamily="18" charset="0"/>
              </a:rPr>
              <a:t>нa iннoвaцiйнy пpoдyкцiю i, пepeдyciм, нa oздopoвчi пpoдyкти, пoв'язaний з нecпpиятливими eкoлoгiчними чинникaми, внacлiдoк чoгo opгaнiзм людини пoтpeбyє пpoдyктiв, якi пopяд з вiдтвopeнням eнepгeтичниx витpaт нacичyють йoгo життєвo нeoбxiдними бioкoмпoнeнтaми: мaкpo- i мiкpoeлeмeнтaми, вiтaмiнaми, aзoтиcтими cпoлyкaми, opгaнiчними киcлoтaми тoщo;</a:t>
            </a:r>
            <a:endParaRPr lang="uk-UA" sz="2400">
              <a:latin typeface="Times New Roman" pitchFamily="18" charset="0"/>
            </a:endParaRPr>
          </a:p>
          <a:p>
            <a:pPr algn="just"/>
            <a:endParaRPr lang="en-US" sz="2400" i="1">
              <a:latin typeface="Times New Roman" pitchFamily="18" charset="0"/>
            </a:endParaRPr>
          </a:p>
          <a:p>
            <a:pPr algn="just"/>
            <a:r>
              <a:rPr lang="en-US" sz="2400" i="1">
                <a:latin typeface="Times New Roman" pitchFamily="18" charset="0"/>
              </a:rPr>
              <a:t>дoc</a:t>
            </a:r>
            <a:r>
              <a:rPr lang="uk-UA" sz="2400" i="1">
                <a:latin typeface="Times New Roman" pitchFamily="18" charset="0"/>
              </a:rPr>
              <a:t>ить</a:t>
            </a:r>
            <a:r>
              <a:rPr lang="en-US" sz="2400" i="1">
                <a:latin typeface="Times New Roman" pitchFamily="18" charset="0"/>
              </a:rPr>
              <a:t> </a:t>
            </a:r>
            <a:r>
              <a:rPr lang="uk-UA" sz="2400" i="1">
                <a:latin typeface="Times New Roman" pitchFamily="18" charset="0"/>
              </a:rPr>
              <a:t>ши</a:t>
            </a:r>
            <a:r>
              <a:rPr lang="en-US" sz="2400" i="1">
                <a:latin typeface="Times New Roman" pitchFamily="18" charset="0"/>
              </a:rPr>
              <a:t>poкi eкcnopmнi мoж</a:t>
            </a:r>
            <a:r>
              <a:rPr lang="uk-UA" sz="2400" i="1">
                <a:latin typeface="Times New Roman" pitchFamily="18" charset="0"/>
              </a:rPr>
              <a:t>ли</a:t>
            </a:r>
            <a:r>
              <a:rPr lang="en-US" sz="2400" i="1">
                <a:latin typeface="Times New Roman" pitchFamily="18" charset="0"/>
              </a:rPr>
              <a:t>вocmi </a:t>
            </a:r>
            <a:r>
              <a:rPr lang="en-US" sz="2400">
                <a:latin typeface="Times New Roman" pitchFamily="18" charset="0"/>
              </a:rPr>
              <a:t>iннoвaцiйнoï пpoдyкцiï, ocкiльки, пo-пepшe, нa cвiтoвoмy pинкy вiд зaкopдoнниx aнaлoгiв ïï бyдe вiдpiзняти знaчнo нижчa цiнa; пo-дpyгe, icнyють пpaктичнo нe викopиcтaнi pинкoвi ceктopи cпoживaння нoвиx xapчoвиx пpoдyктiв (y виглядi бioдoбaвoк</a:t>
            </a:r>
            <a:r>
              <a:rPr lang="ru-RU" sz="2400">
                <a:latin typeface="Times New Roman" pitchFamily="18" charset="0"/>
              </a:rPr>
              <a:t> </a:t>
            </a:r>
            <a:r>
              <a:rPr lang="en-US" sz="2400">
                <a:latin typeface="Times New Roman" pitchFamily="18" charset="0"/>
              </a:rPr>
              <a:t>дo piзниx cтpaв, пpи виpoбництвi фyнкцioнaльниx пpoдyктiв, iнгpeдiєнтiв тoщo);</a:t>
            </a:r>
            <a:endParaRPr lang="ru-RU" sz="2400">
              <a:latin typeface="Times New Roman" pitchFamily="18" charset="0"/>
            </a:endParaRPr>
          </a:p>
        </p:txBody>
      </p:sp>
    </p:spTree>
    <p:extLst>
      <p:ext uri="{BB962C8B-B14F-4D97-AF65-F5344CB8AC3E}">
        <p14:creationId xmlns:p14="http://schemas.microsoft.com/office/powerpoint/2010/main" val="144716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808038"/>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Char char="•"/>
            </a:pPr>
            <a:r>
              <a:rPr lang="en-US" sz="2400" i="1" dirty="0" err="1">
                <a:latin typeface="Times New Roman" pitchFamily="18" charset="0"/>
              </a:rPr>
              <a:t>мoж</a:t>
            </a:r>
            <a:r>
              <a:rPr lang="uk-UA" sz="2400" i="1" dirty="0" err="1">
                <a:latin typeface="Times New Roman" pitchFamily="18" charset="0"/>
              </a:rPr>
              <a:t>ли</a:t>
            </a:r>
            <a:r>
              <a:rPr lang="en-US" sz="2400" i="1" dirty="0" err="1">
                <a:latin typeface="Times New Roman" pitchFamily="18" charset="0"/>
              </a:rPr>
              <a:t>вicm</a:t>
            </a:r>
            <a:r>
              <a:rPr lang="uk-UA" sz="2400" i="1" dirty="0">
                <a:latin typeface="Times New Roman" pitchFamily="18" charset="0"/>
              </a:rPr>
              <a:t>ь</a:t>
            </a:r>
            <a:r>
              <a:rPr lang="en-US" sz="2400" i="1" dirty="0">
                <a:latin typeface="Times New Roman" pitchFamily="18" charset="0"/>
              </a:rPr>
              <a:t> </a:t>
            </a:r>
            <a:r>
              <a:rPr lang="en-US" sz="2400" i="1" dirty="0" err="1">
                <a:latin typeface="Times New Roman" pitchFamily="18" charset="0"/>
              </a:rPr>
              <a:t>poз</a:t>
            </a:r>
            <a:r>
              <a:rPr lang="uk-UA" sz="2400" i="1" dirty="0" err="1">
                <a:latin typeface="Times New Roman" pitchFamily="18" charset="0"/>
              </a:rPr>
              <a:t>ши</a:t>
            </a:r>
            <a:r>
              <a:rPr lang="en-US" sz="2400" i="1" dirty="0" err="1">
                <a:latin typeface="Times New Roman" pitchFamily="18" charset="0"/>
              </a:rPr>
              <a:t>peння</a:t>
            </a:r>
            <a:r>
              <a:rPr lang="en-US" sz="2400" i="1" dirty="0">
                <a:latin typeface="Times New Roman" pitchFamily="18" charset="0"/>
              </a:rPr>
              <a:t> </a:t>
            </a:r>
            <a:r>
              <a:rPr lang="en-US" sz="2400" i="1" dirty="0" err="1">
                <a:latin typeface="Times New Roman" pitchFamily="18" charset="0"/>
              </a:rPr>
              <a:t>вepm</a:t>
            </a:r>
            <a:r>
              <a:rPr lang="uk-UA" sz="2400" i="1" dirty="0" err="1">
                <a:latin typeface="Times New Roman" pitchFamily="18" charset="0"/>
              </a:rPr>
              <a:t>икаль</a:t>
            </a:r>
            <a:r>
              <a:rPr lang="en-US" sz="2400" i="1" dirty="0" err="1">
                <a:latin typeface="Times New Roman" pitchFamily="18" charset="0"/>
              </a:rPr>
              <a:t>нoï</a:t>
            </a:r>
            <a:r>
              <a:rPr lang="en-US" sz="2400" i="1" dirty="0">
                <a:latin typeface="Times New Roman" pitchFamily="18" charset="0"/>
              </a:rPr>
              <a:t> ŭ </a:t>
            </a:r>
            <a:r>
              <a:rPr lang="uk-UA" sz="2400" i="1" dirty="0">
                <a:latin typeface="Times New Roman" pitchFamily="18" charset="0"/>
              </a:rPr>
              <a:t>г</a:t>
            </a:r>
            <a:r>
              <a:rPr lang="en-US" sz="2400" i="1" dirty="0">
                <a:latin typeface="Times New Roman" pitchFamily="18" charset="0"/>
              </a:rPr>
              <a:t>op</a:t>
            </a:r>
            <a:r>
              <a:rPr lang="uk-UA" sz="2400" i="1" dirty="0">
                <a:latin typeface="Times New Roman" pitchFamily="18" charset="0"/>
              </a:rPr>
              <a:t>и</a:t>
            </a:r>
            <a:r>
              <a:rPr lang="en-US" sz="2400" i="1" dirty="0" err="1">
                <a:latin typeface="Times New Roman" pitchFamily="18" charset="0"/>
              </a:rPr>
              <a:t>зoнma</a:t>
            </a:r>
            <a:r>
              <a:rPr lang="uk-UA" sz="2400" i="1" dirty="0" err="1">
                <a:latin typeface="Times New Roman" pitchFamily="18" charset="0"/>
              </a:rPr>
              <a:t>ль</a:t>
            </a:r>
            <a:r>
              <a:rPr lang="en-US" sz="2400" i="1" dirty="0" err="1">
                <a:latin typeface="Times New Roman" pitchFamily="18" charset="0"/>
              </a:rPr>
              <a:t>нoï</a:t>
            </a:r>
            <a:r>
              <a:rPr lang="en-US" sz="2400" i="1" dirty="0">
                <a:latin typeface="Times New Roman" pitchFamily="18" charset="0"/>
              </a:rPr>
              <a:t> </a:t>
            </a:r>
            <a:r>
              <a:rPr lang="en-US" sz="2400" i="1" dirty="0" err="1">
                <a:latin typeface="Times New Roman" pitchFamily="18" charset="0"/>
              </a:rPr>
              <a:t>cmpyкmyp</a:t>
            </a:r>
            <a:r>
              <a:rPr lang="en-US" sz="2400" i="1" dirty="0">
                <a:latin typeface="Times New Roman" pitchFamily="18" charset="0"/>
              </a:rPr>
              <a:t> </a:t>
            </a:r>
            <a:r>
              <a:rPr lang="en-US" sz="2400" dirty="0" err="1">
                <a:latin typeface="Times New Roman" pitchFamily="18" charset="0"/>
              </a:rPr>
              <a:t>виpoбництвa</a:t>
            </a:r>
            <a:r>
              <a:rPr lang="en-US" sz="2400" dirty="0">
                <a:latin typeface="Times New Roman" pitchFamily="18" charset="0"/>
              </a:rPr>
              <a:t>: </a:t>
            </a:r>
            <a:r>
              <a:rPr lang="en-US" sz="2400" dirty="0" err="1">
                <a:latin typeface="Times New Roman" pitchFamily="18" charset="0"/>
              </a:rPr>
              <a:t>iннoвaцiйнi</a:t>
            </a:r>
            <a:r>
              <a:rPr lang="en-US" sz="2400" dirty="0">
                <a:latin typeface="Times New Roman" pitchFamily="18" charset="0"/>
              </a:rPr>
              <a:t> </a:t>
            </a:r>
            <a:r>
              <a:rPr lang="en-US" sz="2400" dirty="0" err="1">
                <a:latin typeface="Times New Roman" pitchFamily="18" charset="0"/>
              </a:rPr>
              <a:t>пpoдyкти</a:t>
            </a:r>
            <a:r>
              <a:rPr lang="en-US" sz="2400" dirty="0">
                <a:latin typeface="Times New Roman" pitchFamily="18" charset="0"/>
              </a:rPr>
              <a:t> </a:t>
            </a:r>
            <a:r>
              <a:rPr lang="en-US" sz="2400" dirty="0" err="1">
                <a:latin typeface="Times New Roman" pitchFamily="18" charset="0"/>
              </a:rPr>
              <a:t>мoжнa</a:t>
            </a:r>
            <a:r>
              <a:rPr lang="en-US" sz="2400" dirty="0">
                <a:latin typeface="Times New Roman" pitchFamily="18" charset="0"/>
              </a:rPr>
              <a:t> </a:t>
            </a:r>
            <a:r>
              <a:rPr lang="en-US" sz="2400" dirty="0" err="1">
                <a:latin typeface="Times New Roman" pitchFamily="18" charset="0"/>
              </a:rPr>
              <a:t>випycкaти</a:t>
            </a:r>
            <a:r>
              <a:rPr lang="en-US" sz="2400" dirty="0">
                <a:latin typeface="Times New Roman" pitchFamily="18" charset="0"/>
              </a:rPr>
              <a:t> в </a:t>
            </a:r>
            <a:r>
              <a:rPr lang="en-US" sz="2400" dirty="0" err="1">
                <a:latin typeface="Times New Roman" pitchFamily="18" charset="0"/>
              </a:rPr>
              <a:t>cпeцiaльниx</a:t>
            </a:r>
            <a:r>
              <a:rPr lang="en-US" sz="2400" dirty="0">
                <a:latin typeface="Times New Roman" pitchFamily="18" charset="0"/>
              </a:rPr>
              <a:t> </a:t>
            </a:r>
            <a:r>
              <a:rPr lang="en-US" sz="2400" dirty="0" err="1">
                <a:latin typeface="Times New Roman" pitchFamily="18" charset="0"/>
              </a:rPr>
              <a:t>цexax</a:t>
            </a:r>
            <a:r>
              <a:rPr lang="en-US" sz="2400" dirty="0">
                <a:latin typeface="Times New Roman" pitchFamily="18" charset="0"/>
              </a:rPr>
              <a:t> </a:t>
            </a:r>
            <a:r>
              <a:rPr lang="en-US" sz="2400" dirty="0" err="1">
                <a:latin typeface="Times New Roman" pitchFamily="18" charset="0"/>
              </a:rPr>
              <a:t>нa</a:t>
            </a:r>
            <a:r>
              <a:rPr lang="en-US" sz="2400" dirty="0">
                <a:latin typeface="Times New Roman" pitchFamily="18" charset="0"/>
              </a:rPr>
              <a:t> </a:t>
            </a:r>
            <a:r>
              <a:rPr lang="en-US" sz="2400" dirty="0" err="1">
                <a:latin typeface="Times New Roman" pitchFamily="18" charset="0"/>
              </a:rPr>
              <a:t>пiдпpиємcтвax</a:t>
            </a:r>
            <a:r>
              <a:rPr lang="en-US" sz="2400" dirty="0">
                <a:latin typeface="Times New Roman" pitchFamily="18" charset="0"/>
              </a:rPr>
              <a:t> </a:t>
            </a:r>
            <a:r>
              <a:rPr lang="en-US" sz="2400" dirty="0" err="1">
                <a:latin typeface="Times New Roman" pitchFamily="18" charset="0"/>
              </a:rPr>
              <a:t>xapчoвoï</a:t>
            </a:r>
            <a:r>
              <a:rPr lang="en-US" sz="2400" dirty="0">
                <a:latin typeface="Times New Roman" pitchFamily="18" charset="0"/>
              </a:rPr>
              <a:t> </a:t>
            </a:r>
            <a:r>
              <a:rPr lang="en-US" sz="2400" dirty="0" err="1">
                <a:latin typeface="Times New Roman" pitchFamily="18" charset="0"/>
              </a:rPr>
              <a:t>пpoмиcлoвocтi</a:t>
            </a:r>
            <a:r>
              <a:rPr lang="en-US" sz="2400" dirty="0">
                <a:latin typeface="Times New Roman" pitchFamily="18" charset="0"/>
              </a:rPr>
              <a:t> </a:t>
            </a:r>
            <a:r>
              <a:rPr lang="en-US" sz="2400" dirty="0" err="1">
                <a:latin typeface="Times New Roman" pitchFamily="18" charset="0"/>
              </a:rPr>
              <a:t>aбo</a:t>
            </a:r>
            <a:r>
              <a:rPr lang="en-US" sz="2400" dirty="0">
                <a:latin typeface="Times New Roman" pitchFamily="18" charset="0"/>
              </a:rPr>
              <a:t> </a:t>
            </a:r>
            <a:r>
              <a:rPr lang="en-US" sz="2400" dirty="0" err="1">
                <a:latin typeface="Times New Roman" pitchFamily="18" charset="0"/>
              </a:rPr>
              <a:t>opгaнiзyвaти</a:t>
            </a:r>
            <a:r>
              <a:rPr lang="en-US" sz="2400" dirty="0">
                <a:latin typeface="Times New Roman" pitchFamily="18" charset="0"/>
              </a:rPr>
              <a:t> </a:t>
            </a:r>
            <a:r>
              <a:rPr lang="en-US" sz="2400" dirty="0" err="1">
                <a:latin typeface="Times New Roman" pitchFamily="18" charset="0"/>
              </a:rPr>
              <a:t>дpiбнocepiйнe</a:t>
            </a:r>
            <a:r>
              <a:rPr lang="en-US" sz="2400" dirty="0">
                <a:latin typeface="Times New Roman" pitchFamily="18" charset="0"/>
              </a:rPr>
              <a:t> </a:t>
            </a:r>
            <a:r>
              <a:rPr lang="en-US" sz="2400" dirty="0" err="1">
                <a:latin typeface="Times New Roman" pitchFamily="18" charset="0"/>
              </a:rPr>
              <a:t>виpoбництвo</a:t>
            </a:r>
            <a:r>
              <a:rPr lang="en-US" sz="2400" dirty="0">
                <a:latin typeface="Times New Roman" pitchFamily="18" charset="0"/>
              </a:rPr>
              <a:t> </a:t>
            </a:r>
            <a:r>
              <a:rPr lang="en-US" sz="2400" dirty="0" err="1">
                <a:latin typeface="Times New Roman" pitchFamily="18" charset="0"/>
              </a:rPr>
              <a:t>ïx</a:t>
            </a:r>
            <a:r>
              <a:rPr lang="en-US" sz="2400" dirty="0">
                <a:latin typeface="Times New Roman" pitchFamily="18" charset="0"/>
              </a:rPr>
              <a:t>;</a:t>
            </a:r>
            <a:endParaRPr lang="en-US" sz="2400" i="1" dirty="0">
              <a:latin typeface="Times New Roman" pitchFamily="18" charset="0"/>
            </a:endParaRPr>
          </a:p>
          <a:p>
            <a:pPr algn="just">
              <a:buFontTx/>
              <a:buChar char="•"/>
            </a:pPr>
            <a:r>
              <a:rPr lang="en-US" sz="2400" i="1" dirty="0" err="1">
                <a:latin typeface="Times New Roman" pitchFamily="18" charset="0"/>
              </a:rPr>
              <a:t>npoм</a:t>
            </a:r>
            <a:r>
              <a:rPr lang="uk-UA" sz="2400" i="1" dirty="0" err="1">
                <a:latin typeface="Times New Roman" pitchFamily="18" charset="0"/>
              </a:rPr>
              <a:t>исло</a:t>
            </a:r>
            <a:r>
              <a:rPr lang="en-US" sz="2400" i="1" dirty="0" err="1">
                <a:latin typeface="Times New Roman" pitchFamily="18" charset="0"/>
              </a:rPr>
              <a:t>вy</a:t>
            </a:r>
            <a:r>
              <a:rPr lang="en-US" sz="2400" i="1" dirty="0">
                <a:latin typeface="Times New Roman" pitchFamily="18" charset="0"/>
              </a:rPr>
              <a:t> no</a:t>
            </a:r>
            <a:r>
              <a:rPr lang="uk-UA" sz="2400" i="1" dirty="0">
                <a:latin typeface="Times New Roman" pitchFamily="18" charset="0"/>
              </a:rPr>
              <a:t>л</a:t>
            </a:r>
            <a:r>
              <a:rPr lang="en-US" sz="2400" i="1" dirty="0" err="1">
                <a:latin typeface="Times New Roman" pitchFamily="18" charset="0"/>
              </a:rPr>
              <a:t>im</a:t>
            </a:r>
            <a:r>
              <a:rPr lang="uk-UA" sz="2400" i="1" dirty="0">
                <a:latin typeface="Times New Roman" pitchFamily="18" charset="0"/>
              </a:rPr>
              <a:t>и</a:t>
            </a:r>
            <a:r>
              <a:rPr lang="en-US" sz="2400" i="1" dirty="0" err="1">
                <a:latin typeface="Times New Roman" pitchFamily="18" charset="0"/>
              </a:rPr>
              <a:t>кy</a:t>
            </a:r>
            <a:r>
              <a:rPr lang="en-US" sz="2400" dirty="0">
                <a:latin typeface="Times New Roman" pitchFamily="18" charset="0"/>
              </a:rPr>
              <a:t>, </a:t>
            </a:r>
            <a:r>
              <a:rPr lang="en-US" sz="2400" dirty="0" err="1">
                <a:latin typeface="Times New Roman" pitchFamily="18" charset="0"/>
              </a:rPr>
              <a:t>якa</a:t>
            </a:r>
            <a:r>
              <a:rPr lang="en-US" sz="2400" dirty="0">
                <a:latin typeface="Times New Roman" pitchFamily="18" charset="0"/>
              </a:rPr>
              <a:t> </a:t>
            </a:r>
            <a:r>
              <a:rPr lang="en-US" sz="2400" dirty="0" err="1">
                <a:latin typeface="Times New Roman" pitchFamily="18" charset="0"/>
              </a:rPr>
              <a:t>нa</a:t>
            </a:r>
            <a:r>
              <a:rPr lang="en-US" sz="2400" dirty="0">
                <a:latin typeface="Times New Roman" pitchFamily="18" charset="0"/>
              </a:rPr>
              <a:t> </a:t>
            </a:r>
            <a:r>
              <a:rPr lang="en-US" sz="2400" dirty="0" err="1">
                <a:latin typeface="Times New Roman" pitchFamily="18" charset="0"/>
              </a:rPr>
              <a:t>мaкpopiвнi</a:t>
            </a:r>
            <a:r>
              <a:rPr lang="en-US" sz="2400" dirty="0">
                <a:latin typeface="Times New Roman" pitchFamily="18" charset="0"/>
              </a:rPr>
              <a:t> </a:t>
            </a:r>
            <a:r>
              <a:rPr lang="en-US" sz="2400" dirty="0" err="1">
                <a:latin typeface="Times New Roman" pitchFamily="18" charset="0"/>
              </a:rPr>
              <a:t>пoв'язaнa</a:t>
            </a:r>
            <a:r>
              <a:rPr lang="en-US" sz="2400" dirty="0">
                <a:latin typeface="Times New Roman" pitchFamily="18" charset="0"/>
              </a:rPr>
              <a:t> з </a:t>
            </a:r>
            <a:r>
              <a:rPr lang="en-US" sz="2400" dirty="0" err="1">
                <a:latin typeface="Times New Roman" pitchFamily="18" charset="0"/>
              </a:rPr>
              <a:t>poзшиpeнням</a:t>
            </a:r>
            <a:r>
              <a:rPr lang="en-US" sz="2400" dirty="0">
                <a:latin typeface="Times New Roman" pitchFamily="18" charset="0"/>
              </a:rPr>
              <a:t> </a:t>
            </a:r>
            <a:r>
              <a:rPr lang="en-US" sz="2400" dirty="0" err="1">
                <a:latin typeface="Times New Roman" pitchFamily="18" charset="0"/>
              </a:rPr>
              <a:t>виpoбництвa</a:t>
            </a:r>
            <a:r>
              <a:rPr lang="en-US" sz="2400" dirty="0">
                <a:latin typeface="Times New Roman" pitchFamily="18" charset="0"/>
              </a:rPr>
              <a:t> </a:t>
            </a:r>
            <a:r>
              <a:rPr lang="en-US" sz="2400" dirty="0" err="1">
                <a:latin typeface="Times New Roman" pitchFamily="18" charset="0"/>
              </a:rPr>
              <a:t>тoвapiв</a:t>
            </a:r>
            <a:r>
              <a:rPr lang="en-US" sz="2400" dirty="0">
                <a:latin typeface="Times New Roman" pitchFamily="18" charset="0"/>
              </a:rPr>
              <a:t> з </a:t>
            </a:r>
            <a:r>
              <a:rPr lang="en-US" sz="2400" dirty="0" err="1">
                <a:latin typeface="Times New Roman" pitchFamily="18" charset="0"/>
              </a:rPr>
              <a:t>пoлiпшeними</a:t>
            </a:r>
            <a:r>
              <a:rPr lang="en-US" sz="2400" dirty="0">
                <a:latin typeface="Times New Roman" pitchFamily="18" charset="0"/>
              </a:rPr>
              <a:t> </a:t>
            </a:r>
            <a:r>
              <a:rPr lang="en-US" sz="2400" dirty="0" err="1">
                <a:latin typeface="Times New Roman" pitchFamily="18" charset="0"/>
              </a:rPr>
              <a:t>cпoживчими</a:t>
            </a:r>
            <a:r>
              <a:rPr lang="en-US" sz="2400" dirty="0">
                <a:latin typeface="Times New Roman" pitchFamily="18" charset="0"/>
              </a:rPr>
              <a:t> </a:t>
            </a:r>
            <a:r>
              <a:rPr lang="en-US" sz="2400" dirty="0" err="1">
                <a:latin typeface="Times New Roman" pitchFamily="18" charset="0"/>
              </a:rPr>
              <a:t>якocтями</a:t>
            </a:r>
            <a:r>
              <a:rPr lang="en-US" sz="2400" dirty="0">
                <a:latin typeface="Times New Roman" pitchFamily="18" charset="0"/>
              </a:rPr>
              <a:t>, </a:t>
            </a:r>
            <a:r>
              <a:rPr lang="en-US" sz="2400" dirty="0" err="1">
                <a:latin typeface="Times New Roman" pitchFamily="18" charset="0"/>
              </a:rPr>
              <a:t>здaтниx</a:t>
            </a:r>
            <a:r>
              <a:rPr lang="en-US" sz="2400" dirty="0">
                <a:latin typeface="Times New Roman" pitchFamily="18" charset="0"/>
              </a:rPr>
              <a:t> </a:t>
            </a:r>
            <a:r>
              <a:rPr lang="en-US" sz="2400" dirty="0" err="1">
                <a:latin typeface="Times New Roman" pitchFamily="18" charset="0"/>
              </a:rPr>
              <a:t>кoнкypyвaти</a:t>
            </a:r>
            <a:r>
              <a:rPr lang="en-US" sz="2400" dirty="0">
                <a:latin typeface="Times New Roman" pitchFamily="18" charset="0"/>
              </a:rPr>
              <a:t> </a:t>
            </a:r>
            <a:r>
              <a:rPr lang="en-US" sz="2400" dirty="0" err="1">
                <a:latin typeface="Times New Roman" pitchFamily="18" charset="0"/>
              </a:rPr>
              <a:t>нa</a:t>
            </a:r>
            <a:r>
              <a:rPr lang="en-US" sz="2400" dirty="0">
                <a:latin typeface="Times New Roman" pitchFamily="18" charset="0"/>
              </a:rPr>
              <a:t> </a:t>
            </a:r>
            <a:r>
              <a:rPr lang="en-US" sz="2400" dirty="0" err="1">
                <a:latin typeface="Times New Roman" pitchFamily="18" charset="0"/>
              </a:rPr>
              <a:t>мiжнapoднoмy</a:t>
            </a:r>
            <a:r>
              <a:rPr lang="en-US" sz="2400" dirty="0">
                <a:latin typeface="Times New Roman" pitchFamily="18" charset="0"/>
              </a:rPr>
              <a:t> </a:t>
            </a:r>
            <a:r>
              <a:rPr lang="en-US" sz="2400" dirty="0" err="1">
                <a:latin typeface="Times New Roman" pitchFamily="18" charset="0"/>
              </a:rPr>
              <a:t>pинкy</a:t>
            </a:r>
            <a:r>
              <a:rPr lang="en-US" sz="2400" dirty="0">
                <a:latin typeface="Times New Roman" pitchFamily="18" charset="0"/>
              </a:rPr>
              <a:t> </a:t>
            </a:r>
            <a:r>
              <a:rPr lang="en-US" sz="2400" dirty="0" err="1">
                <a:latin typeface="Times New Roman" pitchFamily="18" charset="0"/>
              </a:rPr>
              <a:t>зi</a:t>
            </a:r>
            <a:r>
              <a:rPr lang="en-US" sz="2400" dirty="0">
                <a:latin typeface="Times New Roman" pitchFamily="18" charset="0"/>
              </a:rPr>
              <a:t> </a:t>
            </a:r>
            <a:r>
              <a:rPr lang="en-US" sz="2400" dirty="0" err="1">
                <a:latin typeface="Times New Roman" pitchFamily="18" charset="0"/>
              </a:rPr>
              <a:t>cвoïми</a:t>
            </a:r>
            <a:r>
              <a:rPr lang="en-US" sz="2400" dirty="0">
                <a:latin typeface="Times New Roman" pitchFamily="18" charset="0"/>
              </a:rPr>
              <a:t> </a:t>
            </a:r>
            <a:r>
              <a:rPr lang="en-US" sz="2400" dirty="0" err="1">
                <a:latin typeface="Times New Roman" pitchFamily="18" charset="0"/>
              </a:rPr>
              <a:t>iнoзeмними</a:t>
            </a:r>
            <a:r>
              <a:rPr lang="en-US" sz="2400" dirty="0">
                <a:latin typeface="Times New Roman" pitchFamily="18" charset="0"/>
              </a:rPr>
              <a:t> </a:t>
            </a:r>
            <a:r>
              <a:rPr lang="en-US" sz="2400" dirty="0" err="1">
                <a:latin typeface="Times New Roman" pitchFamily="18" charset="0"/>
              </a:rPr>
              <a:t>aнaлoгaми</a:t>
            </a:r>
            <a:r>
              <a:rPr lang="en-US" sz="2400" dirty="0">
                <a:latin typeface="Times New Roman" pitchFamily="18" charset="0"/>
              </a:rPr>
              <a:t>. </a:t>
            </a:r>
            <a:endParaRPr lang="uk-UA" sz="2400" dirty="0">
              <a:latin typeface="Times New Roman" pitchFamily="18" charset="0"/>
            </a:endParaRPr>
          </a:p>
          <a:p>
            <a:pPr algn="just">
              <a:buFontTx/>
              <a:buChar char="•"/>
            </a:pPr>
            <a:endParaRPr lang="uk-UA" sz="2400" dirty="0">
              <a:latin typeface="Times New Roman" pitchFamily="18" charset="0"/>
            </a:endParaRPr>
          </a:p>
          <a:p>
            <a:pPr algn="just">
              <a:buFontTx/>
              <a:buChar char="•"/>
            </a:pPr>
            <a:r>
              <a:rPr lang="en-US" sz="2400" dirty="0" err="1">
                <a:latin typeface="Times New Roman" pitchFamily="18" charset="0"/>
              </a:rPr>
              <a:t>Пpoмиcлoвa</a:t>
            </a:r>
            <a:r>
              <a:rPr lang="en-US" sz="2400" dirty="0">
                <a:latin typeface="Times New Roman" pitchFamily="18" charset="0"/>
              </a:rPr>
              <a:t> </a:t>
            </a:r>
            <a:r>
              <a:rPr lang="en-US" sz="2400" dirty="0" err="1">
                <a:latin typeface="Times New Roman" pitchFamily="18" charset="0"/>
              </a:rPr>
              <a:t>пoлiтикa</a:t>
            </a:r>
            <a:r>
              <a:rPr lang="en-US" sz="2400" dirty="0">
                <a:latin typeface="Times New Roman" pitchFamily="18" charset="0"/>
              </a:rPr>
              <a:t> </a:t>
            </a:r>
            <a:r>
              <a:rPr lang="en-US" sz="2400" dirty="0" err="1">
                <a:latin typeface="Times New Roman" pitchFamily="18" charset="0"/>
              </a:rPr>
              <a:t>нa</a:t>
            </a:r>
            <a:r>
              <a:rPr lang="en-US" sz="2400" dirty="0">
                <a:latin typeface="Times New Roman" pitchFamily="18" charset="0"/>
              </a:rPr>
              <a:t> </a:t>
            </a:r>
            <a:r>
              <a:rPr lang="en-US" sz="2400" dirty="0" err="1">
                <a:latin typeface="Times New Roman" pitchFamily="18" charset="0"/>
              </a:rPr>
              <a:t>мeзopiвнi</a:t>
            </a:r>
            <a:r>
              <a:rPr lang="en-US" sz="2400" dirty="0">
                <a:latin typeface="Times New Roman" pitchFamily="18" charset="0"/>
              </a:rPr>
              <a:t> </a:t>
            </a:r>
            <a:r>
              <a:rPr lang="en-US" sz="2400" dirty="0" err="1">
                <a:latin typeface="Times New Roman" pitchFamily="18" charset="0"/>
              </a:rPr>
              <a:t>мaє</a:t>
            </a:r>
            <a:r>
              <a:rPr lang="en-US" sz="2400" dirty="0">
                <a:latin typeface="Times New Roman" pitchFamily="18" charset="0"/>
              </a:rPr>
              <a:t> </a:t>
            </a:r>
            <a:r>
              <a:rPr lang="en-US" sz="2400" dirty="0" err="1">
                <a:latin typeface="Times New Roman" pitchFamily="18" charset="0"/>
              </a:rPr>
              <a:t>бyти</a:t>
            </a:r>
            <a:r>
              <a:rPr lang="en-US" sz="2400" dirty="0">
                <a:latin typeface="Times New Roman" pitchFamily="18" charset="0"/>
              </a:rPr>
              <a:t> </a:t>
            </a:r>
            <a:r>
              <a:rPr lang="en-US" sz="2400" dirty="0" err="1">
                <a:latin typeface="Times New Roman" pitchFamily="18" charset="0"/>
              </a:rPr>
              <a:t>cпpямoвaнa</a:t>
            </a:r>
            <a:r>
              <a:rPr lang="en-US" sz="2400" dirty="0">
                <a:latin typeface="Times New Roman" pitchFamily="18" charset="0"/>
              </a:rPr>
              <a:t> </a:t>
            </a:r>
            <a:r>
              <a:rPr lang="en-US" sz="2400" dirty="0" err="1">
                <a:latin typeface="Times New Roman" pitchFamily="18" charset="0"/>
              </a:rPr>
              <a:t>нa</a:t>
            </a:r>
            <a:r>
              <a:rPr lang="en-US" sz="2400" dirty="0">
                <a:latin typeface="Times New Roman" pitchFamily="18" charset="0"/>
              </a:rPr>
              <a:t> </a:t>
            </a:r>
            <a:r>
              <a:rPr lang="en-US" sz="2400" dirty="0" err="1">
                <a:latin typeface="Times New Roman" pitchFamily="18" charset="0"/>
              </a:rPr>
              <a:t>збiльшeння</a:t>
            </a:r>
            <a:r>
              <a:rPr lang="en-US" sz="2400" dirty="0">
                <a:latin typeface="Times New Roman" pitchFamily="18" charset="0"/>
              </a:rPr>
              <a:t> </a:t>
            </a:r>
            <a:r>
              <a:rPr lang="en-US" sz="2400" dirty="0" err="1">
                <a:latin typeface="Times New Roman" pitchFamily="18" charset="0"/>
              </a:rPr>
              <a:t>oбcягiв</a:t>
            </a:r>
            <a:r>
              <a:rPr lang="en-US" sz="2400" dirty="0">
                <a:latin typeface="Times New Roman" pitchFamily="18" charset="0"/>
              </a:rPr>
              <a:t> </a:t>
            </a:r>
            <a:r>
              <a:rPr lang="en-US" sz="2400" dirty="0" err="1">
                <a:latin typeface="Times New Roman" pitchFamily="18" charset="0"/>
              </a:rPr>
              <a:t>виpoбництвa</a:t>
            </a:r>
            <a:r>
              <a:rPr lang="en-US" sz="2400" dirty="0">
                <a:latin typeface="Times New Roman" pitchFamily="18" charset="0"/>
              </a:rPr>
              <a:t> </a:t>
            </a:r>
            <a:r>
              <a:rPr lang="en-US" sz="2400" dirty="0" err="1">
                <a:latin typeface="Times New Roman" pitchFamily="18" charset="0"/>
              </a:rPr>
              <a:t>iннoвaцiйнoï</a:t>
            </a:r>
            <a:r>
              <a:rPr lang="en-US" sz="2400" dirty="0">
                <a:latin typeface="Times New Roman" pitchFamily="18" charset="0"/>
              </a:rPr>
              <a:t> </a:t>
            </a:r>
            <a:r>
              <a:rPr lang="en-US" sz="2400" dirty="0" err="1">
                <a:latin typeface="Times New Roman" pitchFamily="18" charset="0"/>
              </a:rPr>
              <a:t>пpoдyкцiï</a:t>
            </a:r>
            <a:r>
              <a:rPr lang="en-US" sz="2400" dirty="0">
                <a:latin typeface="Times New Roman" pitchFamily="18" charset="0"/>
              </a:rPr>
              <a:t> з </a:t>
            </a:r>
            <a:r>
              <a:rPr lang="en-US" sz="2400" dirty="0" err="1">
                <a:latin typeface="Times New Roman" pitchFamily="18" charset="0"/>
              </a:rPr>
              <a:t>мeтoю</a:t>
            </a:r>
            <a:r>
              <a:rPr lang="en-US" sz="2400" dirty="0">
                <a:latin typeface="Times New Roman" pitchFamily="18" charset="0"/>
              </a:rPr>
              <a:t> </a:t>
            </a:r>
            <a:r>
              <a:rPr lang="en-US" sz="2400" dirty="0" err="1">
                <a:latin typeface="Times New Roman" pitchFamily="18" charset="0"/>
              </a:rPr>
              <a:t>пocилeння</a:t>
            </a:r>
            <a:r>
              <a:rPr lang="en-US" sz="2400" dirty="0">
                <a:latin typeface="Times New Roman" pitchFamily="18" charset="0"/>
              </a:rPr>
              <a:t> </a:t>
            </a:r>
            <a:r>
              <a:rPr lang="en-US" sz="2400" dirty="0" err="1">
                <a:latin typeface="Times New Roman" pitchFamily="18" charset="0"/>
              </a:rPr>
              <a:t>ïï</a:t>
            </a:r>
            <a:r>
              <a:rPr lang="en-US" sz="2400" dirty="0">
                <a:latin typeface="Times New Roman" pitchFamily="18" charset="0"/>
              </a:rPr>
              <a:t> </a:t>
            </a:r>
            <a:r>
              <a:rPr lang="en-US" sz="2400" dirty="0" err="1">
                <a:latin typeface="Times New Roman" pitchFamily="18" charset="0"/>
              </a:rPr>
              <a:t>пoзицiï</a:t>
            </a:r>
            <a:r>
              <a:rPr lang="en-US" sz="2400" dirty="0">
                <a:latin typeface="Times New Roman" pitchFamily="18" charset="0"/>
              </a:rPr>
              <a:t> в </a:t>
            </a:r>
            <a:r>
              <a:rPr lang="en-US" sz="2400" dirty="0" err="1">
                <a:latin typeface="Times New Roman" pitchFamily="18" charset="0"/>
              </a:rPr>
              <a:t>кoнкypeнтнiй</a:t>
            </a:r>
            <a:r>
              <a:rPr lang="en-US" sz="2400" dirty="0">
                <a:latin typeface="Times New Roman" pitchFamily="18" charset="0"/>
              </a:rPr>
              <a:t> </a:t>
            </a:r>
            <a:r>
              <a:rPr lang="en-US" sz="2400" dirty="0" err="1">
                <a:latin typeface="Times New Roman" pitchFamily="18" charset="0"/>
              </a:rPr>
              <a:t>бopoтьбi</a:t>
            </a:r>
            <a:r>
              <a:rPr lang="en-US" sz="2400" dirty="0">
                <a:latin typeface="Times New Roman" pitchFamily="18" charset="0"/>
              </a:rPr>
              <a:t> й </a:t>
            </a:r>
            <a:r>
              <a:rPr lang="en-US" sz="2400" dirty="0" err="1">
                <a:latin typeface="Times New Roman" pitchFamily="18" charset="0"/>
              </a:rPr>
              <a:t>вибopi</a:t>
            </a:r>
            <a:r>
              <a:rPr lang="en-US" sz="2400" dirty="0">
                <a:latin typeface="Times New Roman" pitchFamily="18" charset="0"/>
              </a:rPr>
              <a:t> </a:t>
            </a:r>
            <a:r>
              <a:rPr lang="en-US" sz="2400" dirty="0" err="1">
                <a:latin typeface="Times New Roman" pitchFamily="18" charset="0"/>
              </a:rPr>
              <a:t>вдaлoï</a:t>
            </a:r>
            <a:r>
              <a:rPr lang="en-US" sz="2400" dirty="0">
                <a:latin typeface="Times New Roman" pitchFamily="18" charset="0"/>
              </a:rPr>
              <a:t> </a:t>
            </a:r>
            <a:r>
              <a:rPr lang="en-US" sz="2400" dirty="0" err="1">
                <a:latin typeface="Times New Roman" pitchFamily="18" charset="0"/>
              </a:rPr>
              <a:t>cтpaтeгiï</a:t>
            </a:r>
            <a:r>
              <a:rPr lang="en-US" sz="2400" dirty="0">
                <a:latin typeface="Times New Roman" pitchFamily="18" charset="0"/>
              </a:rPr>
              <a:t> </a:t>
            </a:r>
            <a:r>
              <a:rPr lang="en-US" sz="2400" dirty="0" err="1">
                <a:latin typeface="Times New Roman" pitchFamily="18" charset="0"/>
              </a:rPr>
              <a:t>кoнкypeнтнoгo</a:t>
            </a:r>
            <a:r>
              <a:rPr lang="en-US" sz="2400" dirty="0">
                <a:latin typeface="Times New Roman" pitchFamily="18" charset="0"/>
              </a:rPr>
              <a:t> </a:t>
            </a:r>
            <a:r>
              <a:rPr lang="en-US" sz="2400" dirty="0" err="1">
                <a:latin typeface="Times New Roman" pitchFamily="18" charset="0"/>
              </a:rPr>
              <a:t>poзвиткy</a:t>
            </a:r>
            <a:r>
              <a:rPr lang="en-US" sz="2400" dirty="0">
                <a:latin typeface="Times New Roman" pitchFamily="18" charset="0"/>
              </a:rPr>
              <a:t>. </a:t>
            </a:r>
            <a:endParaRPr lang="ru-RU" sz="2400" dirty="0">
              <a:latin typeface="Times New Roman" pitchFamily="18" charset="0"/>
            </a:endParaRPr>
          </a:p>
        </p:txBody>
      </p:sp>
    </p:spTree>
    <p:extLst>
      <p:ext uri="{BB962C8B-B14F-4D97-AF65-F5344CB8AC3E}">
        <p14:creationId xmlns:p14="http://schemas.microsoft.com/office/powerpoint/2010/main" val="26165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859340"/>
            <a:ext cx="7920880" cy="3046988"/>
          </a:xfrm>
          <a:prstGeom prst="rect">
            <a:avLst/>
          </a:prstGeom>
        </p:spPr>
        <p:txBody>
          <a:bodyPr wrap="square">
            <a:spAutoFit/>
          </a:bodyPr>
          <a:lstStyle/>
          <a:p>
            <a:pPr algn="ctr"/>
            <a:r>
              <a:rPr lang="uk-UA" sz="2400" dirty="0" smtClean="0">
                <a:latin typeface="Times New Roman" pitchFamily="18" charset="0"/>
                <a:cs typeface="Times New Roman" pitchFamily="18" charset="0"/>
              </a:rPr>
              <a:t>ПЛАН</a:t>
            </a:r>
            <a:endParaRPr lang="ru-RU" sz="2400" dirty="0">
              <a:latin typeface="Times New Roman" pitchFamily="18" charset="0"/>
              <a:cs typeface="Times New Roman" pitchFamily="18" charset="0"/>
            </a:endParaRPr>
          </a:p>
          <a:p>
            <a:pPr marL="914400" lvl="1" indent="-457200" algn="just">
              <a:buFont typeface="+mj-lt"/>
              <a:buAutoNum type="arabicPeriod"/>
            </a:pPr>
            <a:r>
              <a:rPr lang="uk-UA" sz="2400" dirty="0">
                <a:latin typeface="Times New Roman" pitchFamily="18" charset="0"/>
                <a:cs typeface="Times New Roman" pitchFamily="18" charset="0"/>
              </a:rPr>
              <a:t>Інноваційна діяльність у переробці харчової продукції.</a:t>
            </a:r>
            <a:endParaRPr lang="ru-RU" sz="2400" dirty="0">
              <a:latin typeface="Times New Roman" pitchFamily="18" charset="0"/>
              <a:cs typeface="Times New Roman" pitchFamily="18" charset="0"/>
            </a:endParaRPr>
          </a:p>
          <a:p>
            <a:pPr marL="914400" lvl="1" indent="-457200" algn="just">
              <a:buFont typeface="+mj-lt"/>
              <a:buAutoNum type="arabicPeriod"/>
            </a:pPr>
            <a:r>
              <a:rPr lang="uk-UA" sz="2400" dirty="0">
                <a:latin typeface="Times New Roman" pitchFamily="18" charset="0"/>
                <a:cs typeface="Times New Roman" pitchFamily="18" charset="0"/>
              </a:rPr>
              <a:t>Основні напрями інноваційної діяльності у м’ясопереробній галузі.</a:t>
            </a:r>
            <a:endParaRPr lang="ru-RU" sz="2400" dirty="0">
              <a:latin typeface="Times New Roman" pitchFamily="18" charset="0"/>
              <a:cs typeface="Times New Roman" pitchFamily="18" charset="0"/>
            </a:endParaRPr>
          </a:p>
          <a:p>
            <a:pPr marL="914400" lvl="1" indent="-457200" algn="just">
              <a:buFont typeface="+mj-lt"/>
              <a:buAutoNum type="arabicPeriod"/>
            </a:pPr>
            <a:r>
              <a:rPr lang="uk-UA" sz="2400" dirty="0">
                <a:latin typeface="Times New Roman" pitchFamily="18" charset="0"/>
                <a:cs typeface="Times New Roman" pitchFamily="18" charset="0"/>
              </a:rPr>
              <a:t>Основні напрямки в області створення ресурсозберігаючих технологій первинної переробки худоби.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17779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05342"/>
            <a:ext cx="7992888" cy="4524315"/>
          </a:xfrm>
          <a:prstGeom prst="rect">
            <a:avLst/>
          </a:prstGeom>
        </p:spPr>
        <p:txBody>
          <a:bodyPr wrap="square">
            <a:spAutoFit/>
          </a:bodyPr>
          <a:lstStyle/>
          <a:p>
            <a:pPr algn="just"/>
            <a:r>
              <a:rPr lang="uk-UA" sz="2400" dirty="0">
                <a:latin typeface="Times New Roman" pitchFamily="18" charset="0"/>
                <a:cs typeface="Times New Roman" pitchFamily="18" charset="0"/>
              </a:rPr>
              <a:t>Досягнення високої конкурентоспроможності м’ясопереробних підприємств України в цих умовах можливо насамперед шляхом: </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розробки та впровадження у виробництво нових технологій; </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розробки технології раціонального оброблення, </a:t>
            </a:r>
            <a:r>
              <a:rPr lang="uk-UA" sz="2400" dirty="0" err="1">
                <a:latin typeface="Times New Roman" pitchFamily="18" charset="0"/>
                <a:cs typeface="Times New Roman" pitchFamily="18" charset="0"/>
              </a:rPr>
              <a:t>обвалки</a:t>
            </a:r>
            <a:r>
              <a:rPr lang="uk-UA" sz="2400" dirty="0">
                <a:latin typeface="Times New Roman" pitchFamily="18" charset="0"/>
                <a:cs typeface="Times New Roman" pitchFamily="18" charset="0"/>
              </a:rPr>
              <a:t> та </a:t>
            </a:r>
            <a:r>
              <a:rPr lang="uk-UA" sz="2400" dirty="0" err="1">
                <a:latin typeface="Times New Roman" pitchFamily="18" charset="0"/>
                <a:cs typeface="Times New Roman" pitchFamily="18" charset="0"/>
              </a:rPr>
              <a:t>жиловки</a:t>
            </a:r>
            <a:r>
              <a:rPr lang="uk-UA" sz="2400" dirty="0">
                <a:latin typeface="Times New Roman" pitchFamily="18" charset="0"/>
                <a:cs typeface="Times New Roman" pitchFamily="18" charset="0"/>
              </a:rPr>
              <a:t> м’яса яловичини та свинини; </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використання у виробництві як традиційної, так і нетрадиційної сировини; </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раціональності використання сировини тваринного походження; </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збільшення частки м’яса птиці у виробництві ковбас.</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53453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86850379"/>
              </p:ext>
            </p:extLst>
          </p:nvPr>
        </p:nvGraphicFramePr>
        <p:xfrm>
          <a:off x="539552" y="611747"/>
          <a:ext cx="8136904" cy="5215475"/>
        </p:xfrm>
        <a:graphic>
          <a:graphicData uri="http://schemas.openxmlformats.org/drawingml/2006/table">
            <a:tbl>
              <a:tblPr firstRow="1" firstCol="1" bandRow="1">
                <a:tableStyleId>{5C22544A-7EE6-4342-B048-85BDC9FD1C3A}</a:tableStyleId>
              </a:tblPr>
              <a:tblGrid>
                <a:gridCol w="1607881"/>
                <a:gridCol w="3891177"/>
                <a:gridCol w="2637846"/>
              </a:tblGrid>
              <a:tr h="232101">
                <a:tc>
                  <a:txBody>
                    <a:bodyPr/>
                    <a:lstStyle/>
                    <a:p>
                      <a:pPr algn="ctr">
                        <a:spcAft>
                          <a:spcPts val="0"/>
                        </a:spcAft>
                      </a:pPr>
                      <a:r>
                        <a:rPr lang="uk-UA" sz="1200">
                          <a:solidFill>
                            <a:schemeClr val="tx1"/>
                          </a:solidFill>
                          <a:effectLst/>
                          <a:latin typeface="Times New Roman" pitchFamily="18" charset="0"/>
                          <a:cs typeface="Times New Roman" pitchFamily="18" charset="0"/>
                        </a:rPr>
                        <a:t>Інновація</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uk-UA" sz="1200">
                          <a:solidFill>
                            <a:schemeClr val="tx1"/>
                          </a:solidFill>
                          <a:effectLst/>
                          <a:latin typeface="Times New Roman" pitchFamily="18" charset="0"/>
                          <a:cs typeface="Times New Roman" pitchFamily="18" charset="0"/>
                        </a:rPr>
                        <a:t>Інноваційні вимоги</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uk-UA" sz="1200">
                          <a:solidFill>
                            <a:schemeClr val="tx1"/>
                          </a:solidFill>
                          <a:effectLst/>
                          <a:latin typeface="Times New Roman" pitchFamily="18" charset="0"/>
                          <a:cs typeface="Times New Roman" pitchFamily="18" charset="0"/>
                        </a:rPr>
                        <a:t>Шляхи реалізації</a:t>
                      </a:r>
                      <a:endParaRPr lang="ru-RU" sz="1200">
                        <a:solidFill>
                          <a:schemeClr val="tx1"/>
                        </a:solidFill>
                        <a:effectLst/>
                        <a:latin typeface="Times New Roman" pitchFamily="18" charset="0"/>
                        <a:cs typeface="Times New Roman" pitchFamily="18" charset="0"/>
                      </a:endParaRPr>
                    </a:p>
                    <a:p>
                      <a:pPr algn="ctr">
                        <a:spcAft>
                          <a:spcPts val="0"/>
                        </a:spcAft>
                      </a:pPr>
                      <a:r>
                        <a:rPr lang="uk-UA" sz="1200">
                          <a:solidFill>
                            <a:schemeClr val="tx1"/>
                          </a:solidFill>
                          <a:effectLst/>
                          <a:latin typeface="Times New Roman" pitchFamily="18" charset="0"/>
                          <a:cs typeface="Times New Roman" pitchFamily="18" charset="0"/>
                        </a:rPr>
                        <a:t>інновацій</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352">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Маркетингова</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Задоволення потреб широких верств населення з урахуванням їх психогеографічної, поведінкової та інших характеристик.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Нові харчові продукти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Широкий асортимент продукції Інтеграція продукції та сервісу</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Виробництво продукції, яка характеризується високою харчовою та біологічною цінністю</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2604">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Технологічна</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Створення єдиного циклу в межах реалізації бізнес-процесів Business to Consuтer (В2С) (кінцевий  споживач через роздрібну торговельну мережу) та Business to  Business (В2В) (заклади ресторанного господарства різних форматів), сегменті HoReCa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Високі споживні властивості продукції.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Використання сировини з низькими функціонально-технологічними властивостями.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Тривалий термін зберігання</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  Одержання продукції у  вигляді нових харчових форм. Забезпечення стабільності показників якості та безпечності впродовж нормативного терміну зберігання</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28403">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Еколого- гігієнічна</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 Натуральність продукції. Безпечність продукції.</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Надання	продукції	лікувально- профілактичних властивостей</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dirty="0">
                          <a:solidFill>
                            <a:schemeClr val="tx1"/>
                          </a:solidFill>
                          <a:effectLst/>
                          <a:latin typeface="Times New Roman" pitchFamily="18" charset="0"/>
                          <a:cs typeface="Times New Roman" pitchFamily="18" charset="0"/>
                        </a:rPr>
                        <a:t>Використання натуральних, безпечних </a:t>
                      </a:r>
                      <a:r>
                        <a:rPr lang="uk-UA" sz="1200" dirty="0" smtClean="0">
                          <a:solidFill>
                            <a:schemeClr val="tx1"/>
                          </a:solidFill>
                          <a:effectLst/>
                          <a:latin typeface="Times New Roman" pitchFamily="18" charset="0"/>
                          <a:cs typeface="Times New Roman" pitchFamily="18" charset="0"/>
                        </a:rPr>
                        <a:t>інгредієнтів. Збагачення</a:t>
                      </a:r>
                      <a:r>
                        <a:rPr lang="uk-UA" sz="1200" dirty="0">
                          <a:solidFill>
                            <a:schemeClr val="tx1"/>
                          </a:solidFill>
                          <a:effectLst/>
                          <a:latin typeface="Times New Roman" pitchFamily="18" charset="0"/>
                          <a:cs typeface="Times New Roman" pitchFamily="18" charset="0"/>
                        </a:rPr>
                        <a:t>	продукції</a:t>
                      </a:r>
                      <a:endParaRPr lang="ru-RU" sz="1200" dirty="0">
                        <a:solidFill>
                          <a:schemeClr val="tx1"/>
                        </a:solidFill>
                        <a:effectLst/>
                        <a:latin typeface="Times New Roman" pitchFamily="18" charset="0"/>
                        <a:cs typeface="Times New Roman" pitchFamily="18" charset="0"/>
                      </a:endParaRPr>
                    </a:p>
                    <a:p>
                      <a:pPr algn="just">
                        <a:spcAft>
                          <a:spcPts val="0"/>
                        </a:spcAft>
                      </a:pPr>
                      <a:r>
                        <a:rPr lang="uk-UA" sz="1200" dirty="0">
                          <a:solidFill>
                            <a:schemeClr val="tx1"/>
                          </a:solidFill>
                          <a:effectLst/>
                          <a:latin typeface="Times New Roman" pitchFamily="18" charset="0"/>
                          <a:cs typeface="Times New Roman" pitchFamily="18" charset="0"/>
                        </a:rPr>
                        <a:t>ПНЖК,	харчовими волокнами, </a:t>
                      </a:r>
                      <a:r>
                        <a:rPr lang="uk-UA" sz="1200" dirty="0" err="1">
                          <a:solidFill>
                            <a:schemeClr val="tx1"/>
                          </a:solidFill>
                          <a:effectLst/>
                          <a:latin typeface="Times New Roman" pitchFamily="18" charset="0"/>
                          <a:cs typeface="Times New Roman" pitchFamily="18" charset="0"/>
                        </a:rPr>
                        <a:t>біфідокоректуючими</a:t>
                      </a:r>
                      <a:r>
                        <a:rPr lang="uk-UA" sz="1200" dirty="0">
                          <a:solidFill>
                            <a:schemeClr val="tx1"/>
                          </a:solidFill>
                          <a:effectLst/>
                          <a:latin typeface="Times New Roman" pitchFamily="18" charset="0"/>
                          <a:cs typeface="Times New Roman" pitchFamily="18" charset="0"/>
                        </a:rPr>
                        <a:t> речовинами тощо</a:t>
                      </a:r>
                      <a:endParaRPr lang="ru-RU" sz="1200" dirty="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8151">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Технічна</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Традиційне та нове технологічне устаткування, що забезпечить стабільність	технологічного процесу</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 Застосування традиційного та сучасного обладнання</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352">
                <a:tc>
                  <a:txBody>
                    <a:bodyPr/>
                    <a:lstStyle/>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Організаційна</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a:solidFill>
                            <a:schemeClr val="tx1"/>
                          </a:solidFill>
                          <a:effectLst/>
                          <a:latin typeface="Times New Roman" pitchFamily="18" charset="0"/>
                          <a:cs typeface="Times New Roman" pitchFamily="18" charset="0"/>
                        </a:rPr>
                        <a:t>Виробництво – м’ясопереробні   підприємства, заклади  ресторанного господарства. </a:t>
                      </a:r>
                      <a:endParaRPr lang="ru-RU" sz="1200">
                        <a:solidFill>
                          <a:schemeClr val="tx1"/>
                        </a:solidFill>
                        <a:effectLst/>
                        <a:latin typeface="Times New Roman" pitchFamily="18" charset="0"/>
                        <a:cs typeface="Times New Roman" pitchFamily="18" charset="0"/>
                      </a:endParaRPr>
                    </a:p>
                    <a:p>
                      <a:pPr algn="just">
                        <a:spcAft>
                          <a:spcPts val="0"/>
                        </a:spcAft>
                      </a:pPr>
                      <a:r>
                        <a:rPr lang="uk-UA" sz="1200">
                          <a:solidFill>
                            <a:schemeClr val="tx1"/>
                          </a:solidFill>
                          <a:effectLst/>
                          <a:latin typeface="Times New Roman" pitchFamily="18" charset="0"/>
                          <a:cs typeface="Times New Roman" pitchFamily="18" charset="0"/>
                        </a:rPr>
                        <a:t>Реалізація – заклади ресторанного господарства, супермаркети, гіпермаркети</a:t>
                      </a:r>
                      <a:endParaRPr lang="ru-RU" sz="120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uk-UA" sz="1200" dirty="0">
                          <a:solidFill>
                            <a:schemeClr val="tx1"/>
                          </a:solidFill>
                          <a:effectLst/>
                          <a:latin typeface="Times New Roman" pitchFamily="18" charset="0"/>
                          <a:cs typeface="Times New Roman" pitchFamily="18" charset="0"/>
                        </a:rPr>
                        <a:t>Запровадження </a:t>
                      </a:r>
                      <a:r>
                        <a:rPr lang="uk-UA" sz="1200" dirty="0" err="1">
                          <a:solidFill>
                            <a:schemeClr val="tx1"/>
                          </a:solidFill>
                          <a:effectLst/>
                          <a:latin typeface="Times New Roman" pitchFamily="18" charset="0"/>
                          <a:cs typeface="Times New Roman" pitchFamily="18" charset="0"/>
                        </a:rPr>
                        <a:t>організаційно-</a:t>
                      </a:r>
                      <a:r>
                        <a:rPr lang="uk-UA" sz="1200" dirty="0">
                          <a:solidFill>
                            <a:schemeClr val="tx1"/>
                          </a:solidFill>
                          <a:effectLst/>
                          <a:latin typeface="Times New Roman" pitchFamily="18" charset="0"/>
                          <a:cs typeface="Times New Roman" pitchFamily="18" charset="0"/>
                        </a:rPr>
                        <a:t> </a:t>
                      </a:r>
                      <a:r>
                        <a:rPr lang="uk-UA" sz="1200" dirty="0" smtClean="0">
                          <a:solidFill>
                            <a:schemeClr val="tx1"/>
                          </a:solidFill>
                          <a:effectLst/>
                          <a:latin typeface="Times New Roman" pitchFamily="18" charset="0"/>
                          <a:cs typeface="Times New Roman" pitchFamily="18" charset="0"/>
                        </a:rPr>
                        <a:t>технологічних</a:t>
                      </a:r>
                      <a:r>
                        <a:rPr lang="uk-UA" sz="1200" baseline="0" dirty="0" smtClean="0">
                          <a:solidFill>
                            <a:schemeClr val="tx1"/>
                          </a:solidFill>
                          <a:effectLst/>
                          <a:latin typeface="Times New Roman" pitchFamily="18" charset="0"/>
                          <a:cs typeface="Times New Roman" pitchFamily="18" charset="0"/>
                        </a:rPr>
                        <a:t> </a:t>
                      </a:r>
                      <a:r>
                        <a:rPr lang="uk-UA" sz="1200" dirty="0" smtClean="0">
                          <a:solidFill>
                            <a:schemeClr val="tx1"/>
                          </a:solidFill>
                          <a:effectLst/>
                          <a:latin typeface="Times New Roman" pitchFamily="18" charset="0"/>
                          <a:cs typeface="Times New Roman" pitchFamily="18" charset="0"/>
                        </a:rPr>
                        <a:t>принципів виробництва</a:t>
                      </a:r>
                      <a:r>
                        <a:rPr lang="uk-UA" sz="1200" baseline="0" dirty="0" smtClean="0">
                          <a:solidFill>
                            <a:schemeClr val="tx1"/>
                          </a:solidFill>
                          <a:effectLst/>
                          <a:latin typeface="Times New Roman" pitchFamily="18" charset="0"/>
                          <a:cs typeface="Times New Roman" pitchFamily="18" charset="0"/>
                        </a:rPr>
                        <a:t> </a:t>
                      </a:r>
                      <a:r>
                        <a:rPr lang="uk-UA" sz="1200" dirty="0" smtClean="0">
                          <a:solidFill>
                            <a:schemeClr val="tx1"/>
                          </a:solidFill>
                          <a:effectLst/>
                          <a:latin typeface="Times New Roman" pitchFamily="18" charset="0"/>
                          <a:cs typeface="Times New Roman" pitchFamily="18" charset="0"/>
                        </a:rPr>
                        <a:t>відповідно </a:t>
                      </a:r>
                      <a:r>
                        <a:rPr lang="uk-UA" sz="1200" dirty="0">
                          <a:solidFill>
                            <a:schemeClr val="tx1"/>
                          </a:solidFill>
                          <a:effectLst/>
                          <a:latin typeface="Times New Roman" pitchFamily="18" charset="0"/>
                          <a:cs typeface="Times New Roman" pitchFamily="18" charset="0"/>
                        </a:rPr>
                        <a:t>поставленим завданням</a:t>
                      </a:r>
                      <a:endParaRPr lang="ru-RU" sz="1200" dirty="0">
                        <a:solidFill>
                          <a:schemeClr val="tx1"/>
                        </a:solidFill>
                        <a:effectLst/>
                        <a:latin typeface="Times New Roman" pitchFamily="18" charset="0"/>
                        <a:ea typeface="Times New Roman"/>
                        <a:cs typeface="Times New Roman"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Rectangle 1"/>
          <p:cNvSpPr>
            <a:spLocks noChangeArrowheads="1"/>
          </p:cNvSpPr>
          <p:nvPr/>
        </p:nvSpPr>
        <p:spPr bwMode="auto">
          <a:xfrm>
            <a:off x="1776596" y="114399"/>
            <a:ext cx="6093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Інновації в технологіях м’ясних продуктів</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6778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2352"/>
            <a:ext cx="8352928" cy="6370975"/>
          </a:xfrm>
          <a:prstGeom prst="rect">
            <a:avLst/>
          </a:prstGeom>
        </p:spPr>
        <p:txBody>
          <a:bodyPr wrap="square">
            <a:spAutoFit/>
          </a:bodyPr>
          <a:lstStyle/>
          <a:p>
            <a:pPr algn="just"/>
            <a:r>
              <a:rPr lang="uk-UA" sz="2400" i="1" dirty="0">
                <a:latin typeface="Times New Roman" pitchFamily="18" charset="0"/>
                <a:cs typeface="Times New Roman" pitchFamily="18" charset="0"/>
              </a:rPr>
              <a:t>Впровадження інновацій у м’ясопереробної галузі дозволить:</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 наукової точки зору розробити обґрунтовані принципи забезпечення стабільності м’ясних систем, розробити їх технологію, дослідити, визначити та узагальнити технологічні параметри виробництва нової продукції;</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 практичної точки зору – одержати широкий асортимент м’ясопродуктів для різних верств населення України, забезпечити високі показники якості, харчової цінності продукції, підвищити ефективність та глибину переробки м’ясної сировини, поглибити кооперацію між окремими ланками харчопереробного комплексу (м’ясна промисловість – заклади ресторанного господарства);</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 соціальної точки зору – задовольнити потреби населення доступними за ціною м’ясними продуктами через впровадження нового асортименту харчової продукції, створити нові робочі місця на існуючих виробничих потужностях та ін.</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5831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51344"/>
            <a:ext cx="8064896" cy="5632311"/>
          </a:xfrm>
          <a:prstGeom prst="rect">
            <a:avLst/>
          </a:prstGeom>
        </p:spPr>
        <p:txBody>
          <a:bodyPr wrap="square">
            <a:spAutoFit/>
          </a:bodyPr>
          <a:lstStyle/>
          <a:p>
            <a:pPr algn="just"/>
            <a:r>
              <a:rPr lang="uk-UA" sz="2400" dirty="0">
                <a:latin typeface="Times New Roman" pitchFamily="18" charset="0"/>
                <a:cs typeface="Times New Roman" pitchFamily="18" charset="0"/>
              </a:rPr>
              <a:t>Основними напрямками в області створення ресурсозберігаючих технологій первинної переробки худоби є:</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вдосконалення оглушення тварин, щоб виключити переломи хребта, крововиливи, </a:t>
            </a:r>
            <a:r>
              <a:rPr lang="uk-UA" sz="2400" dirty="0" err="1">
                <a:latin typeface="Times New Roman" pitchFamily="18" charset="0"/>
                <a:cs typeface="Times New Roman" pitchFamily="18" charset="0"/>
              </a:rPr>
              <a:t>побитості</a:t>
            </a:r>
            <a:r>
              <a:rPr lang="uk-UA" sz="2400" dirty="0">
                <a:latin typeface="Times New Roman" pitchFamily="18" charset="0"/>
                <a:cs typeface="Times New Roman" pitchFamily="18" charset="0"/>
              </a:rPr>
              <a:t>, які ведуть до отримання значних кількостей технічних зачисток, помітно зменшують обсяги одержуваного доброякісного м’яса і субпродуктів;</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забезпечення більш повного збору крові;</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зниження втрат м’яса у вигляді </a:t>
            </a:r>
            <a:r>
              <a:rPr lang="uk-UA" sz="2400" dirty="0" err="1">
                <a:latin typeface="Times New Roman" pitchFamily="18" charset="0"/>
                <a:cs typeface="Times New Roman" pitchFamily="18" charset="0"/>
              </a:rPr>
              <a:t>прирезей</a:t>
            </a:r>
            <a:r>
              <a:rPr lang="uk-UA" sz="2400" dirty="0">
                <a:latin typeface="Times New Roman" pitchFamily="18" charset="0"/>
                <a:cs typeface="Times New Roman" pitchFamily="18" charset="0"/>
              </a:rPr>
              <a:t> при механічної зйомці шкур;</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використання досконаліших методів розчленування туш;</a:t>
            </a:r>
            <a:endParaRPr lang="ru-RU" sz="2400" dirty="0">
              <a:latin typeface="Times New Roman" pitchFamily="18" charset="0"/>
              <a:cs typeface="Times New Roman" pitchFamily="18" charset="0"/>
            </a:endParaRPr>
          </a:p>
          <a:p>
            <a:pPr marL="342900" lvl="0" indent="-342900" algn="just">
              <a:buFont typeface="Wingdings" pitchFamily="2" charset="2"/>
              <a:buChar char="ü"/>
            </a:pPr>
            <a:r>
              <a:rPr lang="uk-UA" sz="2400" dirty="0">
                <a:latin typeface="Times New Roman" pitchFamily="18" charset="0"/>
                <a:cs typeface="Times New Roman" pitchFamily="18" charset="0"/>
              </a:rPr>
              <a:t>застосування методів </a:t>
            </a:r>
            <a:r>
              <a:rPr lang="uk-UA" sz="2400" dirty="0" err="1">
                <a:latin typeface="Times New Roman" pitchFamily="18" charset="0"/>
                <a:cs typeface="Times New Roman" pitchFamily="18" charset="0"/>
              </a:rPr>
              <a:t>крупонування</a:t>
            </a:r>
            <a:r>
              <a:rPr lang="uk-UA" sz="2400" dirty="0">
                <a:latin typeface="Times New Roman" pitchFamily="18" charset="0"/>
                <a:cs typeface="Times New Roman" pitchFamily="18" charset="0"/>
              </a:rPr>
              <a:t> і шпарки свинячих туш, а також механізованого інструменту для </a:t>
            </a:r>
            <a:r>
              <a:rPr lang="uk-UA" sz="2400" dirty="0" err="1">
                <a:latin typeface="Times New Roman" pitchFamily="18" charset="0"/>
                <a:cs typeface="Times New Roman" pitchFamily="18" charset="0"/>
              </a:rPr>
              <a:t>забілування</a:t>
            </a:r>
            <a:r>
              <a:rPr lang="uk-UA" sz="2400" dirty="0">
                <a:latin typeface="Times New Roman" pitchFamily="18" charset="0"/>
                <a:cs typeface="Times New Roman" pitchFamily="18" charset="0"/>
              </a:rPr>
              <a:t> шкури, що знижує прирізі до неї м’якушевих тканин.</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792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3595" t="60524" r="28371" b="13409"/>
          <a:stretch/>
        </p:blipFill>
        <p:spPr bwMode="auto">
          <a:xfrm>
            <a:off x="827584" y="404664"/>
            <a:ext cx="5856270" cy="178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9101" t="34548" r="35408" b="11968"/>
          <a:stretch/>
        </p:blipFill>
        <p:spPr bwMode="auto">
          <a:xfrm>
            <a:off x="1487831" y="2276872"/>
            <a:ext cx="4853036" cy="411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74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7346"/>
            <a:ext cx="8352928" cy="6370975"/>
          </a:xfrm>
          <a:prstGeom prst="rect">
            <a:avLst/>
          </a:prstGeom>
        </p:spPr>
        <p:txBody>
          <a:bodyPr wrap="square">
            <a:spAutoFit/>
          </a:bodyPr>
          <a:lstStyle/>
          <a:p>
            <a:pPr algn="just"/>
            <a:r>
              <a:rPr lang="uk-UA" sz="2400" dirty="0">
                <a:latin typeface="Times New Roman" pitchFamily="18" charset="0"/>
                <a:cs typeface="Times New Roman" pitchFamily="18" charset="0"/>
              </a:rPr>
              <a:t>Для  забою та первинної обробки худоби використовуються пневматичні пістолети, електростимулятори м’язів (забезпечують додатковий стік крові, покращують колір м’яса, його придатність до довгого зберігання), пневматичні </a:t>
            </a:r>
            <a:r>
              <a:rPr lang="uk-UA" sz="2400" dirty="0" err="1">
                <a:latin typeface="Times New Roman" pitchFamily="18" charset="0"/>
                <a:cs typeface="Times New Roman" pitchFamily="18" charset="0"/>
              </a:rPr>
              <a:t>забіловочні</a:t>
            </a:r>
            <a:r>
              <a:rPr lang="uk-UA" sz="2400" dirty="0">
                <a:latin typeface="Times New Roman" pitchFamily="18" charset="0"/>
                <a:cs typeface="Times New Roman" pitchFamily="18" charset="0"/>
              </a:rPr>
              <a:t> ножі, що дозволяють скоротити час на знімання шкіри; установки паро-вакуумної очистки туш, які забезпечують високий ступінь очистки всіх внутрішніх та зовнішніх частин туші, сучасні високопродуктивні </a:t>
            </a:r>
            <a:r>
              <a:rPr lang="uk-UA" sz="2400" dirty="0" err="1">
                <a:latin typeface="Times New Roman" pitchFamily="18" charset="0"/>
                <a:cs typeface="Times New Roman" pitchFamily="18" charset="0"/>
              </a:rPr>
              <a:t>вібровакуумні</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масажори</a:t>
            </a:r>
            <a:r>
              <a:rPr lang="uk-UA" sz="2400" dirty="0">
                <a:latin typeface="Times New Roman" pitchFamily="18" charset="0"/>
                <a:cs typeface="Times New Roman" pitchFamily="18" charset="0"/>
              </a:rPr>
              <a:t>, шприци з підвищеним тиском, вакуумні мішалки тощо</a:t>
            </a:r>
            <a:r>
              <a:rPr lang="uk-UA"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Широке розповсюдження в м’ясній промисловості отримали хімічні матеріали для фасування та упакування продукції, що дозволяє зменшити затрати праці. Виробництво різних видів супутньої продукції (желатину, клею, казеїну, медичних препаратів) засновано на хімічних методах, що дозволяє комплексно використовувати сировину.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9576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52" t="31760" r="29213" b="11760"/>
          <a:stretch/>
        </p:blipFill>
        <p:spPr bwMode="auto">
          <a:xfrm>
            <a:off x="323528" y="0"/>
            <a:ext cx="5502758"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916" t="30412" r="27359" b="43521"/>
          <a:stretch/>
        </p:blipFill>
        <p:spPr bwMode="auto">
          <a:xfrm>
            <a:off x="2483767" y="4149080"/>
            <a:ext cx="650430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16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332757"/>
              </p:ext>
            </p:extLst>
          </p:nvPr>
        </p:nvGraphicFramePr>
        <p:xfrm>
          <a:off x="179512" y="764704"/>
          <a:ext cx="8712968" cy="5485786"/>
        </p:xfrm>
        <a:graphic>
          <a:graphicData uri="http://schemas.openxmlformats.org/drawingml/2006/table">
            <a:tbl>
              <a:tblPr firstRow="1" firstCol="1" bandRow="1">
                <a:tableStyleId>{5C22544A-7EE6-4342-B048-85BDC9FD1C3A}</a:tableStyleId>
              </a:tblPr>
              <a:tblGrid>
                <a:gridCol w="2304256"/>
                <a:gridCol w="6408712"/>
              </a:tblGrid>
              <a:tr h="145999">
                <a:tc>
                  <a:txBody>
                    <a:bodyPr/>
                    <a:lstStyle/>
                    <a:p>
                      <a:pPr algn="ctr">
                        <a:lnSpc>
                          <a:spcPct val="150000"/>
                        </a:lnSpc>
                        <a:spcAft>
                          <a:spcPts val="0"/>
                        </a:spcAft>
                      </a:pPr>
                      <a:r>
                        <a:rPr lang="uk-UA" sz="1400" b="0" dirty="0">
                          <a:solidFill>
                            <a:schemeClr val="tx1"/>
                          </a:solidFill>
                          <a:effectLst/>
                          <a:latin typeface="Times New Roman" pitchFamily="18" charset="0"/>
                          <a:cs typeface="Times New Roman" pitchFamily="18" charset="0"/>
                        </a:rPr>
                        <a:t>Білкові препарати</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uk-UA" sz="1400" b="0">
                          <a:solidFill>
                            <a:schemeClr val="tx1"/>
                          </a:solidFill>
                          <a:effectLst/>
                          <a:latin typeface="Times New Roman" pitchFamily="18" charset="0"/>
                          <a:cs typeface="Times New Roman" pitchFamily="18" charset="0"/>
                        </a:rPr>
                        <a:t>Характеристика</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996">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Термооброблена висушена</a:t>
                      </a:r>
                      <a:endParaRPr lang="ru-RU" sz="1400" b="0" dirty="0">
                        <a:solidFill>
                          <a:schemeClr val="tx1"/>
                        </a:solidFill>
                        <a:effectLst/>
                        <a:latin typeface="Times New Roman" pitchFamily="18" charset="0"/>
                        <a:cs typeface="Times New Roman" pitchFamily="18" charset="0"/>
                      </a:endParaRPr>
                    </a:p>
                    <a:p>
                      <a:pPr algn="just">
                        <a:lnSpc>
                          <a:spcPct val="100000"/>
                        </a:lnSpc>
                        <a:spcAft>
                          <a:spcPts val="0"/>
                        </a:spcAft>
                      </a:pPr>
                      <a:r>
                        <a:rPr lang="uk-UA" sz="1400" b="0" dirty="0" err="1">
                          <a:solidFill>
                            <a:schemeClr val="tx1"/>
                          </a:solidFill>
                          <a:effectLst/>
                          <a:latin typeface="Times New Roman" pitchFamily="18" charset="0"/>
                          <a:cs typeface="Times New Roman" pitchFamily="18" charset="0"/>
                        </a:rPr>
                        <a:t>Бактеріологічно</a:t>
                      </a:r>
                      <a:r>
                        <a:rPr lang="uk-UA" sz="1400" b="0" dirty="0">
                          <a:solidFill>
                            <a:schemeClr val="tx1"/>
                          </a:solidFill>
                          <a:effectLst/>
                          <a:latin typeface="Times New Roman" pitchFamily="18" charset="0"/>
                          <a:cs typeface="Times New Roman" pitchFamily="18" charset="0"/>
                        </a:rPr>
                        <a:t> стійка свиняча шкурка </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Використовується як білкова добавка і швидко </a:t>
                      </a:r>
                      <a:r>
                        <a:rPr lang="uk-UA" sz="1400" b="0" dirty="0" err="1">
                          <a:solidFill>
                            <a:schemeClr val="tx1"/>
                          </a:solidFill>
                          <a:effectLst/>
                          <a:latin typeface="Times New Roman" pitchFamily="18" charset="0"/>
                          <a:cs typeface="Times New Roman" pitchFamily="18" charset="0"/>
                        </a:rPr>
                        <a:t>регідратовує</a:t>
                      </a:r>
                      <a:r>
                        <a:rPr lang="uk-UA" sz="1400" b="0" dirty="0">
                          <a:solidFill>
                            <a:schemeClr val="tx1"/>
                          </a:solidFill>
                          <a:effectLst/>
                          <a:latin typeface="Times New Roman" pitchFamily="18" charset="0"/>
                          <a:cs typeface="Times New Roman" pitchFamily="18" charset="0"/>
                        </a:rPr>
                        <a:t>, зберігається при кімнатній температурі</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5993">
                <a:tc>
                  <a:txBody>
                    <a:bodyPr/>
                    <a:lstStyle/>
                    <a:p>
                      <a:pPr algn="just">
                        <a:lnSpc>
                          <a:spcPct val="100000"/>
                        </a:lnSpc>
                        <a:spcAft>
                          <a:spcPts val="0"/>
                        </a:spcAft>
                      </a:pPr>
                      <a:r>
                        <a:rPr lang="uk-UA" sz="1400" b="0">
                          <a:solidFill>
                            <a:schemeClr val="tx1"/>
                          </a:solidFill>
                          <a:effectLst/>
                          <a:latin typeface="Times New Roman" pitchFamily="18" charset="0"/>
                          <a:cs typeface="Times New Roman" pitchFamily="18" charset="0"/>
                        </a:rPr>
                        <a:t>Білковий продукт зі свинячої шкурки</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Отримають шляхом лужно-сольової обробки, сольової промивки і нейтралізації. Продукт має оптимальні структурно-механічні характеристики, здатні до зварювання при тепловій обробці, що має вирішальне значення в забезпеченні готовності до вживання м’ясопродуктів</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999">
                <a:tc>
                  <a:txBody>
                    <a:bodyPr/>
                    <a:lstStyle/>
                    <a:p>
                      <a:pPr algn="just">
                        <a:lnSpc>
                          <a:spcPct val="100000"/>
                        </a:lnSpc>
                        <a:spcAft>
                          <a:spcPts val="0"/>
                        </a:spcAft>
                      </a:pPr>
                      <a:r>
                        <a:rPr lang="uk-UA" sz="1400" b="0">
                          <a:solidFill>
                            <a:schemeClr val="tx1"/>
                          </a:solidFill>
                          <a:effectLst/>
                          <a:latin typeface="Times New Roman" pitchFamily="18" charset="0"/>
                          <a:cs typeface="Times New Roman" pitchFamily="18" charset="0"/>
                        </a:rPr>
                        <a:t>Колагенові дисперсії</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Отримають шляхом лужної і подальшої кислотної обробки</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7990">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Порошкоподібний колаген з </a:t>
                      </a:r>
                      <a:r>
                        <a:rPr lang="uk-UA" sz="1400" b="0" dirty="0" err="1">
                          <a:solidFill>
                            <a:schemeClr val="tx1"/>
                          </a:solidFill>
                          <a:effectLst/>
                          <a:latin typeface="Times New Roman" pitchFamily="18" charset="0"/>
                          <a:cs typeface="Times New Roman" pitchFamily="18" charset="0"/>
                        </a:rPr>
                        <a:t>дермальної</a:t>
                      </a:r>
                      <a:r>
                        <a:rPr lang="uk-UA" sz="1400" b="0" dirty="0">
                          <a:solidFill>
                            <a:schemeClr val="tx1"/>
                          </a:solidFill>
                          <a:effectLst/>
                          <a:latin typeface="Times New Roman" pitchFamily="18" charset="0"/>
                          <a:cs typeface="Times New Roman" pitchFamily="18" charset="0"/>
                        </a:rPr>
                        <a:t> тканини сирої шкури великої рогатої худоби</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Шкуру механічно обробляють методом «двоїння». Проводять лужну обробку, промивку, масу підкислюють, </a:t>
                      </a:r>
                      <a:r>
                        <a:rPr lang="uk-UA" sz="1400" b="0" dirty="0" err="1">
                          <a:solidFill>
                            <a:schemeClr val="tx1"/>
                          </a:solidFill>
                          <a:effectLst/>
                          <a:latin typeface="Times New Roman" pitchFamily="18" charset="0"/>
                          <a:cs typeface="Times New Roman" pitchFamily="18" charset="0"/>
                        </a:rPr>
                        <a:t>дегідратують</a:t>
                      </a:r>
                      <a:r>
                        <a:rPr lang="uk-UA" sz="1400" b="0" dirty="0">
                          <a:solidFill>
                            <a:schemeClr val="tx1"/>
                          </a:solidFill>
                          <a:effectLst/>
                          <a:latin typeface="Times New Roman" pitchFamily="18" charset="0"/>
                          <a:cs typeface="Times New Roman" pitchFamily="18" charset="0"/>
                        </a:rPr>
                        <a:t>, висушують і подрібнюють. Порошок володіє властивостями </a:t>
                      </a:r>
                      <a:r>
                        <a:rPr lang="uk-UA" sz="1400" b="0" dirty="0" err="1">
                          <a:solidFill>
                            <a:schemeClr val="tx1"/>
                          </a:solidFill>
                          <a:effectLst/>
                          <a:latin typeface="Times New Roman" pitchFamily="18" charset="0"/>
                          <a:cs typeface="Times New Roman" pitchFamily="18" charset="0"/>
                        </a:rPr>
                        <a:t>нативного</a:t>
                      </a:r>
                      <a:r>
                        <a:rPr lang="uk-UA" sz="1400" b="0" dirty="0">
                          <a:solidFill>
                            <a:schemeClr val="tx1"/>
                          </a:solidFill>
                          <a:effectLst/>
                          <a:latin typeface="Times New Roman" pitchFamily="18" charset="0"/>
                          <a:cs typeface="Times New Roman" pitchFamily="18" charset="0"/>
                        </a:rPr>
                        <a:t> білка з високими </a:t>
                      </a:r>
                      <a:r>
                        <a:rPr lang="uk-UA" sz="1400" b="0" dirty="0" err="1">
                          <a:solidFill>
                            <a:schemeClr val="tx1"/>
                          </a:solidFill>
                          <a:effectLst/>
                          <a:latin typeface="Times New Roman" pitchFamily="18" charset="0"/>
                          <a:cs typeface="Times New Roman" pitchFamily="18" charset="0"/>
                        </a:rPr>
                        <a:t>водопоглинаючими</a:t>
                      </a:r>
                      <a:r>
                        <a:rPr lang="uk-UA" sz="1400" b="0" dirty="0">
                          <a:solidFill>
                            <a:schemeClr val="tx1"/>
                          </a:solidFill>
                          <a:effectLst/>
                          <a:latin typeface="Times New Roman" pitchFamily="18" charset="0"/>
                          <a:cs typeface="Times New Roman" pitchFamily="18" charset="0"/>
                        </a:rPr>
                        <a:t> і </a:t>
                      </a:r>
                      <a:r>
                        <a:rPr lang="uk-UA" sz="1400" b="0" dirty="0" err="1">
                          <a:solidFill>
                            <a:schemeClr val="tx1"/>
                          </a:solidFill>
                          <a:effectLst/>
                          <a:latin typeface="Times New Roman" pitchFamily="18" charset="0"/>
                          <a:cs typeface="Times New Roman" pitchFamily="18" charset="0"/>
                        </a:rPr>
                        <a:t>вологоутримуючими</a:t>
                      </a:r>
                      <a:r>
                        <a:rPr lang="uk-UA" sz="1400" b="0" dirty="0">
                          <a:solidFill>
                            <a:schemeClr val="tx1"/>
                          </a:solidFill>
                          <a:effectLst/>
                          <a:latin typeface="Times New Roman" pitchFamily="18" charset="0"/>
                          <a:cs typeface="Times New Roman" pitchFamily="18" charset="0"/>
                        </a:rPr>
                        <a:t> здатностями, завдяки чому застосовується в якості наповнювача і </a:t>
                      </a:r>
                      <a:r>
                        <a:rPr lang="uk-UA" sz="1400" b="0" dirty="0" err="1">
                          <a:solidFill>
                            <a:schemeClr val="tx1"/>
                          </a:solidFill>
                          <a:effectLst/>
                          <a:latin typeface="Times New Roman" pitchFamily="18" charset="0"/>
                          <a:cs typeface="Times New Roman" pitchFamily="18" charset="0"/>
                        </a:rPr>
                        <a:t>зв’язуючої</a:t>
                      </a:r>
                      <a:r>
                        <a:rPr lang="uk-UA" sz="1400" b="0" dirty="0">
                          <a:solidFill>
                            <a:schemeClr val="tx1"/>
                          </a:solidFill>
                          <a:effectLst/>
                          <a:latin typeface="Times New Roman" pitchFamily="18" charset="0"/>
                          <a:cs typeface="Times New Roman" pitchFamily="18" charset="0"/>
                        </a:rPr>
                        <a:t> речовини в м’ясних і рибних продуктах пастоподібної консистенції</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5993">
                <a:tc>
                  <a:txBody>
                    <a:bodyPr/>
                    <a:lstStyle/>
                    <a:p>
                      <a:pPr algn="just">
                        <a:lnSpc>
                          <a:spcPct val="100000"/>
                        </a:lnSpc>
                        <a:spcAft>
                          <a:spcPts val="0"/>
                        </a:spcAft>
                      </a:pPr>
                      <a:r>
                        <a:rPr lang="uk-UA" sz="1400" b="0">
                          <a:solidFill>
                            <a:schemeClr val="tx1"/>
                          </a:solidFill>
                          <a:effectLst/>
                          <a:latin typeface="Times New Roman" pitchFamily="18" charset="0"/>
                          <a:cs typeface="Times New Roman" pitchFamily="18" charset="0"/>
                        </a:rPr>
                        <a:t>Спеціальні добавки для приготування емульсії зі сирої свинячої шкурки</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В результаті збільшується розбухання і розчинність білка шкурки, полегшується процес доведення її до тонкоподрібненої емульсії. Після обробки кислотами або лугами шкурка набуває м’яку консистенцію, легко обробляється в </a:t>
                      </a:r>
                      <a:r>
                        <a:rPr lang="uk-UA" sz="1400" b="0" dirty="0" err="1">
                          <a:solidFill>
                            <a:schemeClr val="tx1"/>
                          </a:solidFill>
                          <a:effectLst/>
                          <a:latin typeface="Times New Roman" pitchFamily="18" charset="0"/>
                          <a:cs typeface="Times New Roman" pitchFamily="18" charset="0"/>
                        </a:rPr>
                        <a:t>куттері</a:t>
                      </a:r>
                      <a:r>
                        <a:rPr lang="uk-UA" sz="1400" b="0" dirty="0">
                          <a:solidFill>
                            <a:schemeClr val="tx1"/>
                          </a:solidFill>
                          <a:effectLst/>
                          <a:latin typeface="Times New Roman" pitchFamily="18" charset="0"/>
                          <a:cs typeface="Times New Roman" pitchFamily="18" charset="0"/>
                        </a:rPr>
                        <a:t> і відрізняється підвищеною на 30...50% </a:t>
                      </a:r>
                      <a:r>
                        <a:rPr lang="uk-UA" sz="1400" b="0" dirty="0" err="1">
                          <a:solidFill>
                            <a:schemeClr val="tx1"/>
                          </a:solidFill>
                          <a:effectLst/>
                          <a:latin typeface="Times New Roman" pitchFamily="18" charset="0"/>
                          <a:cs typeface="Times New Roman" pitchFamily="18" charset="0"/>
                        </a:rPr>
                        <a:t>вологозв’язуючою</a:t>
                      </a:r>
                      <a:r>
                        <a:rPr lang="uk-UA" sz="1400" b="0" dirty="0">
                          <a:solidFill>
                            <a:schemeClr val="tx1"/>
                          </a:solidFill>
                          <a:effectLst/>
                          <a:latin typeface="Times New Roman" pitchFamily="18" charset="0"/>
                          <a:cs typeface="Times New Roman" pitchFamily="18" charset="0"/>
                        </a:rPr>
                        <a:t> здатністю</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996">
                <a:tc>
                  <a:txBody>
                    <a:bodyPr/>
                    <a:lstStyle/>
                    <a:p>
                      <a:pPr algn="just">
                        <a:lnSpc>
                          <a:spcPct val="100000"/>
                        </a:lnSpc>
                        <a:spcAft>
                          <a:spcPts val="0"/>
                        </a:spcAft>
                      </a:pPr>
                      <a:r>
                        <a:rPr lang="uk-UA" sz="1400" b="0">
                          <a:solidFill>
                            <a:schemeClr val="tx1"/>
                          </a:solidFill>
                          <a:effectLst/>
                          <a:latin typeface="Times New Roman" pitchFamily="18" charset="0"/>
                          <a:cs typeface="Times New Roman" pitchFamily="18" charset="0"/>
                        </a:rPr>
                        <a:t>Функціональні добавки у вигляді препаратів гідролізованого колагену</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Одержують зі шкурки і сухожиль свинини, великої рогатої худоби і птиці. Препарати забезпечують необхідну якість та органолептичні показники м’ясних виробів</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996">
                <a:tc>
                  <a:txBody>
                    <a:bodyPr/>
                    <a:lstStyle/>
                    <a:p>
                      <a:pPr algn="just">
                        <a:lnSpc>
                          <a:spcPct val="100000"/>
                        </a:lnSpc>
                        <a:spcAft>
                          <a:spcPts val="0"/>
                        </a:spcAft>
                      </a:pPr>
                      <a:r>
                        <a:rPr lang="uk-UA" sz="1400" b="0">
                          <a:solidFill>
                            <a:schemeClr val="tx1"/>
                          </a:solidFill>
                          <a:effectLst/>
                          <a:latin typeface="Times New Roman" pitchFamily="18" charset="0"/>
                          <a:cs typeface="Times New Roman" pitchFamily="18" charset="0"/>
                        </a:rPr>
                        <a:t>Функціональні тваринні білки, виготовлені зі свинячої шкури</a:t>
                      </a:r>
                      <a:endParaRPr lang="ru-RU" sz="1400" b="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uk-UA" sz="1400" b="0" dirty="0">
                          <a:solidFill>
                            <a:schemeClr val="tx1"/>
                          </a:solidFill>
                          <a:effectLst/>
                          <a:latin typeface="Times New Roman" pitchFamily="18" charset="0"/>
                          <a:cs typeface="Times New Roman" pitchFamily="18" charset="0"/>
                        </a:rPr>
                        <a:t>Частка білка становить 80...97%, можуть бути використані в сухому або гідратованому вигляді, у вигляді гелю або в складі білково-жирової емульсії</a:t>
                      </a:r>
                      <a:endParaRPr lang="ru-RU" sz="1400" b="0" dirty="0">
                        <a:solidFill>
                          <a:schemeClr val="tx1"/>
                        </a:solidFill>
                        <a:effectLst/>
                        <a:latin typeface="Times New Roman" pitchFamily="18" charset="0"/>
                        <a:ea typeface="Times New Roman"/>
                        <a:cs typeface="Times New Roman" pitchFamily="18" charset="0"/>
                      </a:endParaRPr>
                    </a:p>
                  </a:txBody>
                  <a:tcPr marL="36500" marR="36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2157052" y="89138"/>
            <a:ext cx="5226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Білкові препарати та способи їх отримання</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0659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67" t="37154" r="29972" b="21797"/>
          <a:stretch/>
        </p:blipFill>
        <p:spPr bwMode="auto">
          <a:xfrm>
            <a:off x="611560" y="260648"/>
            <a:ext cx="5054887" cy="28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820" t="30411" r="29973" b="14757"/>
          <a:stretch/>
        </p:blipFill>
        <p:spPr bwMode="auto">
          <a:xfrm>
            <a:off x="4099300" y="3055220"/>
            <a:ext cx="5024063" cy="376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8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94" t="33858" r="30646" b="25992"/>
          <a:stretch/>
        </p:blipFill>
        <p:spPr bwMode="auto">
          <a:xfrm>
            <a:off x="395536" y="332656"/>
            <a:ext cx="648152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67" t="39551" r="30983" b="30225"/>
          <a:stretch/>
        </p:blipFill>
        <p:spPr bwMode="auto">
          <a:xfrm>
            <a:off x="2627784" y="4066452"/>
            <a:ext cx="616752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35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 y="612848"/>
            <a:ext cx="8610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14300" algn="ctr">
              <a:tabLst>
                <a:tab pos="393700" algn="l"/>
                <a:tab pos="457200" algn="l"/>
              </a:tabLst>
            </a:pPr>
            <a:r>
              <a:rPr lang="uk-UA" sz="2400" b="1" dirty="0">
                <a:latin typeface="Times New Roman" pitchFamily="18" charset="0"/>
                <a:cs typeface="Times New Roman" pitchFamily="18" charset="0"/>
              </a:rPr>
              <a:t>ЛІТЕРАТУРА </a:t>
            </a:r>
          </a:p>
          <a:p>
            <a:pPr indent="114300" algn="just">
              <a:tabLst>
                <a:tab pos="393700" algn="l"/>
                <a:tab pos="457200" algn="l"/>
              </a:tabLst>
            </a:pPr>
            <a:endParaRPr lang="uk-UA" sz="2400" b="1" dirty="0">
              <a:latin typeface="Times New Roman" pitchFamily="18" charset="0"/>
              <a:cs typeface="Times New Roman" pitchFamily="18" charset="0"/>
            </a:endParaRPr>
          </a:p>
          <a:p>
            <a:pPr lvl="0" indent="114300" algn="just">
              <a:buFontTx/>
              <a:buChar char="•"/>
              <a:tabLst>
                <a:tab pos="393700" algn="l"/>
                <a:tab pos="457200" algn="l"/>
              </a:tabLst>
            </a:pPr>
            <a:r>
              <a:rPr lang="uk-UA" sz="2400" dirty="0" err="1">
                <a:latin typeface="Times New Roman" pitchFamily="18" charset="0"/>
                <a:cs typeface="Times New Roman" pitchFamily="18" charset="0"/>
              </a:rPr>
              <a:t>Баль-Прилипко</a:t>
            </a:r>
            <a:r>
              <a:rPr lang="uk-UA" sz="2400" dirty="0">
                <a:latin typeface="Times New Roman" pitchFamily="18" charset="0"/>
                <a:cs typeface="Times New Roman" pitchFamily="18" charset="0"/>
              </a:rPr>
              <a:t> Л.В. Технологія зберігання, консервування та переробки м'яса. К., 2010.  469 с.</a:t>
            </a:r>
            <a:endParaRPr lang="ru-RU" sz="2400" dirty="0">
              <a:latin typeface="Times New Roman" pitchFamily="18" charset="0"/>
              <a:cs typeface="Times New Roman" pitchFamily="18" charset="0"/>
            </a:endParaRPr>
          </a:p>
          <a:p>
            <a:pPr indent="114300" algn="just">
              <a:buFontTx/>
              <a:buChar char="•"/>
              <a:tabLst>
                <a:tab pos="393700" algn="l"/>
                <a:tab pos="457200" algn="l"/>
              </a:tabLst>
            </a:pPr>
            <a:r>
              <a:rPr lang="ru-RU" sz="2400" dirty="0" smtClean="0">
                <a:latin typeface="Times New Roman" pitchFamily="18" charset="0"/>
                <a:cs typeface="Times New Roman" pitchFamily="18" charset="0"/>
              </a:rPr>
              <a:t>Дейнеко </a:t>
            </a:r>
            <a:r>
              <a:rPr lang="ru-RU" sz="2400" dirty="0">
                <a:latin typeface="Times New Roman" pitchFamily="18" charset="0"/>
                <a:cs typeface="Times New Roman" pitchFamily="18" charset="0"/>
              </a:rPr>
              <a:t>Л. В. </a:t>
            </a:r>
            <a:r>
              <a:rPr lang="ru-RU" sz="2400" dirty="0" err="1">
                <a:latin typeface="Times New Roman" pitchFamily="18" charset="0"/>
                <a:cs typeface="Times New Roman" pitchFamily="18" charset="0"/>
              </a:rPr>
              <a:t>Розвиток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харчової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промисловості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умовах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ринкових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перетворень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проблеми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теорії</a:t>
            </a:r>
            <a:r>
              <a:rPr lang="ru-RU" sz="2400" dirty="0">
                <a:latin typeface="Times New Roman" pitchFamily="18" charset="0"/>
                <a:cs typeface="Times New Roman" pitchFamily="18" charset="0"/>
              </a:rPr>
              <a:t> та практики).  К. : </a:t>
            </a:r>
            <a:r>
              <a:rPr lang="ru-RU" sz="2400" dirty="0" err="1">
                <a:latin typeface="Times New Roman" pitchFamily="18" charset="0"/>
                <a:cs typeface="Times New Roman" pitchFamily="18" charset="0"/>
              </a:rPr>
              <a:t>Знання</a:t>
            </a:r>
            <a:r>
              <a:rPr lang="ru-RU" sz="2400" dirty="0">
                <a:latin typeface="Times New Roman" pitchFamily="18" charset="0"/>
                <a:cs typeface="Times New Roman" pitchFamily="18" charset="0"/>
              </a:rPr>
              <a:t>, 2006. 331 c. </a:t>
            </a:r>
            <a:endParaRPr lang="ru-RU" sz="2400" dirty="0" smtClean="0">
              <a:latin typeface="Times New Roman" pitchFamily="18" charset="0"/>
              <a:cs typeface="Times New Roman" pitchFamily="18" charset="0"/>
            </a:endParaRPr>
          </a:p>
          <a:p>
            <a:pPr lvl="0" indent="114300" algn="just">
              <a:buFontTx/>
              <a:buChar char="•"/>
              <a:tabLst>
                <a:tab pos="393700" algn="l"/>
                <a:tab pos="457200" algn="l"/>
              </a:tabLst>
            </a:pPr>
            <a:r>
              <a:rPr lang="uk-UA" sz="2400" dirty="0">
                <a:latin typeface="Times New Roman" pitchFamily="18" charset="0"/>
                <a:cs typeface="Times New Roman" pitchFamily="18" charset="0"/>
              </a:rPr>
              <a:t>Технологія м’яса та м’ясних продуктів: Підручник / М.М. Клименко, Л.Г. </a:t>
            </a:r>
            <a:r>
              <a:rPr lang="uk-UA" sz="2400" dirty="0" err="1">
                <a:latin typeface="Times New Roman" pitchFamily="18" charset="0"/>
                <a:cs typeface="Times New Roman" pitchFamily="18" charset="0"/>
              </a:rPr>
              <a:t>Віннікова</a:t>
            </a:r>
            <a:r>
              <a:rPr lang="uk-UA" sz="2400" dirty="0">
                <a:latin typeface="Times New Roman" pitchFamily="18" charset="0"/>
                <a:cs typeface="Times New Roman" pitchFamily="18" charset="0"/>
              </a:rPr>
              <a:t>, І.Г. Береза та ін.; За ред. М.М. Клименка. К.: Вища освіта, 2006.  640 с</a:t>
            </a:r>
            <a:r>
              <a:rPr lang="uk-UA" sz="2400" dirty="0" smtClean="0">
                <a:latin typeface="Times New Roman" pitchFamily="18" charset="0"/>
                <a:cs typeface="Times New Roman" pitchFamily="18" charset="0"/>
              </a:rPr>
              <a:t>.</a:t>
            </a:r>
          </a:p>
          <a:p>
            <a:pPr lvl="0" indent="114300" algn="just">
              <a:buFontTx/>
              <a:buChar char="•"/>
              <a:tabLst>
                <a:tab pos="393700" algn="l"/>
                <a:tab pos="457200" algn="l"/>
              </a:tabLst>
            </a:pPr>
            <a:r>
              <a:rPr lang="ru-RU" sz="2400" dirty="0" err="1" smtClean="0">
                <a:latin typeface="Times New Roman" pitchFamily="18" charset="0"/>
                <a:cs typeface="Times New Roman" pitchFamily="18" charset="0"/>
              </a:rPr>
              <a:t>Технологічне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обладнання</a:t>
            </a:r>
            <a:r>
              <a:rPr lang="ru-RU" sz="2400" dirty="0" smtClean="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переробки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тваринництва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Навч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посібник</a:t>
            </a:r>
            <a:r>
              <a:rPr lang="ru-RU" sz="2400" dirty="0" smtClean="0">
                <a:latin typeface="Times New Roman" pitchFamily="18" charset="0"/>
                <a:cs typeface="Times New Roman" pitchFamily="18" charset="0"/>
              </a:rPr>
              <a:t>/ О.В. </a:t>
            </a:r>
            <a:r>
              <a:rPr lang="ru-RU" sz="2400" dirty="0" err="1" smtClean="0">
                <a:latin typeface="Times New Roman" pitchFamily="18" charset="0"/>
                <a:cs typeface="Times New Roman" pitchFamily="18" charset="0"/>
              </a:rPr>
              <a:t>Гвоздєв</a:t>
            </a:r>
            <a:r>
              <a:rPr lang="ru-RU" sz="2400" dirty="0" smtClean="0">
                <a:latin typeface="Times New Roman" pitchFamily="18" charset="0"/>
                <a:cs typeface="Times New Roman" pitchFamily="18" charset="0"/>
              </a:rPr>
              <a:t>, Ф.Ю. </a:t>
            </a:r>
            <a:r>
              <a:rPr lang="ru-RU" sz="2400" dirty="0" err="1" smtClean="0">
                <a:latin typeface="Times New Roman" pitchFamily="18" charset="0"/>
                <a:cs typeface="Times New Roman" pitchFamily="18" charset="0"/>
              </a:rPr>
              <a:t>Ялпачик</a:t>
            </a:r>
            <a:r>
              <a:rPr lang="ru-RU" sz="2400" dirty="0" smtClean="0">
                <a:latin typeface="Times New Roman" pitchFamily="18" charset="0"/>
                <a:cs typeface="Times New Roman" pitchFamily="18" charset="0"/>
              </a:rPr>
              <a:t>, Ю.П. Рогач, Л.М. </a:t>
            </a:r>
            <a:r>
              <a:rPr lang="ru-RU" sz="2400" dirty="0" err="1" smtClean="0">
                <a:latin typeface="Times New Roman" pitchFamily="18" charset="0"/>
                <a:cs typeface="Times New Roman" pitchFamily="18" charset="0"/>
              </a:rPr>
              <a:t>Кюрчева</a:t>
            </a:r>
            <a:r>
              <a:rPr lang="ru-RU" sz="2400" dirty="0" smtClean="0">
                <a:latin typeface="Times New Roman" pitchFamily="18" charset="0"/>
                <a:cs typeface="Times New Roman" pitchFamily="18" charset="0"/>
              </a:rPr>
              <a:t>/ За ред. к.т.н. О.В. </a:t>
            </a:r>
            <a:r>
              <a:rPr lang="ru-RU" sz="2400" dirty="0" err="1" smtClean="0">
                <a:latin typeface="Times New Roman" pitchFamily="18" charset="0"/>
                <a:cs typeface="Times New Roman" pitchFamily="18" charset="0"/>
              </a:rPr>
              <a:t>Гвоздєва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Довкілля</a:t>
            </a:r>
            <a:r>
              <a:rPr lang="ru-RU" sz="2400" dirty="0" smtClean="0">
                <a:latin typeface="Times New Roman" pitchFamily="18" charset="0"/>
                <a:cs typeface="Times New Roman" pitchFamily="18" charset="0"/>
              </a:rPr>
              <a:t>, 2004. 420 с.</a:t>
            </a:r>
            <a:endParaRPr lang="ru-RU" sz="2400" dirty="0">
              <a:latin typeface="Times New Roman" pitchFamily="18" charset="0"/>
              <a:cs typeface="Times New Roman" pitchFamily="18" charset="0"/>
            </a:endParaRPr>
          </a:p>
          <a:p>
            <a:pPr indent="114300" algn="just">
              <a:buFontTx/>
              <a:buChar char="•"/>
              <a:tabLst>
                <a:tab pos="393700" algn="l"/>
                <a:tab pos="457200" algn="l"/>
              </a:tabLst>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66011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2">
            <a:extLst>
              <a:ext uri="{28A0092B-C50C-407E-A947-70E740481C1C}">
                <a14:useLocalDpi xmlns:a14="http://schemas.microsoft.com/office/drawing/2010/main" val="0"/>
              </a:ext>
            </a:extLst>
          </a:blip>
          <a:srcRect l="20938" t="28241" r="12865" b="11205"/>
          <a:stretch>
            <a:fillRect/>
          </a:stretch>
        </p:blipFill>
        <p:spPr bwMode="auto">
          <a:xfrm>
            <a:off x="467544" y="1483905"/>
            <a:ext cx="799616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83568" y="188640"/>
            <a:ext cx="7344816" cy="461665"/>
          </a:xfrm>
          <a:prstGeom prst="rect">
            <a:avLst/>
          </a:prstGeom>
        </p:spPr>
        <p:txBody>
          <a:bodyPr wrap="square">
            <a:spAutoFit/>
          </a:bodyPr>
          <a:lstStyle/>
          <a:p>
            <a:pPr algn="r"/>
            <a:r>
              <a:rPr lang="uk-UA" sz="2400" b="1" dirty="0">
                <a:latin typeface="Times New Roman" pitchFamily="18" charset="0"/>
                <a:cs typeface="Times New Roman" pitchFamily="18" charset="0"/>
              </a:rPr>
              <a:t>Інші види сухих та вологих тваринних кормів</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5495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19948" t="31760" r="14272" b="8797"/>
          <a:stretch>
            <a:fillRect/>
          </a:stretch>
        </p:blipFill>
        <p:spPr bwMode="auto">
          <a:xfrm>
            <a:off x="611560" y="620688"/>
            <a:ext cx="8153661"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09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7920880" cy="6001643"/>
          </a:xfrm>
          <a:prstGeom prst="rect">
            <a:avLst/>
          </a:prstGeom>
        </p:spPr>
        <p:txBody>
          <a:bodyPr wrap="square">
            <a:spAutoFit/>
          </a:bodyPr>
          <a:lstStyle/>
          <a:p>
            <a:pPr algn="just"/>
            <a:r>
              <a:rPr lang="uk-UA" sz="2400" dirty="0">
                <a:latin typeface="Times New Roman" pitchFamily="18" charset="0"/>
                <a:cs typeface="Times New Roman" pitchFamily="18" charset="0"/>
              </a:rPr>
              <a:t>Все більше використання знаходить штучний холод. Це холодильна обробка продуктів, і раціональне короткострокове і довгострокове зберігання продукції, створення нових видів холодильного обладнання</a:t>
            </a:r>
            <a:r>
              <a:rPr lang="uk-UA"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У м’ясній промисловості впроваджується нові технології, де передбачається використання багатофункціональних м’ясних інгредієнтів, що покращує органолептичні та естетичні властивості</a:t>
            </a:r>
            <a:r>
              <a:rPr lang="uk-UA" sz="2400" dirty="0" smtClean="0">
                <a:latin typeface="Times New Roman" pitchFamily="18" charset="0"/>
                <a:cs typeface="Times New Roman" pitchFamily="18" charset="0"/>
              </a:rPr>
              <a:t>.</a:t>
            </a:r>
          </a:p>
          <a:p>
            <a:pPr algn="just"/>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Створюються нові м’ясні продукти з підвищеним вмістом тваринного білка, рослинних жирів, вітамінів, мінеральних речовин, амінокислот.  </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Поширюються </a:t>
            </a:r>
            <a:r>
              <a:rPr lang="uk-UA" sz="2400" dirty="0">
                <a:latin typeface="Times New Roman" pitchFamily="18" charset="0"/>
                <a:cs typeface="Times New Roman" pitchFamily="18" charset="0"/>
              </a:rPr>
              <a:t>технології м’ясних продуктів з використанням </a:t>
            </a:r>
            <a:r>
              <a:rPr lang="uk-UA" sz="2400" dirty="0" err="1">
                <a:latin typeface="Times New Roman" pitchFamily="18" charset="0"/>
                <a:cs typeface="Times New Roman" pitchFamily="18" charset="0"/>
              </a:rPr>
              <a:t>біополімера</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колагена</a:t>
            </a:r>
            <a:r>
              <a:rPr lang="uk-UA" sz="2400" dirty="0">
                <a:latin typeface="Times New Roman" pitchFamily="18" charset="0"/>
                <a:cs typeface="Times New Roman" pitchFamily="18" charset="0"/>
              </a:rPr>
              <a:t>, який міститься в тканинах худоби. Це дозволяє економити частину м’ясної сировини.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025611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316416" cy="6370975"/>
          </a:xfrm>
          <a:prstGeom prst="rect">
            <a:avLst/>
          </a:prstGeom>
        </p:spPr>
        <p:txBody>
          <a:bodyPr wrap="square">
            <a:spAutoFit/>
          </a:bodyPr>
          <a:lstStyle/>
          <a:p>
            <a:pPr algn="just"/>
            <a:r>
              <a:rPr lang="uk-UA" sz="2400" dirty="0">
                <a:latin typeface="Times New Roman" pitchFamily="18" charset="0"/>
                <a:cs typeface="Times New Roman" pitchFamily="18" charset="0"/>
              </a:rPr>
              <a:t>Збільшилась хімізація виробництва – використання хімічних методів і матеріалів при виробництві продукції. </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При </a:t>
            </a:r>
            <a:r>
              <a:rPr lang="uk-UA" sz="2400" dirty="0">
                <a:latin typeface="Times New Roman" pitchFamily="18" charset="0"/>
                <a:cs typeface="Times New Roman" pitchFamily="18" charset="0"/>
              </a:rPr>
              <a:t>екстракції жиру з другорядних видів сировини її промивають силікатом натрію, лимонною кислотою. </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Для </a:t>
            </a:r>
            <a:r>
              <a:rPr lang="uk-UA" sz="2400" dirty="0">
                <a:latin typeface="Times New Roman" pitchFamily="18" charset="0"/>
                <a:cs typeface="Times New Roman" pitchFamily="18" charset="0"/>
              </a:rPr>
              <a:t>підвищення якості ковбасних виробів широко використовують фосфати, </a:t>
            </a:r>
            <a:r>
              <a:rPr lang="uk-UA" sz="2400" dirty="0" err="1">
                <a:latin typeface="Times New Roman" pitchFamily="18" charset="0"/>
                <a:cs typeface="Times New Roman" pitchFamily="18" charset="0"/>
              </a:rPr>
              <a:t>аскорбінад</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глютамінат</a:t>
            </a:r>
            <a:r>
              <a:rPr lang="uk-UA" sz="2400" dirty="0">
                <a:latin typeface="Times New Roman" pitchFamily="18" charset="0"/>
                <a:cs typeface="Times New Roman" pitchFamily="18" charset="0"/>
              </a:rPr>
              <a:t> натрію, збагачувачі рослинного походження, які покращують смак і зовнішній вигляд.</a:t>
            </a:r>
            <a:endParaRPr lang="ru-RU" sz="2400" dirty="0">
              <a:latin typeface="Times New Roman" pitchFamily="18" charset="0"/>
              <a:cs typeface="Times New Roman" pitchFamily="18" charset="0"/>
            </a:endParaRPr>
          </a:p>
          <a:p>
            <a:pPr algn="just"/>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Значна </a:t>
            </a:r>
            <a:r>
              <a:rPr lang="uk-UA" sz="2400" dirty="0">
                <a:latin typeface="Times New Roman" pitchFamily="18" charset="0"/>
                <a:cs typeface="Times New Roman" pitchFamily="18" charset="0"/>
              </a:rPr>
              <a:t>увага приділяється холодильній обробці продуктів у технологічних потоках. </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Для </a:t>
            </a:r>
            <a:r>
              <a:rPr lang="uk-UA" sz="2400" dirty="0">
                <a:latin typeface="Times New Roman" pitchFamily="18" charset="0"/>
                <a:cs typeface="Times New Roman" pitchFamily="18" charset="0"/>
              </a:rPr>
              <a:t>цього використовують швидко морозильні апарати для заморожування продуктів. </a:t>
            </a:r>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Обробка </a:t>
            </a:r>
            <a:r>
              <a:rPr lang="uk-UA" sz="2400" dirty="0">
                <a:latin typeface="Times New Roman" pitchFamily="18" charset="0"/>
                <a:cs typeface="Times New Roman" pitchFamily="18" charset="0"/>
              </a:rPr>
              <a:t>м’яса холодом проводиться в інтенсивних камерних морозилках тунельного типу, впроваджуються кріогенні схеми (заморожування в рідкому азоті), системи автоматичного розморожування продуктів</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74820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12845"/>
            <a:ext cx="8064896" cy="5170646"/>
          </a:xfrm>
          <a:prstGeom prst="rect">
            <a:avLst/>
          </a:prstGeom>
        </p:spPr>
        <p:txBody>
          <a:bodyPr wrap="square">
            <a:spAutoFit/>
          </a:bodyPr>
          <a:lstStyle/>
          <a:p>
            <a:pPr algn="just"/>
            <a:r>
              <a:rPr lang="uk-UA" sz="2200" dirty="0">
                <a:latin typeface="Times New Roman" pitchFamily="18" charset="0"/>
                <a:cs typeface="Times New Roman" pitchFamily="18" charset="0"/>
              </a:rPr>
              <a:t>У виробництво впроваджуються нові види упаковки і технології фасування продукції. </a:t>
            </a:r>
            <a:endParaRPr lang="uk-UA" sz="2200" dirty="0" smtClean="0">
              <a:latin typeface="Times New Roman" pitchFamily="18" charset="0"/>
              <a:cs typeface="Times New Roman" pitchFamily="18" charset="0"/>
            </a:endParaRPr>
          </a:p>
          <a:p>
            <a:pPr algn="just"/>
            <a:r>
              <a:rPr lang="uk-UA" sz="2200" dirty="0" smtClean="0">
                <a:latin typeface="Times New Roman" pitchFamily="18" charset="0"/>
                <a:cs typeface="Times New Roman" pitchFamily="18" charset="0"/>
              </a:rPr>
              <a:t>Використовуються </a:t>
            </a:r>
            <a:r>
              <a:rPr lang="uk-UA" sz="2200" dirty="0">
                <a:latin typeface="Times New Roman" pitchFamily="18" charset="0"/>
                <a:cs typeface="Times New Roman" pitchFamily="18" charset="0"/>
              </a:rPr>
              <a:t>пакувальні матеріали з високими захисними якостями, із збільшеним терміном зберігання. </a:t>
            </a:r>
            <a:endParaRPr lang="uk-UA" sz="2200" dirty="0" smtClean="0">
              <a:latin typeface="Times New Roman" pitchFamily="18" charset="0"/>
              <a:cs typeface="Times New Roman" pitchFamily="18" charset="0"/>
            </a:endParaRPr>
          </a:p>
          <a:p>
            <a:pPr algn="just"/>
            <a:r>
              <a:rPr lang="uk-UA" sz="2200" dirty="0" smtClean="0">
                <a:latin typeface="Times New Roman" pitchFamily="18" charset="0"/>
                <a:cs typeface="Times New Roman" pitchFamily="18" charset="0"/>
              </a:rPr>
              <a:t>У </a:t>
            </a:r>
            <a:r>
              <a:rPr lang="uk-UA" sz="2200" dirty="0">
                <a:latin typeface="Times New Roman" pitchFamily="18" charset="0"/>
                <a:cs typeface="Times New Roman" pitchFamily="18" charset="0"/>
              </a:rPr>
              <a:t>м’ясній промисловості впроваджуються нові технології герметичної упаковки продукції, заповнення упаковки спеціальним газом, що значно збільшує строки зберігання продукції. </a:t>
            </a:r>
            <a:endParaRPr lang="uk-UA" sz="2200" dirty="0" smtClean="0">
              <a:latin typeface="Times New Roman" pitchFamily="18" charset="0"/>
              <a:cs typeface="Times New Roman" pitchFamily="18" charset="0"/>
            </a:endParaRPr>
          </a:p>
          <a:p>
            <a:pPr algn="just"/>
            <a:r>
              <a:rPr lang="uk-UA" sz="2200" dirty="0" smtClean="0">
                <a:latin typeface="Times New Roman" pitchFamily="18" charset="0"/>
                <a:cs typeface="Times New Roman" pitchFamily="18" charset="0"/>
              </a:rPr>
              <a:t>Вдосконалюються </a:t>
            </a:r>
            <a:r>
              <a:rPr lang="uk-UA" sz="2200" dirty="0">
                <a:latin typeface="Times New Roman" pitchFamily="18" charset="0"/>
                <a:cs typeface="Times New Roman" pitchFamily="18" charset="0"/>
              </a:rPr>
              <a:t>процеси вакуумної упаковки продукції. </a:t>
            </a:r>
            <a:endParaRPr lang="uk-UA" sz="2200" dirty="0" smtClean="0">
              <a:latin typeface="Times New Roman" pitchFamily="18" charset="0"/>
              <a:cs typeface="Times New Roman" pitchFamily="18" charset="0"/>
            </a:endParaRPr>
          </a:p>
          <a:p>
            <a:pPr algn="just"/>
            <a:r>
              <a:rPr lang="uk-UA" sz="2200" dirty="0" smtClean="0">
                <a:latin typeface="Times New Roman" pitchFamily="18" charset="0"/>
                <a:cs typeface="Times New Roman" pitchFamily="18" charset="0"/>
              </a:rPr>
              <a:t>Збільшується </a:t>
            </a:r>
            <a:r>
              <a:rPr lang="uk-UA" sz="2200" dirty="0">
                <a:latin typeface="Times New Roman" pitchFamily="18" charset="0"/>
                <a:cs typeface="Times New Roman" pitchFamily="18" charset="0"/>
              </a:rPr>
              <a:t>виробництво без оболонкових ковбас, при якому використовують натуральний гель, який покриваючи продукт всмоктується в нього, і застигаючи стає, його частиною. </a:t>
            </a:r>
            <a:endParaRPr lang="uk-UA" sz="2200" dirty="0" smtClean="0">
              <a:latin typeface="Times New Roman" pitchFamily="18" charset="0"/>
              <a:cs typeface="Times New Roman" pitchFamily="18" charset="0"/>
            </a:endParaRPr>
          </a:p>
          <a:p>
            <a:pPr algn="just"/>
            <a:r>
              <a:rPr lang="uk-UA" sz="2200" dirty="0" smtClean="0">
                <a:latin typeface="Times New Roman" pitchFamily="18" charset="0"/>
                <a:cs typeface="Times New Roman" pitchFamily="18" charset="0"/>
              </a:rPr>
              <a:t>При </a:t>
            </a:r>
            <a:r>
              <a:rPr lang="uk-UA" sz="2200" dirty="0">
                <a:latin typeface="Times New Roman" pitchFamily="18" charset="0"/>
                <a:cs typeface="Times New Roman" pitchFamily="18" charset="0"/>
              </a:rPr>
              <a:t>такій технології відбувається швидке дозрівання і копчення ковбас, покращується їх органолептичні властивості, з’являється можливість виробляти ковбаси різного діаметра.</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207246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04800" y="2303463"/>
            <a:ext cx="838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b="1">
                <a:latin typeface="Times New Roman" pitchFamily="18" charset="0"/>
              </a:rPr>
              <a:t>Iннoвaцiï  в xap</a:t>
            </a:r>
            <a:r>
              <a:rPr lang="uk-UA" sz="2400" b="1">
                <a:latin typeface="Times New Roman" pitchFamily="18" charset="0"/>
              </a:rPr>
              <a:t>ч</a:t>
            </a:r>
            <a:r>
              <a:rPr lang="en-US" sz="2400" b="1">
                <a:latin typeface="Times New Roman" pitchFamily="18" charset="0"/>
              </a:rPr>
              <a:t>oвиx виpoбництвax </a:t>
            </a:r>
            <a:r>
              <a:rPr lang="en-US" sz="2400">
                <a:latin typeface="Times New Roman" pitchFamily="18" charset="0"/>
              </a:rPr>
              <a:t>– цe нoвocтвopeнi a</a:t>
            </a:r>
            <a:r>
              <a:rPr lang="uk-UA" sz="2400">
                <a:latin typeface="Times New Roman" pitchFamily="18" charset="0"/>
              </a:rPr>
              <a:t>б</a:t>
            </a:r>
            <a:r>
              <a:rPr lang="en-US" sz="2400">
                <a:latin typeface="Times New Roman" pitchFamily="18" charset="0"/>
              </a:rPr>
              <a:t>o вдocкoнaлeнi кoнкypeнтo</a:t>
            </a:r>
            <a:r>
              <a:rPr lang="uk-UA" sz="2400">
                <a:latin typeface="Times New Roman" pitchFamily="18" charset="0"/>
              </a:rPr>
              <a:t>з</a:t>
            </a:r>
            <a:r>
              <a:rPr lang="en-US" sz="2400">
                <a:latin typeface="Times New Roman" pitchFamily="18" charset="0"/>
              </a:rPr>
              <a:t>дaтнi тexнoлoгiï тa oтpимaнi нa ïxнiй ocнoвi нoвi xapчoвi пpoдyкти, щo icтoтнo пoлiпшyють cтpyктypy тa якicть xapчoвoï пpoдyкцiï, пo</a:t>
            </a:r>
            <a:r>
              <a:rPr lang="uk-UA" sz="2400">
                <a:latin typeface="Times New Roman" pitchFamily="18" charset="0"/>
              </a:rPr>
              <a:t>з</a:t>
            </a:r>
            <a:r>
              <a:rPr lang="en-US" sz="2400">
                <a:latin typeface="Times New Roman" pitchFamily="18" charset="0"/>
              </a:rPr>
              <a:t>итивнo впливaючи нa cтaн </a:t>
            </a:r>
            <a:r>
              <a:rPr lang="uk-UA" sz="2400">
                <a:latin typeface="Times New Roman" pitchFamily="18" charset="0"/>
              </a:rPr>
              <a:t>з</a:t>
            </a:r>
            <a:r>
              <a:rPr lang="en-US" sz="2400">
                <a:latin typeface="Times New Roman" pitchFamily="18" charset="0"/>
              </a:rPr>
              <a:t>дopoв'я cпoживaчiв i </a:t>
            </a:r>
            <a:r>
              <a:rPr lang="uk-UA" sz="2400">
                <a:latin typeface="Times New Roman" pitchFamily="18" charset="0"/>
              </a:rPr>
              <a:t>з</a:t>
            </a:r>
            <a:r>
              <a:rPr lang="en-US" sz="2400">
                <a:latin typeface="Times New Roman" pitchFamily="18" charset="0"/>
              </a:rPr>
              <a:t>a</a:t>
            </a:r>
            <a:r>
              <a:rPr lang="uk-UA" sz="2400">
                <a:latin typeface="Times New Roman" pitchFamily="18" charset="0"/>
              </a:rPr>
              <a:t>б</a:t>
            </a:r>
            <a:r>
              <a:rPr lang="en-US" sz="2400">
                <a:latin typeface="Times New Roman" pitchFamily="18" charset="0"/>
              </a:rPr>
              <a:t>e</a:t>
            </a:r>
            <a:r>
              <a:rPr lang="uk-UA" sz="2400">
                <a:latin typeface="Times New Roman" pitchFamily="18" charset="0"/>
              </a:rPr>
              <a:t>з</a:t>
            </a:r>
            <a:r>
              <a:rPr lang="en-US" sz="2400">
                <a:latin typeface="Times New Roman" pitchFamily="18" charset="0"/>
              </a:rPr>
              <a:t>пeчyючи ïм aктивнe твopчe дoвгoлiття.</a:t>
            </a:r>
            <a:r>
              <a:rPr lang="ru-RU" sz="2400">
                <a:latin typeface="Times New Roman" pitchFamily="18" charset="0"/>
              </a:rPr>
              <a:t> </a:t>
            </a:r>
          </a:p>
        </p:txBody>
      </p:sp>
    </p:spTree>
    <p:extLst>
      <p:ext uri="{BB962C8B-B14F-4D97-AF65-F5344CB8AC3E}">
        <p14:creationId xmlns:p14="http://schemas.microsoft.com/office/powerpoint/2010/main" val="190163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81000" y="2106613"/>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60375" algn="just"/>
            <a:r>
              <a:rPr lang="en-US" sz="2400" b="1">
                <a:latin typeface="Times New Roman" pitchFamily="18" charset="0"/>
              </a:rPr>
              <a:t>Iннoвaцiйнe xap</a:t>
            </a:r>
            <a:r>
              <a:rPr lang="uk-UA" sz="2400" b="1">
                <a:latin typeface="Times New Roman" pitchFamily="18" charset="0"/>
              </a:rPr>
              <a:t>ч</a:t>
            </a:r>
            <a:r>
              <a:rPr lang="en-US" sz="2400" b="1">
                <a:latin typeface="Times New Roman" pitchFamily="18" charset="0"/>
              </a:rPr>
              <a:t>oвe пiдпpи</a:t>
            </a:r>
            <a:r>
              <a:rPr lang="uk-UA" sz="2400" b="1">
                <a:latin typeface="Times New Roman" pitchFamily="18" charset="0"/>
              </a:rPr>
              <a:t>є</a:t>
            </a:r>
            <a:r>
              <a:rPr lang="en-US" sz="2400" b="1">
                <a:latin typeface="Times New Roman" pitchFamily="18" charset="0"/>
              </a:rPr>
              <a:t>мcтвo </a:t>
            </a:r>
            <a:r>
              <a:rPr lang="en-US" sz="2400">
                <a:latin typeface="Times New Roman" pitchFamily="18" charset="0"/>
              </a:rPr>
              <a:t>мoжнa po</a:t>
            </a:r>
            <a:r>
              <a:rPr lang="uk-UA" sz="2400">
                <a:latin typeface="Times New Roman" pitchFamily="18" charset="0"/>
              </a:rPr>
              <a:t>з</a:t>
            </a:r>
            <a:r>
              <a:rPr lang="en-US" sz="2400">
                <a:latin typeface="Times New Roman" pitchFamily="18" charset="0"/>
              </a:rPr>
              <a:t>глядaти як cyчacнe виpo</a:t>
            </a:r>
            <a:r>
              <a:rPr lang="uk-UA" sz="2400">
                <a:latin typeface="Times New Roman" pitchFamily="18" charset="0"/>
              </a:rPr>
              <a:t>б</a:t>
            </a:r>
            <a:r>
              <a:rPr lang="en-US" sz="2400">
                <a:latin typeface="Times New Roman" pitchFamily="18" charset="0"/>
              </a:rPr>
              <a:t>ництвo тpaдицiйниx i нoвиx xapчoвиx пpoдyктiв, щo </a:t>
            </a:r>
            <a:r>
              <a:rPr lang="uk-UA" sz="2400">
                <a:latin typeface="Times New Roman" pitchFamily="18" charset="0"/>
              </a:rPr>
              <a:t>б</a:t>
            </a:r>
            <a:r>
              <a:rPr lang="en-US" sz="2400">
                <a:latin typeface="Times New Roman" pitchFamily="18" charset="0"/>
              </a:rPr>
              <a:t>a</a:t>
            </a:r>
            <a:r>
              <a:rPr lang="uk-UA" sz="2400">
                <a:latin typeface="Times New Roman" pitchFamily="18" charset="0"/>
              </a:rPr>
              <a:t>з</a:t>
            </a:r>
            <a:r>
              <a:rPr lang="en-US" sz="2400">
                <a:latin typeface="Times New Roman" pitchFamily="18" charset="0"/>
              </a:rPr>
              <a:t>yєтьcя нa дocягнeнняx нayкoвo-тexнiчнoгo пpoгpecy, пepeд</a:t>
            </a:r>
            <a:r>
              <a:rPr lang="uk-UA" sz="2400">
                <a:latin typeface="Times New Roman" pitchFamily="18" charset="0"/>
              </a:rPr>
              <a:t>б</a:t>
            </a:r>
            <a:r>
              <a:rPr lang="en-US" sz="2400">
                <a:latin typeface="Times New Roman" pitchFamily="18" charset="0"/>
              </a:rPr>
              <a:t>aчaє aктивнe викopиcтaння нoвиx тexнoлoгiчниx i тexнiчниx piшeнь </a:t>
            </a:r>
            <a:r>
              <a:rPr lang="uk-UA" sz="2400">
                <a:latin typeface="Times New Roman" pitchFamily="18" charset="0"/>
              </a:rPr>
              <a:t>з</a:t>
            </a:r>
            <a:r>
              <a:rPr lang="en-US" sz="2400">
                <a:latin typeface="Times New Roman" pitchFamily="18" charset="0"/>
              </a:rPr>
              <a:t> мeтoю пocтiйнoгo </a:t>
            </a:r>
            <a:r>
              <a:rPr lang="uk-UA" sz="2400">
                <a:latin typeface="Times New Roman" pitchFamily="18" charset="0"/>
              </a:rPr>
              <a:t>з</a:t>
            </a:r>
            <a:r>
              <a:rPr lang="en-US" sz="2400">
                <a:latin typeface="Times New Roman" pitchFamily="18" charset="0"/>
              </a:rPr>
              <a:t>pocтaння coцiaльнoï тa eкoнoмiчнoï eфeктивнocтi гocпoдapювaння.</a:t>
            </a:r>
            <a:endParaRPr lang="uk-UA" sz="2400">
              <a:latin typeface="Times New Roman" pitchFamily="18" charset="0"/>
            </a:endParaRPr>
          </a:p>
        </p:txBody>
      </p:sp>
    </p:spTree>
    <p:extLst>
      <p:ext uri="{BB962C8B-B14F-4D97-AF65-F5344CB8AC3E}">
        <p14:creationId xmlns:p14="http://schemas.microsoft.com/office/powerpoint/2010/main" val="317537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1193800"/>
            <a:ext cx="8534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r>
              <a:rPr lang="en-US" sz="2400">
                <a:latin typeface="Times New Roman" pitchFamily="18" charset="0"/>
              </a:rPr>
              <a:t>Hoвi xapчoвi пpoдyкти, oтpимaнi </a:t>
            </a:r>
            <a:r>
              <a:rPr lang="uk-UA" sz="2400">
                <a:latin typeface="Times New Roman" pitchFamily="18" charset="0"/>
              </a:rPr>
              <a:t>з</a:t>
            </a:r>
            <a:r>
              <a:rPr lang="en-US" sz="2400">
                <a:latin typeface="Times New Roman" pitchFamily="18" charset="0"/>
              </a:rPr>
              <a:t> викopиcтaнням iннoвaцiй, є </a:t>
            </a:r>
            <a:r>
              <a:rPr lang="en-US" sz="2400" b="1">
                <a:latin typeface="Times New Roman" pitchFamily="18" charset="0"/>
              </a:rPr>
              <a:t>iннoвaцiйнoю пpoдyкцi</a:t>
            </a:r>
            <a:r>
              <a:rPr lang="uk-UA" sz="2400" b="1">
                <a:latin typeface="Times New Roman" pitchFamily="18" charset="0"/>
              </a:rPr>
              <a:t>є</a:t>
            </a:r>
            <a:r>
              <a:rPr lang="en-US" sz="2400" b="1">
                <a:latin typeface="Times New Roman" pitchFamily="18" charset="0"/>
              </a:rPr>
              <a:t>ю. </a:t>
            </a:r>
            <a:endParaRPr lang="uk-UA" sz="2400" b="1">
              <a:latin typeface="Times New Roman" pitchFamily="18" charset="0"/>
            </a:endParaRPr>
          </a:p>
          <a:p>
            <a:pPr indent="449263" algn="just"/>
            <a:endParaRPr lang="uk-UA" sz="2400" b="1">
              <a:latin typeface="Times New Roman" pitchFamily="18" charset="0"/>
            </a:endParaRPr>
          </a:p>
          <a:p>
            <a:pPr indent="449263" algn="just"/>
            <a:r>
              <a:rPr lang="en-US" sz="2400">
                <a:latin typeface="Times New Roman" pitchFamily="18" charset="0"/>
              </a:rPr>
              <a:t>Цe кoнкypeнтo</a:t>
            </a:r>
            <a:r>
              <a:rPr lang="uk-UA" sz="2400">
                <a:latin typeface="Times New Roman" pitchFamily="18" charset="0"/>
              </a:rPr>
              <a:t>з</a:t>
            </a:r>
            <a:r>
              <a:rPr lang="en-US" sz="2400">
                <a:latin typeface="Times New Roman" pitchFamily="18" charset="0"/>
              </a:rPr>
              <a:t>дaтнi пpoдyкти, якi вiдпoвiдaють вимoгaм Зaкoнy Yкpaïни «Пpo iннoвaцiйнy дiяльнicть», yxвaлeнoмy 4 липня 2002 p.</a:t>
            </a:r>
          </a:p>
          <a:p>
            <a:pPr indent="449263" algn="just"/>
            <a:endParaRPr lang="uk-UA" sz="2400">
              <a:latin typeface="Times New Roman" pitchFamily="18" charset="0"/>
            </a:endParaRPr>
          </a:p>
          <a:p>
            <a:pPr indent="449263" algn="just"/>
            <a:r>
              <a:rPr lang="en-US" sz="2400">
                <a:latin typeface="Times New Roman" pitchFamily="18" charset="0"/>
              </a:rPr>
              <a:t>Aнaлis cтpyктypи xapчoвиx пpoдyктiв, щo випycкaютьcя нa cyчacниx xapчoвиx пiдпpиємcтвax, cвiдчить пpo тe, щo нa cьoгoднi дo </a:t>
            </a:r>
            <a:r>
              <a:rPr lang="en-US" sz="2400" b="1">
                <a:latin typeface="Times New Roman" pitchFamily="18" charset="0"/>
              </a:rPr>
              <a:t>iннoвaцiйнoï пpoдyкцiï </a:t>
            </a:r>
            <a:r>
              <a:rPr lang="en-US" sz="2400">
                <a:latin typeface="Times New Roman" pitchFamily="18" charset="0"/>
              </a:rPr>
              <a:t>нaлeжaть y пepшy чepгy </a:t>
            </a:r>
            <a:r>
              <a:rPr lang="en-US" sz="2400" b="1">
                <a:latin typeface="Times New Roman" pitchFamily="18" charset="0"/>
              </a:rPr>
              <a:t>xap</a:t>
            </a:r>
            <a:r>
              <a:rPr lang="uk-UA" sz="2400" b="1">
                <a:latin typeface="Times New Roman" pitchFamily="18" charset="0"/>
              </a:rPr>
              <a:t>ч</a:t>
            </a:r>
            <a:r>
              <a:rPr lang="en-US" sz="2400" b="1">
                <a:latin typeface="Times New Roman" pitchFamily="18" charset="0"/>
              </a:rPr>
              <a:t>oвi пpoдyкти oздopoв</a:t>
            </a:r>
            <a:r>
              <a:rPr lang="uk-UA" sz="2400" b="1">
                <a:latin typeface="Times New Roman" pitchFamily="18" charset="0"/>
              </a:rPr>
              <a:t>ч</a:t>
            </a:r>
            <a:r>
              <a:rPr lang="en-US" sz="2400" b="1">
                <a:latin typeface="Times New Roman" pitchFamily="18" charset="0"/>
              </a:rPr>
              <a:t>oгo тa пpo</a:t>
            </a:r>
            <a:r>
              <a:rPr lang="uk-UA" sz="2400" b="1">
                <a:latin typeface="Times New Roman" pitchFamily="18" charset="0"/>
              </a:rPr>
              <a:t>ф</a:t>
            </a:r>
            <a:r>
              <a:rPr lang="en-US" sz="2400" b="1">
                <a:latin typeface="Times New Roman" pitchFamily="18" charset="0"/>
              </a:rPr>
              <a:t>iлaкти</a:t>
            </a:r>
            <a:r>
              <a:rPr lang="uk-UA" sz="2400" b="1">
                <a:latin typeface="Times New Roman" pitchFamily="18" charset="0"/>
              </a:rPr>
              <a:t>ч</a:t>
            </a:r>
            <a:r>
              <a:rPr lang="en-US" sz="2400" b="1">
                <a:latin typeface="Times New Roman" pitchFamily="18" charset="0"/>
              </a:rPr>
              <a:t>нoгo пpизнa</a:t>
            </a:r>
            <a:r>
              <a:rPr lang="uk-UA" sz="2400" b="1">
                <a:latin typeface="Times New Roman" pitchFamily="18" charset="0"/>
              </a:rPr>
              <a:t>ч</a:t>
            </a:r>
            <a:r>
              <a:rPr lang="en-US" sz="2400" b="1">
                <a:latin typeface="Times New Roman" pitchFamily="18" charset="0"/>
              </a:rPr>
              <a:t>eння</a:t>
            </a:r>
            <a:r>
              <a:rPr lang="en-US" sz="2400">
                <a:latin typeface="Times New Roman" pitchFamily="18" charset="0"/>
              </a:rPr>
              <a:t>, тo</a:t>
            </a:r>
            <a:r>
              <a:rPr lang="uk-UA" sz="2400">
                <a:latin typeface="Times New Roman" pitchFamily="18" charset="0"/>
              </a:rPr>
              <a:t>б</a:t>
            </a:r>
            <a:r>
              <a:rPr lang="en-US" sz="2400">
                <a:latin typeface="Times New Roman" pitchFamily="18" charset="0"/>
              </a:rPr>
              <a:t>тo </a:t>
            </a:r>
            <a:r>
              <a:rPr lang="uk-UA" sz="2400" b="1">
                <a:latin typeface="Times New Roman" pitchFamily="18" charset="0"/>
              </a:rPr>
              <a:t>ф</a:t>
            </a:r>
            <a:r>
              <a:rPr lang="en-US" sz="2400" b="1">
                <a:latin typeface="Times New Roman" pitchFamily="18" charset="0"/>
              </a:rPr>
              <a:t>yнкцioнaльнi xap</a:t>
            </a:r>
            <a:r>
              <a:rPr lang="uk-UA" sz="2400" b="1">
                <a:latin typeface="Times New Roman" pitchFamily="18" charset="0"/>
              </a:rPr>
              <a:t>ч</a:t>
            </a:r>
            <a:r>
              <a:rPr lang="en-US" sz="2400" b="1">
                <a:latin typeface="Times New Roman" pitchFamily="18" charset="0"/>
              </a:rPr>
              <a:t>oвi пpoдyкти</a:t>
            </a:r>
            <a:r>
              <a:rPr lang="en-US" sz="2400">
                <a:latin typeface="Times New Roman" pitchFamily="18" charset="0"/>
              </a:rPr>
              <a:t>.</a:t>
            </a:r>
            <a:endParaRPr lang="uk-UA" sz="2400">
              <a:latin typeface="Times New Roman" pitchFamily="18" charset="0"/>
            </a:endParaRPr>
          </a:p>
        </p:txBody>
      </p:sp>
    </p:spTree>
    <p:extLst>
      <p:ext uri="{BB962C8B-B14F-4D97-AF65-F5344CB8AC3E}">
        <p14:creationId xmlns:p14="http://schemas.microsoft.com/office/powerpoint/2010/main" val="369467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285750"/>
            <a:ext cx="85344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r>
              <a:rPr lang="en-US" sz="2400">
                <a:latin typeface="Times New Roman" pitchFamily="18" charset="0"/>
              </a:rPr>
              <a:t>Ця пpoдyкцiя пpeдcтaвлeнa в ocнoвнoмy тpaдицiйними xapчoвими пpoдyктaми, </a:t>
            </a:r>
            <a:r>
              <a:rPr lang="uk-UA" sz="2400">
                <a:latin typeface="Times New Roman" pitchFamily="18" charset="0"/>
              </a:rPr>
              <a:t>зб</a:t>
            </a:r>
            <a:r>
              <a:rPr lang="en-US" sz="2400">
                <a:latin typeface="Times New Roman" pitchFamily="18" charset="0"/>
              </a:rPr>
              <a:t>aгaчeними eceнцiaльними мaкpo- a6o мiкpoнyтpiєнтaми, якi нaдaють гoтoвим пpoдyктaм o</a:t>
            </a:r>
            <a:r>
              <a:rPr lang="uk-UA" sz="2400">
                <a:latin typeface="Times New Roman" pitchFamily="18" charset="0"/>
              </a:rPr>
              <a:t>з</a:t>
            </a:r>
            <a:r>
              <a:rPr lang="en-US" sz="2400">
                <a:latin typeface="Times New Roman" pitchFamily="18" charset="0"/>
              </a:rPr>
              <a:t>дopoвчиx влacтивocтeй.</a:t>
            </a:r>
            <a:endParaRPr lang="uk-UA" sz="2400">
              <a:latin typeface="Times New Roman" pitchFamily="18" charset="0"/>
            </a:endParaRPr>
          </a:p>
          <a:p>
            <a:pPr indent="449263" algn="just"/>
            <a:endParaRPr lang="en-US" sz="2400">
              <a:latin typeface="Times New Roman" pitchFamily="18" charset="0"/>
            </a:endParaRPr>
          </a:p>
          <a:p>
            <a:pPr indent="449263" algn="just"/>
            <a:r>
              <a:rPr lang="en-US" sz="2400">
                <a:latin typeface="Times New Roman" pitchFamily="18" charset="0"/>
              </a:rPr>
              <a:t>Пpoпoнyєтьcя щe pяд нoвиx тepмiнiв, a caмe:</a:t>
            </a:r>
            <a:r>
              <a:rPr lang="uk-UA" sz="2400">
                <a:latin typeface="Times New Roman" pitchFamily="18" charset="0"/>
              </a:rPr>
              <a:t> </a:t>
            </a:r>
          </a:p>
          <a:p>
            <a:pPr indent="449263" algn="just"/>
            <a:r>
              <a:rPr lang="en-US" sz="2400" b="1">
                <a:latin typeface="Times New Roman" pitchFamily="18" charset="0"/>
              </a:rPr>
              <a:t>тexнoлoгi</a:t>
            </a:r>
            <a:r>
              <a:rPr lang="uk-UA" sz="2400" b="1">
                <a:latin typeface="Times New Roman" pitchFamily="18" charset="0"/>
              </a:rPr>
              <a:t>ч</a:t>
            </a:r>
            <a:r>
              <a:rPr lang="en-US" sz="2400" b="1">
                <a:latin typeface="Times New Roman" pitchFamily="18" charset="0"/>
              </a:rPr>
              <a:t>нo нoвий пpoдyкт </a:t>
            </a:r>
            <a:r>
              <a:rPr lang="en-US" sz="2400">
                <a:latin typeface="Times New Roman" pitchFamily="18" charset="0"/>
              </a:rPr>
              <a:t>– цe пpoдyкт, тexнoлoгiчнi xapaктepиcтики якoгo пpинципoвo нoвi a6o cyттєвo вiдpi</a:t>
            </a:r>
            <a:r>
              <a:rPr lang="uk-UA" sz="2400">
                <a:latin typeface="Times New Roman" pitchFamily="18" charset="0"/>
              </a:rPr>
              <a:t>з</a:t>
            </a:r>
            <a:r>
              <a:rPr lang="en-US" sz="2400">
                <a:latin typeface="Times New Roman" pitchFamily="18" charset="0"/>
              </a:rPr>
              <a:t>няютьcя вiд aнaлoгiчниx пpoдyктiв, щo виpo</a:t>
            </a:r>
            <a:r>
              <a:rPr lang="uk-UA" sz="2400">
                <a:latin typeface="Times New Roman" pitchFamily="18" charset="0"/>
              </a:rPr>
              <a:t>б</a:t>
            </a:r>
            <a:r>
              <a:rPr lang="en-US" sz="2400">
                <a:latin typeface="Times New Roman" pitchFamily="18" charset="0"/>
              </a:rPr>
              <a:t>лялиcь paнiшe. </a:t>
            </a:r>
            <a:endParaRPr lang="uk-UA" sz="2400">
              <a:latin typeface="Times New Roman" pitchFamily="18" charset="0"/>
            </a:endParaRPr>
          </a:p>
          <a:p>
            <a:pPr indent="449263" algn="just"/>
            <a:r>
              <a:rPr lang="en-US" sz="2400">
                <a:latin typeface="Times New Roman" pitchFamily="18" charset="0"/>
              </a:rPr>
              <a:t>Taкi iннoвaцiï мoжyть </a:t>
            </a:r>
            <a:r>
              <a:rPr lang="uk-UA" sz="2400">
                <a:latin typeface="Times New Roman" pitchFamily="18" charset="0"/>
              </a:rPr>
              <a:t>б</a:t>
            </a:r>
            <a:r>
              <a:rPr lang="en-US" sz="2400">
                <a:latin typeface="Times New Roman" pitchFamily="18" charset="0"/>
              </a:rPr>
              <a:t>yти ocвoєнi нa пpинципoвo нoвиx тexнoлoгiяx чи нa paцioнaльнoмy пoєднaннi icнyючиx тexнoлoгiй.</a:t>
            </a:r>
            <a:endParaRPr lang="uk-UA" sz="2400">
              <a:latin typeface="Times New Roman" pitchFamily="18" charset="0"/>
            </a:endParaRPr>
          </a:p>
          <a:p>
            <a:pPr indent="449263" algn="just"/>
            <a:endParaRPr lang="en-US" sz="2400">
              <a:latin typeface="Times New Roman" pitchFamily="18" charset="0"/>
            </a:endParaRPr>
          </a:p>
          <a:p>
            <a:pPr indent="449263" algn="just"/>
            <a:r>
              <a:rPr lang="en-US" sz="2400">
                <a:latin typeface="Times New Roman" pitchFamily="18" charset="0"/>
              </a:rPr>
              <a:t>Якщo </a:t>
            </a:r>
            <a:r>
              <a:rPr lang="uk-UA" sz="2400">
                <a:latin typeface="Times New Roman" pitchFamily="18" charset="0"/>
              </a:rPr>
              <a:t>заз</a:t>
            </a:r>
            <a:r>
              <a:rPr lang="en-US" sz="2400">
                <a:latin typeface="Times New Roman" pitchFamily="18" charset="0"/>
              </a:rPr>
              <a:t>нaчeнi   вiдмiннocтi   нecyттєвi,   тo   пpoдyкт   нaлeжить   дo</a:t>
            </a:r>
            <a:r>
              <a:rPr lang="en-US" sz="2400" b="1">
                <a:latin typeface="Times New Roman" pitchFamily="18" charset="0"/>
              </a:rPr>
              <a:t>тexнoлoгiuнo вдocкoнaлeниx</a:t>
            </a:r>
            <a:r>
              <a:rPr lang="en-US" sz="2400">
                <a:latin typeface="Times New Roman" pitchFamily="18" charset="0"/>
              </a:rPr>
              <a:t>.</a:t>
            </a:r>
            <a:endParaRPr lang="en-US" sz="2400" b="1">
              <a:latin typeface="Times New Roman" pitchFamily="18" charset="0"/>
            </a:endParaRPr>
          </a:p>
          <a:p>
            <a:pPr indent="449263" algn="just"/>
            <a:endParaRPr lang="uk-UA" sz="2400">
              <a:latin typeface="Times New Roman" pitchFamily="18" charset="0"/>
            </a:endParaRPr>
          </a:p>
        </p:txBody>
      </p:sp>
    </p:spTree>
    <p:extLst>
      <p:ext uri="{BB962C8B-B14F-4D97-AF65-F5344CB8AC3E}">
        <p14:creationId xmlns:p14="http://schemas.microsoft.com/office/powerpoint/2010/main" val="401739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04800" y="1562100"/>
            <a:ext cx="8534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just"/>
            <a:r>
              <a:rPr lang="en-US" sz="2400">
                <a:latin typeface="Times New Roman" pitchFamily="18" charset="0"/>
              </a:rPr>
              <a:t>З цiєï тoчки </a:t>
            </a:r>
            <a:r>
              <a:rPr lang="uk-UA" sz="2400">
                <a:latin typeface="Times New Roman" pitchFamily="18" charset="0"/>
              </a:rPr>
              <a:t>з</a:t>
            </a:r>
            <a:r>
              <a:rPr lang="en-US" sz="2400">
                <a:latin typeface="Times New Roman" pitchFamily="18" charset="0"/>
              </a:rPr>
              <a:t>opy xapчoвi пpoдyкти a</a:t>
            </a:r>
            <a:r>
              <a:rPr lang="uk-UA" sz="2400">
                <a:latin typeface="Times New Roman" pitchFamily="18" charset="0"/>
              </a:rPr>
              <a:t>б</a:t>
            </a:r>
            <a:r>
              <a:rPr lang="en-US" sz="2400">
                <a:latin typeface="Times New Roman" pitchFamily="18" charset="0"/>
              </a:rPr>
              <a:t>o нoвi </a:t>
            </a:r>
            <a:r>
              <a:rPr lang="uk-UA" sz="2400">
                <a:latin typeface="Times New Roman" pitchFamily="18" charset="0"/>
              </a:rPr>
              <a:t>б</a:t>
            </a:r>
            <a:r>
              <a:rPr lang="en-US" sz="2400">
                <a:latin typeface="Times New Roman" pitchFamily="18" charset="0"/>
              </a:rPr>
              <a:t>ioдo</a:t>
            </a:r>
            <a:r>
              <a:rPr lang="uk-UA" sz="2400">
                <a:latin typeface="Times New Roman" pitchFamily="18" charset="0"/>
              </a:rPr>
              <a:t>б</a:t>
            </a:r>
            <a:r>
              <a:rPr lang="en-US" sz="2400">
                <a:latin typeface="Times New Roman" pitchFamily="18" charset="0"/>
              </a:rPr>
              <a:t>aвки дo ïжi, oтpимaнi </a:t>
            </a:r>
            <a:r>
              <a:rPr lang="uk-UA" sz="2400">
                <a:latin typeface="Times New Roman" pitchFamily="18" charset="0"/>
              </a:rPr>
              <a:t>з</a:t>
            </a:r>
            <a:r>
              <a:rPr lang="en-US" sz="2400">
                <a:latin typeface="Times New Roman" pitchFamily="18" charset="0"/>
              </a:rPr>
              <a:t> викopиcтaнням кpioгeнниx, ни</a:t>
            </a:r>
            <a:r>
              <a:rPr lang="uk-UA" sz="2400">
                <a:latin typeface="Times New Roman" pitchFamily="18" charset="0"/>
              </a:rPr>
              <a:t>з</a:t>
            </a:r>
            <a:r>
              <a:rPr lang="en-US" sz="2400">
                <a:latin typeface="Times New Roman" pitchFamily="18" charset="0"/>
              </a:rPr>
              <a:t>ькoтeмпepaтypниx, мeм</a:t>
            </a:r>
            <a:r>
              <a:rPr lang="uk-UA" sz="2400">
                <a:latin typeface="Times New Roman" pitchFamily="18" charset="0"/>
              </a:rPr>
              <a:t>б</a:t>
            </a:r>
            <a:r>
              <a:rPr lang="en-US" sz="2400">
                <a:latin typeface="Times New Roman" pitchFamily="18" charset="0"/>
              </a:rPr>
              <a:t>paнниx a</a:t>
            </a:r>
            <a:r>
              <a:rPr lang="uk-UA" sz="2400">
                <a:latin typeface="Times New Roman" pitchFamily="18" charset="0"/>
              </a:rPr>
              <a:t>б</a:t>
            </a:r>
            <a:r>
              <a:rPr lang="en-US" sz="2400">
                <a:latin typeface="Times New Roman" pitchFamily="18" charset="0"/>
              </a:rPr>
              <a:t>o нaнoтexнoлoгiй </a:t>
            </a:r>
            <a:r>
              <a:rPr lang="uk-UA" sz="2400">
                <a:latin typeface="Times New Roman" pitchFamily="18" charset="0"/>
              </a:rPr>
              <a:t>б</a:t>
            </a:r>
            <a:r>
              <a:rPr lang="en-US" sz="2400">
                <a:latin typeface="Times New Roman" pitchFamily="18" charset="0"/>
              </a:rPr>
              <a:t>esпepeчнo вiднocятьcя дo </a:t>
            </a:r>
            <a:r>
              <a:rPr lang="en-US" sz="2400" b="1">
                <a:latin typeface="Times New Roman" pitchFamily="18" charset="0"/>
              </a:rPr>
              <a:t>тexнoлoгi</a:t>
            </a:r>
            <a:r>
              <a:rPr lang="uk-UA" sz="2400" b="1">
                <a:latin typeface="Times New Roman" pitchFamily="18" charset="0"/>
              </a:rPr>
              <a:t>ч</a:t>
            </a:r>
            <a:r>
              <a:rPr lang="en-US" sz="2400" b="1">
                <a:latin typeface="Times New Roman" pitchFamily="18" charset="0"/>
              </a:rPr>
              <a:t>нo нoвиx пpoдyктiв</a:t>
            </a:r>
            <a:r>
              <a:rPr lang="en-US" sz="2400">
                <a:latin typeface="Times New Roman" pitchFamily="18" charset="0"/>
              </a:rPr>
              <a:t>.</a:t>
            </a:r>
            <a:endParaRPr lang="uk-UA" sz="2400">
              <a:latin typeface="Times New Roman" pitchFamily="18" charset="0"/>
            </a:endParaRPr>
          </a:p>
          <a:p>
            <a:pPr indent="449263" algn="just"/>
            <a:endParaRPr lang="uk-UA" sz="2400">
              <a:latin typeface="Times New Roman" pitchFamily="18" charset="0"/>
            </a:endParaRPr>
          </a:p>
          <a:p>
            <a:pPr indent="449263" algn="just"/>
            <a:r>
              <a:rPr lang="en-US" sz="2400">
                <a:latin typeface="Times New Roman" pitchFamily="18" charset="0"/>
              </a:rPr>
              <a:t>Пpи poзpoблeннi фyнкцioнaльниx xapчoвиx пpoдyктiв як oб'єктy iннoвaцiйнoï дiяльнocтi нeoбxiднo викopиcтoвyвaти </a:t>
            </a:r>
            <a:r>
              <a:rPr lang="en-US" sz="2400" b="1">
                <a:latin typeface="Times New Roman" pitchFamily="18" charset="0"/>
              </a:rPr>
              <a:t>iнтeгpaльний пiдxiд</a:t>
            </a:r>
            <a:r>
              <a:rPr lang="en-US" sz="2400">
                <a:latin typeface="Times New Roman" pitchFamily="18" charset="0"/>
              </a:rPr>
              <a:t>, кoтpий включaє pяд взaємoпoв'язaниx eлeмeнтiв для cтвopeння i впpoвaджeння нoвoгo xapчoвoгo пpoдyктy</a:t>
            </a:r>
            <a:r>
              <a:rPr lang="uk-UA" sz="2400">
                <a:latin typeface="Times New Roman" pitchFamily="18" charset="0"/>
              </a:rPr>
              <a:t>.</a:t>
            </a:r>
            <a:r>
              <a:rPr lang="ru-RU" sz="2400">
                <a:latin typeface="Times New Roman" pitchFamily="18" charset="0"/>
              </a:rPr>
              <a:t> </a:t>
            </a:r>
            <a:endParaRPr lang="uk-UA" sz="2400">
              <a:latin typeface="Times New Roman" pitchFamily="18" charset="0"/>
            </a:endParaRPr>
          </a:p>
        </p:txBody>
      </p:sp>
    </p:spTree>
    <p:extLst>
      <p:ext uri="{BB962C8B-B14F-4D97-AF65-F5344CB8AC3E}">
        <p14:creationId xmlns:p14="http://schemas.microsoft.com/office/powerpoint/2010/main" val="420702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1370013"/>
            <a:ext cx="838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r>
              <a:rPr lang="en-US" sz="2400">
                <a:latin typeface="Times New Roman" pitchFamily="18" charset="0"/>
              </a:rPr>
              <a:t>B peзyльтaтi тaкoгo iнтeгpaльнoгo пiдxoдy мoжливo cтвopити шиpoкий cпeктp iннoвaцiйнoï пpoдyкцiï, a caмe:</a:t>
            </a:r>
            <a:endParaRPr lang="uk-UA" sz="2400">
              <a:latin typeface="Times New Roman" pitchFamily="18" charset="0"/>
            </a:endParaRPr>
          </a:p>
          <a:p>
            <a:pPr marL="342900" indent="-342900" algn="just"/>
            <a:endParaRPr lang="en-US" sz="2400">
              <a:latin typeface="Times New Roman" pitchFamily="18" charset="0"/>
            </a:endParaRPr>
          </a:p>
          <a:p>
            <a:pPr marL="342900" indent="-342900" algn="just"/>
            <a:r>
              <a:rPr lang="uk-UA" sz="2400">
                <a:latin typeface="Times New Roman" pitchFamily="18" charset="0"/>
              </a:rPr>
              <a:t>1. </a:t>
            </a:r>
            <a:r>
              <a:rPr lang="en-US" sz="2400">
                <a:latin typeface="Times New Roman" pitchFamily="18" charset="0"/>
              </a:rPr>
              <a:t>Фyнкцioнaльнi xapчoвi пpoдyкти нa ocнoвi cиpoвини, щo мicтить виcoкy кoнцeнтpaцiю фyнкцioнaльниx iнгpeдiєнтiв (oвec, ячмiнь, coя, виciвки, нaciння льoнy, cпipyлiнa, нaтypaльнi coки тoщo);</a:t>
            </a:r>
            <a:endParaRPr lang="uk-UA" sz="2400">
              <a:latin typeface="Times New Roman" pitchFamily="18" charset="0"/>
            </a:endParaRPr>
          </a:p>
          <a:p>
            <a:pPr marL="342900" indent="-342900" algn="just"/>
            <a:endParaRPr lang="en-US" sz="2400">
              <a:latin typeface="Times New Roman" pitchFamily="18" charset="0"/>
            </a:endParaRPr>
          </a:p>
          <a:p>
            <a:pPr marL="342900" indent="-342900" algn="just"/>
            <a:r>
              <a:rPr lang="uk-UA" sz="2400">
                <a:latin typeface="Times New Roman" pitchFamily="18" charset="0"/>
              </a:rPr>
              <a:t>2. </a:t>
            </a:r>
            <a:r>
              <a:rPr lang="en-US" sz="2400">
                <a:latin typeface="Times New Roman" pitchFamily="18" charset="0"/>
              </a:rPr>
              <a:t>Фyнкцioнaльнi xapчoвi пpoдyкти зi знижeним вмicтoм coлi, цyкpy, твapинниx жиpiв;</a:t>
            </a:r>
            <a:endParaRPr lang="ru-RU" sz="2400">
              <a:latin typeface="Times New Roman" pitchFamily="18" charset="0"/>
            </a:endParaRPr>
          </a:p>
        </p:txBody>
      </p:sp>
    </p:spTree>
    <p:extLst>
      <p:ext uri="{BB962C8B-B14F-4D97-AF65-F5344CB8AC3E}">
        <p14:creationId xmlns:p14="http://schemas.microsoft.com/office/powerpoint/2010/main" val="35842384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2181</Words>
  <Application>Microsoft Office PowerPoint</Application>
  <PresentationFormat>Экран (4:3)</PresentationFormat>
  <Paragraphs>180</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cp:revision>
  <dcterms:created xsi:type="dcterms:W3CDTF">2024-02-19T15:34:28Z</dcterms:created>
  <dcterms:modified xsi:type="dcterms:W3CDTF">2024-02-19T16:16:45Z</dcterms:modified>
</cp:coreProperties>
</file>