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5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8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7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3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0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8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0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F8D0-0F53-45DC-964E-C0EE4690CA5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DB33-B69B-4F2F-BEFD-2E634E7A8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2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ТЕХНОЛОГІЇ М’ЯСНИХ ПРОДУКТІВ З ВИКОРИСТАННЯМ ФЕРМЕНТНИХ І БАКТЕРІАЛЬНИХ КУЛЬТУР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Технологія м'яса і м'ясних продук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32658" r="17922" b="18053"/>
          <a:stretch/>
        </p:blipFill>
        <p:spPr bwMode="auto">
          <a:xfrm>
            <a:off x="1115616" y="2420888"/>
            <a:ext cx="497840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24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25768" r="53455" b="13708"/>
          <a:stretch>
            <a:fillRect/>
          </a:stretch>
        </p:blipFill>
        <p:spPr bwMode="auto">
          <a:xfrm>
            <a:off x="1907704" y="244980"/>
            <a:ext cx="51054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53185" r="53651" b="19550"/>
          <a:stretch>
            <a:fillRect/>
          </a:stretch>
        </p:blipFill>
        <p:spPr bwMode="auto">
          <a:xfrm>
            <a:off x="2123728" y="4137815"/>
            <a:ext cx="5048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433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8230" y="5932846"/>
            <a:ext cx="8820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етапи розробки і застосування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поліфункціональних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добавок для використання у технологіях м’ясних продуктів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9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5934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Доцільність застосування ферментів у м’ясній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промисловості печення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прискорення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процесів: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дозрівання і розм’якшення м’яса на 2,0–2,5 рази;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збільшення сортності напівфабрикатів;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освітлення крові;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видалення з кістки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м’якотних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прирізів;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обезволошування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та обробка шкур;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отримання високоякісних біологічно повноцінних гідролізатів і продуктів харчування.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35762"/>
              </p:ext>
            </p:extLst>
          </p:nvPr>
        </p:nvGraphicFramePr>
        <p:xfrm>
          <a:off x="395536" y="692696"/>
          <a:ext cx="8352928" cy="60987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82092"/>
                <a:gridCol w="5070836"/>
              </a:tblGrid>
              <a:tr h="352313">
                <a:tc>
                  <a:txBody>
                    <a:bodyPr/>
                    <a:lstStyle/>
                    <a:p>
                      <a:pPr marL="457200"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з використанням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ферментних препаратів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120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Колагенофільний препарат ферментів з Penicilliun wortmanii ВКМ-2091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його використанні ступінь гідролізу колагену досягає 60...65%. Фракціонування білкових гідролізатів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колагенвмісної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сировини підтверджує якісне перетворення білків, багатий набір і високий вміст вільних амінокислот, перетравність збільшується на 2,0...2,5 разу, при нагріванні набуває приємного м’ясного запаху, являються чудовою основою для отримання харчових добавок, модифікованих продуктів і кормових концентратів. Позитивні результати отримані при використанні в якості сировини шкурки, жилок, малоцінних субпродуктів II категорії (легені, рубець, селезінка). Гідролізати є прекрасними замінниками яловичини (15...20%) в рецептурах фаршевих продуктів і консервантів, а також корисні в складі білково-жирових добавок і емульсій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614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Виробництво харчових інгредієнтів з малоцінної сировини м’ясної промисловості на основі ферментативного гідролізу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Гідролізати,	отримані зі свинячих шкур, широко використовуються при приготуванні супів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133" y="145177"/>
            <a:ext cx="7954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 ферментів для обробки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колагенвмісної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сировини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01157"/>
              </p:ext>
            </p:extLst>
          </p:nvPr>
        </p:nvGraphicFramePr>
        <p:xfrm>
          <a:off x="395536" y="332656"/>
          <a:ext cx="8496944" cy="64031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8680"/>
                <a:gridCol w="5158264"/>
              </a:tblGrid>
              <a:tr h="352313">
                <a:tc>
                  <a:txBody>
                    <a:bodyPr/>
                    <a:lstStyle/>
                    <a:p>
                      <a:pPr marL="457200"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з використанням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ферментних препаратів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91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ферментів тваринного (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хімотрипсин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панкреатин, трипсин), рослинного (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папаїн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фицин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бромелаин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і мікробного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походження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Отримані ферментативні гідролізати, після обробки і сушіння, можна застосувати для харчових і медичних цілей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2" marR="6012" marT="60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91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Використання мікробних протеолітичних ферментних препаратів з В.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subtilis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Р.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latex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A.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melleus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Отримання харчових гідролізатів шляхом автолізу сировини, в якій містяться ферменти; з кісткового залишку після механічної обвалки тушок птиці. Препарати використовують у кількості 1...2% від маси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91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Використання комбінованих способів обробки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Для більш ефективного гідролізу білків тваринного походження застосовується попередня кислотна і лужна обробка, а потім – ферментативний гідроліз. Отримувані білкові продукти застосовують при виробленні харчових паст, сухих супів, соусів та ін.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91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Гідроліз	малоцінних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колагеновмісних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продуктів забою птиці з застосуванням ферментних препаратів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Спосіб виділення білків (60...80%) з малоцінних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колагеновмісних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продуктів забою птиці шляхом гідролізу із застосуванням ферментних препаратів, з яких можна виготовляти харчові білкові продукти з наперед заданим хімічним складом і широкою сферою використання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66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43443"/>
              </p:ext>
            </p:extLst>
          </p:nvPr>
        </p:nvGraphicFramePr>
        <p:xfrm>
          <a:off x="611560" y="392947"/>
          <a:ext cx="7848872" cy="57492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00440"/>
                <a:gridCol w="4848432"/>
              </a:tblGrid>
              <a:tr h="56578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	харчових білкових гідролізатів з використанням в якості сировини заморожених голів бройлерів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 включає розморожування, подрібнення, додавання в кількості 100...200%, ферментація трипсином, панкреатином і протеазой протягом 3...72 год при рН 6,8 і температурою 50 °С в присутності 5% хлороформу. Продукт відрізняється значним вмістом білка і високою харчовою цінністю, має хороші органолептичні і фізико- хімічні показники.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Гідролізати	з малоцінних продуктів переробки тушок птахів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подрібнену сировину вносять мікробні препарати з В. subtilis, А. oryzae, P. latex, A. melleus. Гідролізат сушать і використовують для   приготування   супів.   При   цьому втрати амінокислот мінімальні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препаратів ферментів	з P. Wortmanii ВКМ-2091 і Str. Chromogenes graecus 0832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Отримання гідролізатів  з  голів і ніг сухопутної птиці з використання препаратів ферментів з P.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wortmanii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ВКМ- 2091  і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chromogenes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graecus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0832, які відповідно більшою мірою мають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колагеназну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кератинолітічну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активність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57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27944"/>
              </p:ext>
            </p:extLst>
          </p:nvPr>
        </p:nvGraphicFramePr>
        <p:xfrm>
          <a:off x="611560" y="880685"/>
          <a:ext cx="8208912" cy="5668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9904"/>
                <a:gridCol w="2970488"/>
                <a:gridCol w="3258520"/>
              </a:tblGrid>
              <a:tr h="245971">
                <a:tc>
                  <a:txBody>
                    <a:bodyPr/>
                    <a:lstStyle/>
                    <a:p>
                      <a:pPr marL="457200" indent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71">
                <a:tc rowSpan="10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Регулювання консистенції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кухонна сіль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1,2–3,5 кг на 100 кг несоленої сировини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варені 300–500 г/100 кг,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сирокопчені – 0,2–0,4 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цитрати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3–5 г на 1 кг фаршу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0,5–5,0 кг на 100 кг несоленої сировини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КМЦ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1,0–5,0 кг на 100 кг сировини; у складі жирових емульсій, 5–15 кг на 100 кг емульсії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ксантанова Е415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 гуарова Е412 камеді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2–4 г на 1 кг фаршу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желатин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крохмаль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2–10 кг на 100 кг фаршу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моно- і дигліцериди Е471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г на 100 кг фаршу,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500 г для ліверних ковбас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натуральні емульгатори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(казеїн, казеїнат натрію, яєчний білок, плазма крові)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стабілізації емульсії ліверних ковбас і паштетів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8908" y="145177"/>
            <a:ext cx="7153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добавок у технологіях ковбасних виробів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9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11840"/>
              </p:ext>
            </p:extLst>
          </p:nvPr>
        </p:nvGraphicFramePr>
        <p:xfrm>
          <a:off x="611560" y="260648"/>
          <a:ext cx="8208912" cy="6740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9904"/>
                <a:gridCol w="2970488"/>
                <a:gridCol w="3258520"/>
              </a:tblGrid>
              <a:tr h="245971">
                <a:tc>
                  <a:txBody>
                    <a:bodyPr/>
                    <a:lstStyle/>
                    <a:p>
                      <a:pPr marL="457200" indent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709">
                <a:tc rowSpan="3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Стабілізація кольору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нітрит натрію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дефібринована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стабілізована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 харчова, формені елементи крові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переважно у виробництві кров’яних ковбас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8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цукри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аскорбінова кислота,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аскорбат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еріторбат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ГДЛ Е575 (інтенсифікатори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кольороутворення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аскорбінова кислота 40–60 г/кг фаршу, лимонна кислота 0,1–0,2 г/кг фаршу, ГДЛ 1,0–1,5 г/кг фаршу,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аскорбат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або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еріторбат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варених і копчених ковбас 50–70 г/кг фаршу, для ліверних ковбас аскорбінова кислота і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еріторбат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натрію – 0,5–0,7 г на 1 кг фаршу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392"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антиокислювачі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токоупаковці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куркумін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Е100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20 мг/кг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карміни Е120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200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каротини Е160а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20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маслосмоли (екстракт)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папрікі Е160с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10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цукровий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колер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Е150а, d, с, b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81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72091"/>
              </p:ext>
            </p:extLst>
          </p:nvPr>
        </p:nvGraphicFramePr>
        <p:xfrm>
          <a:off x="611560" y="216826"/>
          <a:ext cx="8208912" cy="64852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9904"/>
                <a:gridCol w="2970488"/>
                <a:gridCol w="3258520"/>
              </a:tblGrid>
              <a:tr h="245971">
                <a:tc>
                  <a:txBody>
                    <a:bodyPr/>
                    <a:lstStyle/>
                    <a:p>
                      <a:pPr marL="457200" indent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273">
                <a:tc rowSpan="5">
                  <a:txBody>
                    <a:bodyPr/>
                    <a:lstStyle/>
                    <a:p>
                      <a:pPr marL="457200" marR="0" indent="1587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Стабілізація кольору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червоний буряковий Е162 з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маслосмолами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паприки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Е160с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понсо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4К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250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червоний чарівний АС Е129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25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червоний 2С Е128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 20 мг/кг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009">
                <a:tc vMerge="1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водорозчинні форми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екстракту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аннато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Е160b і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маслосмол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паприки Е160с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для фарбування оболонки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ковбасних виробів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(екстракт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аннато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з вмістом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норбіксину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1–2% у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кілті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0,05–0,1%)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678">
                <a:tc rowSpan="7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Поліпшення смаку та аромату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екстракти спецій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ароматизатори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ефірні масла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ферментативно оброблений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гірчичний порошок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1–2%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коптильні ароматизатори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глутамат натрію або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сумішеві рибонуклеотиди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50-200 г на 100 кг сировини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цукор, глюкоза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100–500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/ 100 кг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несоленої сировини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8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09542"/>
              </p:ext>
            </p:extLst>
          </p:nvPr>
        </p:nvGraphicFramePr>
        <p:xfrm>
          <a:off x="539552" y="332656"/>
          <a:ext cx="8352928" cy="56200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200"/>
                <a:gridCol w="2736304"/>
                <a:gridCol w="3816424"/>
              </a:tblGrid>
              <a:tr h="450337">
                <a:tc rowSpan="6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Збільшення термінів придатності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лактати (окремо чи 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суміші з (ді)ацетатами)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кг на 100 кг фаршу, у суміші – 2,5 кг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 кг фаршу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сорбінова кислота або сорбат калію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варені ковбаси 100–150 г на 100 кг сировини, варено-копчені та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напівкопчені – 150–200 г на 100 кг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пімаріцін (натаміцин Е235)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вигляді дисперсій, 5–7 г/1 л теплої питної води, з витримкою 30 хвилин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додаванням 8–10% кухонної солі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Сорбат калію Е202 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бензоат натрію Е211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10-20%-ий розчин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дегідроацетат натрію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8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екстракти прянощів (екстракт розмарину,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коренів і наземної частини шоломниці байкальської)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8–15 мг/100 кг м’ясної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856">
                <a:tc rowSpan="3"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Прискорення технологічних процесів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ГДЛ Е575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сирокопчені ковбаси 3–12 г/кг готового продукту, ковбаси твердого копчення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г/кг несолоної сировини, сирокопчені ковбаси мазкої консистенції – 5–7 г/кг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несолоної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бактеріальні препарати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0,01–0,1% маси м’ясної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благородні цвілі і дріжджі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" marR="6697" marT="6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94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Молочнокислі бактерії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продукують 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цукрів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молочну кислоту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гомоферментативного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 і подавляють життєдіяльність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гетероферментативних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бактерій, які можуть продукувати оцтову і бурштинову кислоти;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прискорюють зниження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скорочуючи критичну початкову фазу процесу дозрівання;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покращують формування аромату за рахунок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продукованих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ними речовин;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розщеплюючи утворюється при дозріванні перекис водню, яка руйнує фарбувальні речовини і прискорює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гіркування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жирів, позитивно впливають на забарвлення і термін придатності;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віднайдені ними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бактеріоцини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сповільнюють розвиток небажаних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мікроорганізмов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викликають псування продукту.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Характеристика та функціонально-технологічні властивості харчових добавок, що використовуються у технологіях м’ясопродуктів.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Особливості, критерії вибору та ефективність використання добавок у технологіях окремих видів м’ясопродуктів (ковбаси, копченості, напівфабрикати, консерви).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Розробка м’ясної продукції з прогнозованим хімічним складом, харчовою та біологічною цінністю. Система розроблення та впровадження нових продуктів у виробництво.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2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Мікрококи, стафілококи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викликають відновлення нітратів у нітрити;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продукуючи каталазу, розщеплюють утворюється при дозріванні перекис водню, яка руйнує фарбувальні речовини, в результаті зберігають колір продукту;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стабілізують забарвлення продукту, продукуючи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нітратредуктази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85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Класифікація комбінованих м’ясних продуктів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біологічною	цінністю із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суперпозиційним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урахуванням біологічної цінності і специфічності комплексу сировини ті, що містять: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специфічні білки (висока фізіологічна сумісність) – це білки молока, яйця; біологічна цінність (БЦ) – 85–95%;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білки з високою збалансованістю за незамінними амінокислотами (білки м’яса, риби, бобові; БЦУ) – 72–93%;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білки з низькою збалансованістю незамінних амінокислот – зернові культури; БЦ – 34–65%;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незбалансовані білки (неповноцінні) – немає однієї з незамінних амінокислот (зеїн, желатин, кров).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09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847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За походженням сировинних ресурсів, а також з урахуванням типу і кількості харчової добавки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продукти з білковими добавками – зі змінними, в яких частина м’ясної сировини замінюється м’ясною масою, яка складається з м’яса, молочних і рослинних білків, білкових сумішей;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комбіновані м’ясні продукти з білковими добавками – сухі білкові суміші (молоко з кров’ю), або добавками-збагачувачами (мікроелементи, вітаміни, харчові волокна – використання β-каротину,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гемового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заліза, концентратів органічного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Мg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Р та ін.);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комбіновані продукти харчування заданого хімічного складу на м’ясній основі (м’ясо-молочні, м’ясо-субпродуктові, молочно-рослинні, м’ясо-молочно-рослинно-рибні);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штучні комбіновані м’ясні продукти із заданою текстурою (м’ясні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текстурати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продукти з використанням гідролізатів,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карагінану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пектинів тощо);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синтетичні харчові продукти та аналоги м’ясних продуктів.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906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харчовим призначенням з урахуванням їх поживної цінності та вмісту харчових добавок: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білковими добавками, замінниками, збагачувачами, заданого хімічного складу;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харчовими добавками;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дитячого харчування (без харчових добавок, продукти що містять пектин, модифікований крохмаль, продукти екструзій, плазму крові, харчовий желатин, білкові гідролізати та амінокислоти, за винятком сірковмісних, глютамінової кислоти та гліцину);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дієтичного харчування;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лікувально-профілактичного призначення (штучні із заданою структурою, заданого хімічного складу, збагачені тощо);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лікувального призначення – білкові гідролізати та вітамінізовані білкові суміші для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ентеріального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харчування.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1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технологічним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структуроутворювальним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призначенням: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наповнювачами (нерозчинні білкові продукти крупи,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текстурати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концентрати);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загущувальними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(в’яжучими) речовинами (білкові рослинні ізоляти, білкові гідролізати, желатин,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карагінан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речовинами, що містять розчинні білкові речовини, харчові добавки, мають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емульгувальний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стабілізувальний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ефект природного і синтетичного походження.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4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27565" r="22977" b="11160"/>
          <a:stretch>
            <a:fillRect/>
          </a:stretch>
        </p:blipFill>
        <p:spPr bwMode="auto">
          <a:xfrm>
            <a:off x="971600" y="228600"/>
            <a:ext cx="6588224" cy="46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5245170"/>
            <a:ext cx="8352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Класифікація добавок рослинного походження, які використовуються при виробництві м’ясних виробів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78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4574"/>
              </p:ext>
            </p:extLst>
          </p:nvPr>
        </p:nvGraphicFramePr>
        <p:xfrm>
          <a:off x="619364" y="764704"/>
          <a:ext cx="8363558" cy="22421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1738"/>
                <a:gridCol w="2832603"/>
                <a:gridCol w="2699217"/>
              </a:tblGrid>
              <a:tr h="221615">
                <a:tc rowSpan="2"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Вуглеводи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Кількість, % в фаршах ковбас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Швидкого дозрівання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Повільного дозрівання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Глюкоза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0,5–0,7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близько 0,3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Лактоза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1,0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0,6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Суміш глюкози (30%)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лактози (70%)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0,6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59072"/>
              </p:ext>
            </p:extLst>
          </p:nvPr>
        </p:nvGraphicFramePr>
        <p:xfrm>
          <a:off x="531668" y="3717032"/>
          <a:ext cx="8208912" cy="3119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5788"/>
                <a:gridCol w="2168640"/>
                <a:gridCol w="3304484"/>
              </a:tblGrid>
              <a:tr h="280035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010">
                <a:tc rowSpan="2"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Регулювання консистенції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желатин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215">
                <a:tc rowSpan="2"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Стабілізація кольору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нітрит натрію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шприцювання розсолом (10–15%), що містить 10–15% кухонної солі, 0,2% нітриту і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0,3% еріторбату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аскорбат або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уріторбат натрію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200–300 кг на 100 кг бульйону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Поліпшення смаку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аромату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оцет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холодців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5185" y="268795"/>
            <a:ext cx="7801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внесених в фарш ферментованих ковбас вуглеводів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3191686"/>
            <a:ext cx="7515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добавок у технологіях холодців,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сальтисонів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44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231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Використання добавок у технологіях копченостей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111581"/>
              </p:ext>
            </p:extLst>
          </p:nvPr>
        </p:nvGraphicFramePr>
        <p:xfrm>
          <a:off x="251520" y="764704"/>
          <a:ext cx="8712968" cy="59529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3645"/>
                <a:gridCol w="3396581"/>
                <a:gridCol w="3322742"/>
              </a:tblGrid>
              <a:tr h="163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74">
                <a:tc rowSpan="10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Регулювання  консистенції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кухонна сіль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16–35 г на 1 кг готового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 (довголанцюгові поліфосфати Е 452, коротколанцюгові пирофосфат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натрію Е 450)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3–5 г/кг м’ясної сировини, рН близько 9,0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 Е407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400–2000 г на 100 л розсолу (2–7 г на 1 кг готового продукту), 0,7–2,0 кг на 100 кг несолоної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гуарова Е412,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ксантанова Е415 камеді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0,3–0,8 г на 1 кг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КМЦ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концентрація в розсолі 0,5–1,0%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білки (соєві, молочні, пшеничний, гороховий, плазма крові, препарати свинячої шкірки)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соєві ізоляти 5–40 г на 1 кг готового продукту, пшеничні – 1–4%, порошок свинячої шкурки – 3–10 г на 1 кг готового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крохмаль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10–50 г/кг готового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цитрати, карбонати,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складі багатокомпонентних розсолів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розчин альгінату і солей кальцію (сульфату або лактату)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реструктурованих м’ясних продуктів (1,0–1,5% альгінату, солі кальцію 80–90% від кількості альгінату)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 трансглютаміназа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г/кг готового продукту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3" marR="5573" marT="55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393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10653"/>
              </p:ext>
            </p:extLst>
          </p:nvPr>
        </p:nvGraphicFramePr>
        <p:xfrm>
          <a:off x="467544" y="332656"/>
          <a:ext cx="8136904" cy="63900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8192"/>
                <a:gridCol w="3688059"/>
                <a:gridCol w="2720653"/>
              </a:tblGrid>
              <a:tr h="252999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Стабілізація кольору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нітритами і нітратами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150–700 мг/кг м’ясної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інтенсифікатори кольору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розсольні м’ясопродукти 0,4–0,8 г/кг готового продукту, в в’ялені і сушені – 0,6–1,0 г/кг несолоного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ферментований рис,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антоціани, червоний буряковий, кармін, аннато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99"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Поліпшення смаку та аромату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ароматизатори шинки, бекону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ефірні масла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екстракти спеці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коптильні рідини, рідкі дими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0,1–0,5 г/кг готового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цукри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5–15 г/кг готового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глюкоза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2–3 г на 1 кг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99">
                <a:tc row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Збільшення термінів придатності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лактати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г/кг м’ясної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сорбат калію Е202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розчином концентрацією 10–20%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2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антиокислювачі (третбутілгідрохінон Е319, бутілоксіанізол Е320, галової кислоти ефіри (галати): пропілгалат Е310, октілгалат Е311, додецілгаллат Е312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окремо або в комбінації)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200 мг/кг жиру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метабісульфіт натрію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2" marR="5602" marT="56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080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29129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Поєднання харчових добавок, що використовуються в розсільній шинці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21466"/>
              </p:ext>
            </p:extLst>
          </p:nvPr>
        </p:nvGraphicFramePr>
        <p:xfrm>
          <a:off x="503548" y="764704"/>
          <a:ext cx="8136904" cy="19880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4280"/>
                <a:gridCol w="6532624"/>
              </a:tblGrid>
              <a:tr h="3543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Добавка розсолу,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Функціональні добавки, що використовуються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10–30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Фосфати, кухонна сіль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30–50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Фосфати, кухонна сіль,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(білок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соєвий, замість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карагінана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50–70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Фосфати, кухонна  сіль, карагінан, білок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70–100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Фосфати, кухонна  сіль,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білок,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нативний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та/або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модифікований крохмаль для шприцювання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003" y="29969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Дозування добавок для збільшення виходу і поліпшення текстури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цільном’язових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продуктів, рекомендованих для розсолу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32815"/>
              </p:ext>
            </p:extLst>
          </p:nvPr>
        </p:nvGraphicFramePr>
        <p:xfrm>
          <a:off x="395003" y="4005064"/>
          <a:ext cx="8352927" cy="25165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94018"/>
                <a:gridCol w="1589136"/>
                <a:gridCol w="1577005"/>
                <a:gridCol w="1602133"/>
                <a:gridCol w="2390635"/>
              </a:tblGrid>
              <a:tr h="691515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Вихід,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(г/кг м’ясної сировини + розсолу)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Білок (г/кг м’ясної сировини + розсолу)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Крохмаль (г/кг м’ясної сировини + розсолу)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Порошок свинячої шкурки (г/кг м’ясної сировини + розсолу)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30–-40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50–60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15–20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50–60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20–30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60–80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46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52400" y="1905509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14300" algn="ctr">
              <a:tabLst>
                <a:tab pos="393700" algn="l"/>
                <a:tab pos="457200" algn="l"/>
              </a:tabLst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ЛІТЕРАТУРА </a:t>
            </a:r>
          </a:p>
          <a:p>
            <a:pPr indent="114300" algn="just">
              <a:tabLst>
                <a:tab pos="393700" algn="l"/>
                <a:tab pos="457200" algn="l"/>
              </a:tabLst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lvl="0" indent="114300" algn="just">
              <a:buFontTx/>
              <a:buChar char="•"/>
              <a:tabLst>
                <a:tab pos="393700" algn="l"/>
                <a:tab pos="457200" algn="l"/>
              </a:tabLst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Баль-Прилипко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Л.В. Технологія зберігання, консервування та переробки м'яса. К., 2010.  469 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114300" algn="just">
              <a:buFontTx/>
              <a:buChar char="•"/>
              <a:tabLst>
                <a:tab pos="393700" algn="l"/>
                <a:tab pos="4572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Технологія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м’яса та м’ясних продуктів: Підручник / М.М. Клименко, Л.Г.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Віннікова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І.Г. Береза та ін.; За ред. М.М. Клименка. К.: Вища освіта, 2006.  640 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14300" algn="just">
              <a:buFontTx/>
              <a:buChar char="•"/>
              <a:tabLst>
                <a:tab pos="393700" algn="l"/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2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Використання добавок у технологіях консервів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50979"/>
              </p:ext>
            </p:extLst>
          </p:nvPr>
        </p:nvGraphicFramePr>
        <p:xfrm>
          <a:off x="467544" y="1081060"/>
          <a:ext cx="7992888" cy="56430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1231"/>
                <a:gridCol w="3231231"/>
                <a:gridCol w="1530426"/>
              </a:tblGrid>
              <a:tr h="162004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004">
                <a:tc rowSpan="7"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Регулювання консистенції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Кухонна сіль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9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емульгатори (лактилати натрію Е481: стеароиллактилат натрію Е481i, олеоиллактилат натрію E481ii, лактилати кальцію Е482: стеароиллактилат кальцію Е482i, олеоиллактилат кальцію Е482i)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4 г/кг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карагінини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0,3–0,5 % від маси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готового продукту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желатин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0,5–1%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камеді (гуар Е412, ксантан Е415 та інші)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консервів у соусі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КМЦ Е466, крохмалі нативні та модифіковані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942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Стабілізація кольору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нітрит натрію у суміші з сіллю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фаршевих, шинкових, язикових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консервів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190"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Збільшення термінів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придатності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антибіотики (низин Е234)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50–200 мг/кг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20" marR="8020" marT="8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0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Використання добавок у технологіях напівфабрикатів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04"/>
              </p:ext>
            </p:extLst>
          </p:nvPr>
        </p:nvGraphicFramePr>
        <p:xfrm>
          <a:off x="433699" y="1268760"/>
          <a:ext cx="8208911" cy="4590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5228"/>
                <a:gridCol w="3045228"/>
                <a:gridCol w="2118455"/>
              </a:tblGrid>
              <a:tr h="212725"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добавок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085">
                <a:tc rowSpan="2"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Регулювання консистенції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г на 100 кг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несолоної сировини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карагінани, конжак, КМЦ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кг на 100 кг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фаршу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 rowSpan="4"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Стабілізація кольору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рисовий червоний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червоний Е128, Е129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20–25 мг/кг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цукровий колер E150a, b, c, d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кармін Е120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100 мг/кг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Поліпшення смаку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аромату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ароматизатори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 rowSpan="2"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Збільшення термінів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придатності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поліфосфати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екстракт розмаріну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4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Оцінка ефективності використання інновацій у виробництві натуральних ковбасних оболонок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79074"/>
              </p:ext>
            </p:extLst>
          </p:nvPr>
        </p:nvGraphicFramePr>
        <p:xfrm>
          <a:off x="467544" y="1335811"/>
          <a:ext cx="8280920" cy="46234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8651"/>
                <a:gridCol w="3297301"/>
                <a:gridCol w="3334968"/>
              </a:tblGrid>
              <a:tr h="382099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інновації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Суть інновації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(доцільність)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2556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Сировинний склад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кролячої кишкової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сировини	для формування ковбасного батону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Підвищення	економічної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ефективності переробки кролів та екологічності виробництва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5737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Інгредієнтний склад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Бар’єрна	технологія консервування натуральних оболонок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Подовження строків зберігання, та якості кишок за неконтрольованих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температурних режимів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5737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Виробництво пластифікованих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(ламінованих) натуральних ковбасних оболонок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 можлива переробка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некондиційної свинячої кишкової сировини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9833"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Багатофункціональний апарат для калібрування, метрування та пакування кишок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Підвищення продуктивності праці робітників та зменшення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працевитрат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виробництва за рахунок багатофункціональності пристрою для калібрування,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метрування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пакування кишок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61" marR="8461" marT="84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2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добавка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будь-яка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саму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інгредієнт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поживну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навмисне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продукт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охоплюючи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органолептичних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переробляння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підготування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обробляння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упаковування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 прямо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непрямо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призводитиме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добавка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компонентом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впливатимуть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характеристики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32509" r="15797" b="29289"/>
          <a:stretch>
            <a:fillRect/>
          </a:stretch>
        </p:blipFill>
        <p:spPr bwMode="auto">
          <a:xfrm>
            <a:off x="611560" y="116632"/>
            <a:ext cx="670443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30263" r="15730" b="20599"/>
          <a:stretch>
            <a:fillRect/>
          </a:stretch>
        </p:blipFill>
        <p:spPr bwMode="auto">
          <a:xfrm>
            <a:off x="1475656" y="2395538"/>
            <a:ext cx="6691139" cy="26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46742" r="16068" b="33333"/>
          <a:stretch>
            <a:fillRect/>
          </a:stretch>
        </p:blipFill>
        <p:spPr bwMode="auto">
          <a:xfrm>
            <a:off x="1419192" y="5301208"/>
            <a:ext cx="760168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0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0534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Основні цілі, які досягаються за використання харчових добавок: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удосконалення технології підготовки, переробки харчової сировини, виготовлення, фасування, транспортування та зберігання продуктів харчування (добавки, які застосовуються, не повинні маскувати наслідки використання зіпсованої сировини або проведення технологічних операцій у антисанітарних умовах);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збереження природних якостей харчового продукту;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покращення органолептичних властивостей харчових продуктів та збільшення їх стабільності при зберіганні.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2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981" y="332656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Основні тренди на ринку харчових інгредієнтів України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збільшення кількості натуральних харчових інгредієнтів (барвників, ароматизаторів,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гелеутворювачів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загусників та ін.) як відгук на запит споживачів та посилення вимог українського законодавства;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«адресність» використання харчових інгредієнтів, яка реалізується через створення індивідуальних харчових інгредієнтів для конкретної харчової продукції (наприклад, стосовно ароматизаторів, – це термостійкі, з керованою швидкістю вивільнення аромату, заданим профілем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флейвору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ін.);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використання багатокомпонентних харчових сумішей (два в одному, три в одному), які одночасно містять барвник, та/чи ароматизатор, та/чи підсилювач смаку, та/чи загусник, ін.;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збільшення застосування фізіологічно функціональних харчових інгредієнтів у складі широкого асортименту харчових продуктів;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надання послуг (як правило, безкоштовно) з технологічного супроводження виробництва шляхом забезпечення нормативною та/чи технологічною документацією, проведення консультацій, створення харчових інгредієнтів «за замовленням» виробника.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7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4345"/>
            <a:ext cx="76328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Актуальними  проблемами м’ясопереробної промисловості, для вирішення яких використовуються харчові інгредієнт та добавки, є: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мінливість якості м’ясної сировини;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використання м’яса механічного обвалювання і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нем’ясних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інгредієнтів;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використання сировини підвищеної жирності;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створення м’ясних продуктів зі збільшеним терміном придатності;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зниження собівартості продукції;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спрощення технології і скорочення термінів виробництва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напівкопчених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варено-копчених і сирокопчених виробів;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створення м’ясних продуктів швидкого приготування;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створення м’ясних продуктів з новими споживчими властивостями;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розширення виробництва м’ясних  продуктів спеціального призначення.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8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t="26367" r="26012" b="13109"/>
          <a:stretch>
            <a:fillRect/>
          </a:stretch>
        </p:blipFill>
        <p:spPr bwMode="auto">
          <a:xfrm>
            <a:off x="1259632" y="265150"/>
            <a:ext cx="6768752" cy="51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5710" y="5471066"/>
            <a:ext cx="7775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Класифікація харчових добавок за технологічним призначенням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17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2642</Words>
  <Application>Microsoft Office PowerPoint</Application>
  <PresentationFormat>Экран (4:3)</PresentationFormat>
  <Paragraphs>412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2024-02-19T07:21:08Z</dcterms:created>
  <dcterms:modified xsi:type="dcterms:W3CDTF">2024-02-19T16:17:56Z</dcterms:modified>
</cp:coreProperties>
</file>