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pavik.com.ua/image/catalog/news/perga/1sota-paz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pavik.com.ua/image/catalog/news/perga/3ruchnojpress.jpg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849" y="69269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Лекція 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ВПРОВАДЖЕННЯ ІННОВАЦІЙНИХ ПРИЙОМІВ У  РОЗРОБЛЕННІ ТЕХНОЛОГІЧНИХ ПРОЦЕСІВ ВИРОБНИЦТВА І ПЕРЕРОБКИ ПРОДУКЦІЇ БДЖІЛЬНИЦТВА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атка (бджільництво)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" y="3628342"/>
            <a:ext cx="43204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джоли як індикатори чистоти довкілля | Блоги БД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4771"/>
            <a:ext cx="3996357" cy="23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7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618" y="119675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Основні завдання Програми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загальної кількості бджолиних сімей до 6 млн.,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нарощування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обсягів експортованого меду  до 70-80 тис. тон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виробництва меду до 120 тис. т. та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воску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2,5 тис. тон у рік,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врожайності ентомофільних сільськогосподарських культур за рахунок бджолозапилення і розвиток виробництва органічної продукції.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7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inal_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"/>
          <a:stretch>
            <a:fillRect/>
          </a:stretch>
        </p:blipFill>
        <p:spPr bwMode="auto">
          <a:xfrm>
            <a:off x="179512" y="178638"/>
            <a:ext cx="3335020" cy="2169795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2924944"/>
            <a:ext cx="82089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  хоботка у  робочих бджіл – 6,3-6,7 мм, маса робочих бджіл – 105 мг, неплідної матки – 180, плідної матки – 200 мг. </a:t>
            </a:r>
          </a:p>
          <a:p>
            <a:pPr marL="0" marR="0" lvl="0" indent="160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Плодючість маток  –  1100-1500, за сприятливих умов – до 1900 яєць за добу. </a:t>
            </a:r>
          </a:p>
          <a:p>
            <a:pPr marL="0" marR="0" lvl="0" indent="160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Медова продуктивність – 30-80 кг. Печатка меду переважно біла  («суха»).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0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Поведінка  бджіл  помірно  агресивна  (миролюбніші,  ніж  середньоросійські).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Прополісують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гніздо  слабо.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05569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Українська  степова  порода  бджіл.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Забарвлення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тіла  переважно сіре,  інколи бджоли  мають  неначе  коричневі плями  на перших двох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тергітах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черевця.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4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90694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5973" r="10312" b="14723"/>
          <a:stretch>
            <a:fillRect/>
          </a:stretch>
        </p:blipFill>
        <p:spPr bwMode="auto">
          <a:xfrm>
            <a:off x="107504" y="188640"/>
            <a:ext cx="3583305" cy="25596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548680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Карпатські бджоли.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Колір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бджіл  сірий із сріблястим опушенням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тергітів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8498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Довжина хоботка у робочих бджіл – 6,3-6,7мм, маса одноденних робочих бджіл – 110 мг, маса неплідної матки  – 185 мг, маса плідної – 205 мг.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Плодючість матки – 1200-1800 яєць за добу.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Печатка меду переважно біла (суха).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0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76672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Багатокорпусний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вулик.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Верхній корпус є кормовим.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виставки із зимівника нижній порожній корпус прибирають.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Надалі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міру розвитку сім’ї на неї ставлять другий корпус з рамками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світлокоричневих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стільників і вощиною.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необхідності сім’ю підгодовують.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Вулик Рута 12–ти рамковий, 4 корпуси, 510x512x250 мм, сосна купи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r="23974"/>
          <a:stretch/>
        </p:blipFill>
        <p:spPr bwMode="auto">
          <a:xfrm>
            <a:off x="251520" y="188640"/>
            <a:ext cx="271797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9411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Через 10–12 днів по мірі розвитку сім’ї та освоєння другого корпусу їх міняють місцями, для кращого відкладання маткою яєць.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Третій корпус комплектують рамками переважно з вощиною.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6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 при збільшенні вулика третім корпусом виявиться, що сім’я виявляє особливе бажання вивести більше трутнів і почала відтягувати мисочки для роїння маточників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трутневий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розплід і мисочки добре проглядаються знизу піднесеного верхнього корпусу), гніздо її розривають на дві частини, між якими поміщають третій корпус.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Попереднє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положення корпусів змінюють: колишній другий ставлять на дно, а перший наверх.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Рекомендується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замість третього корпусу ставити 1–2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напівнадставки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3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медозбір невеликий потрібно користуватися роздільними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гратами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які ізолюють матку в двох нижніх корпусах.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умовах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сильного медозбору можна обходитися без розділових решіток.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Бджоли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приносячи по 6–8 кг і більше нектару в день, самі обмежать матку в яйцекладці.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Приблизно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через 3–4 тижні після постановки третього корпусу, коли він буде зайнятий розплодом і повністю освоєний бджолами, роблять постановку четвертого корпусу, в основному рамками з вощиною.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цьому перегруповують корпуси.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3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дно вулика ставлять третій корпус з відкритим розплодом і маткою, на нього поміщають перший корпус з запечатаним розплодом, потім ставлять новий, четвертий корпус і зверху поміщають другий корпус, в якому поміщені рамки з печатним розплодом на виході.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результаті такого перегрупування корпусів у нижній частині гнізда виявиться відкритий розплід, а у верхній частині – печатний на виході розплід і порожні стільники для складання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меду.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багатокорпусних вуликах можна використовувати додаткових маток у відводках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самому початку медозбору відводки можна об’єднати з основними сім’ями.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7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8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Величко С.М. та Броварський В.Д. розробили метод виробництва перги в штучних стільниках, який складається із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стільників-пазлів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https://pavik.com.ua/image/catalog/news/perga/1sota-pazl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6520" r="17506" b="5360"/>
          <a:stretch>
            <a:fillRect/>
          </a:stretch>
        </p:blipFill>
        <p:spPr bwMode="auto">
          <a:xfrm>
            <a:off x="309714" y="1628800"/>
            <a:ext cx="3398189" cy="315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писание: https://pavik.com.ua/image/catalog/news/perga/3ruchnojpress.jp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r="18018"/>
          <a:stretch>
            <a:fillRect/>
          </a:stretch>
        </p:blipFill>
        <p:spPr bwMode="auto">
          <a:xfrm>
            <a:off x="5012569" y="1700808"/>
            <a:ext cx="3456384" cy="3087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5517232"/>
            <a:ext cx="4210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Стільник-пазл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і ручний прес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7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32559" r="22858" b="15050"/>
          <a:stretch>
            <a:fillRect/>
          </a:stretch>
        </p:blipFill>
        <p:spPr bwMode="auto">
          <a:xfrm>
            <a:off x="619522" y="3573016"/>
            <a:ext cx="316038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48720" r="7463" b="9006"/>
          <a:stretch>
            <a:fillRect/>
          </a:stretch>
        </p:blipFill>
        <p:spPr bwMode="auto">
          <a:xfrm>
            <a:off x="4976515" y="3652564"/>
            <a:ext cx="3384376" cy="25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589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заповнення комірок кожної з сторін стільника витрачають приблизно 600 г бджолиного обніжжя.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чого змащують поверхню обох сторін стільника рідким медом, або медовою ситою.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цього його повертають у гніздо бджолиної сім’ї силою не більше 6 вуличок, де бджоли «допрацьовують» продукт, перетворюючи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обніжжя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бджолине на пергу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6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отримання перги у штучних стільниках сильні сім’ї не потрібно використовувати, тому що бджоли у них будуть інтенсивно використовувати білковий корм для годівлі розплоду.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дозрівання перги використовують сім’ю-інкубатор.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забезпечити дозрівання перги використовують сім’ї силою 14-15 вуличок.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гніздових рамок цієї сім’ї знімають утеплення, зверху кладуть вентиляційну решітку, встановлюють пустий корпус, до якого переносять штучні стільники для подальшого дозрівання перги.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3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6339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Сучасний ринок продукції бджільництва.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Інноваційний підхід в утриманні бджіл.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Інноваційні рішення у покращенні продуктивності бджіл.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Шляхи підвищення біологічної цінності та органолептичних показників продукції бджільництва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Штучний стільник ставлять передостаннім у гнізді.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залишають у гнізді на 2-3 доби – до появи блиску на поверхні корму.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бджоли не поїдають корм, то рамку залишають ще на 14 діб до повного дозрівання перги.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випадку споживання білкового корму стільник вилучають з гнізда.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дозрівання перги штучні стільники вилучають з гнізд, роз’єднують касети і, за допомогою пресу видаляють з комірок пергу.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Касети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знову з’єднують між собою, складають стільник і знову використовують для одержання перги.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ефективного використання посівних площ доцільно висівати дворічні і багаторічні медоноси під однолітні медоносні культури (фацелія, гірчиця).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змішані посіви необхідно проводити у ранні терміни.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Головатень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круглоголовий добре розмножується насінням, у тому числі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самовисівом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Висівати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краще восени на родючих суглинистих лужних ґрунтах, уникати вологих місць і важких ґрунтів.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Кращими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попередниками  медоносу є кукурудза та інші просапні культури.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Цвітіння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головатня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круглоголового починається на другому році вегетації.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5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Даний медонос  може на одній площі забезпечувати збір нектару і пилку бджолами протягом 15 років 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Головатень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круглоголовий  цвіте з червня по серпень місяць протягом 36 діб.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площі в 1 га рослини здатні забезпечити медозбором до 100 бджолосімей, часто на одній кульці квітки збирається від 5 до 10 бджіл.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0134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більш однорідні матки отримують при штучному виведенні. Неоднорідні за масою свищеві матки.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термінами обльоту маток можна судити про їхню якість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раніше матка досягає фізіологічної зрілості, тим вище її подальша продуктивність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Стимулюючі  підгодівлі з комплексними препаратами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антивір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стимовіт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сприяють збільшенню сили сімей на 8,8-10,5 %.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8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0134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підгодівлі бджіл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стимовітом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порівняно 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антивіром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сім’ї більше виростили розплоду на 3,3 %, заготовили меду – на 4,7 %.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Осіння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стимулююча підгодівля бджіл з препаратами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антивір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стимовіт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найкраща для зимівлі.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кінця сезону сім’ї, які отримували стимулюючі підгодівлі в період інтенсивного розвитку, слабшали менше, на 1,6-1,9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стимулюючих підгодівель двічі за сезон, для стимуляції весняного розвитку бджолиних сімей дозволяє отримати більше продукції від бджіл.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11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Згодовування бджолам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пробіотичного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препарату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біосевен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у складі осінньої підгодівлі знижує масу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підмору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27,1 %, калові навантаження – на 21,6 %, весняна підгодівля сприяє збільшенню кількості закритого розплоду на 25,6 % та підвищенню льотної активності бджіл – на 41,6 %.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відкладених маткою яєць за вказує на стимулюючий вплив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апівіту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їхню репродуктивну функцію.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Використання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апівіту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у складі вуглеводних підгодівель  бджолиних сімей сприяє покращенню зимівлі.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4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32" y="76470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меду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інтенсивного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машина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перетираючи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тверді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згустки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меду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збагачує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текстуру крему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суфле.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Ідеальна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16-18 </a:t>
            </a:r>
            <a:r>
              <a:rPr lang="uk-UA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Закристалізований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нагріва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ють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водяній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однорідної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консистенції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охолоджували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18-20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режимом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5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/20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9382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207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3289300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14784"/>
            <a:ext cx="3128645" cy="2444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22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744416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6612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крем-мед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кремування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9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1. Сучасний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ринок продукції бджільництва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Найбільша кількість зареєстрованих бджолиних сімей утримується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Кіровоградській (7,24 % від загальної кількості),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Запоріжській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(6,87 %),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Вінницькій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(6,62 %),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Миколаївській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(5,94 %),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Дніпропетровській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(5,41 %),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Одеській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(5,37 %) та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Черкаській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(5,05 %) областях.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24112"/>
              </p:ext>
            </p:extLst>
          </p:nvPr>
        </p:nvGraphicFramePr>
        <p:xfrm>
          <a:off x="971600" y="514302"/>
          <a:ext cx="7416823" cy="6383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596"/>
                <a:gridCol w="2572847"/>
                <a:gridCol w="1759380"/>
              </a:tblGrid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Області України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бджолиних сімей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Структура, %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Вінницька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Волинська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Донецька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Житомирська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Закарпатська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Запорізька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Івано-Франківська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Кіровоградська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Луганська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Львівська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Миколаївська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Полтавська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Рівненська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Тернопільська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Харківська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Херсонська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Хмельницька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Черкаська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Чернівецька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Чернігівська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302" marR="37302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89138"/>
            <a:ext cx="622016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Розподіл зареєстрованих пасік по областях України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4" t="18823" r="2713" b="22157"/>
          <a:stretch>
            <a:fillRect/>
          </a:stretch>
        </p:blipFill>
        <p:spPr bwMode="auto">
          <a:xfrm>
            <a:off x="865883" y="457200"/>
            <a:ext cx="6388645" cy="44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157192"/>
            <a:ext cx="5652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Карта розподілу бджолиних сімей по областях України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6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ТОП-п’яти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країн – найбільших виробників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меду: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Китай, Аргентина, Україна, В’єтнам та Індія.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ЄС - найбільший імпортер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меду в світі: близько 50 % від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загальносвітового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імпорту припадає на країни ЄС.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Серед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європейських країн, найбільші обсяги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імпортують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Німеччина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(13%),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Франція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(6%),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Великобританія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(6%),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Бельгія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(4%),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Іспанія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(4 %) і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Польща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(4%).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0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Польща, у порівнянні з Україною, зробила значний крок вперед у технологіях інтенсивного бджільництва.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Краківська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компанія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Apipol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Farma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зуміла якісно налагодити процес виробництва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апіпрепаратів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основі продуктів бджільництва у Польщі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Компанія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Apipol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Farma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розробила технологію безмедикаментозного бджільництва, яка передбачає дворічний цикл життя бджолиних сімей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Одна пасіка вміщує шістдесят таких сімей, причому усі процеси максимально автоматизовані і комп’ютеризовані.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дозволяє бджоляру витрачати на догляд за пасікою не більше п’яти годин на тиждень.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8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100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отримання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фітомеду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бджіл підкормлюють спеціальними сиропами, отриманими з лікарських трав.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бджолофермах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встановлене обладнання для сортування пилку, що дозволяє власникам отримувати набагато вищі прибутки.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два роки бджоли закурюються і використовуються в якості сировини для виробництва медичних препаратів.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Сім’ї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замінюються новими, для отримання яких використовуються вирощені тут же бджолині матки. 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території України ця технологія ще не представлена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1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843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Державна підтримка галузі бджільництва здійснюється шляхом створення умов і сприяння розвитку бджільництва в Україні, проведення наукових досліджень і вжиття заходів щодо охорони та збереження генотипів бджіл.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основі вимог Законів України «Про державну підтримку сільського господарства України» та «Про бджільництво» розроблено Програму розвитку галузі бджільництва України на період 2021-2025 рр., яка спрямована на розвиток галузі бджільництва, збільшення обсягів виробництва, переробки і реалізації готової високоякісної продукції бджільництва на внутрішньому і зовнішньому ринках.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3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1366</Words>
  <Application>Microsoft Office PowerPoint</Application>
  <PresentationFormat>Экран (4:3)</PresentationFormat>
  <Paragraphs>235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</cp:revision>
  <dcterms:created xsi:type="dcterms:W3CDTF">2024-01-30T10:27:20Z</dcterms:created>
  <dcterms:modified xsi:type="dcterms:W3CDTF">2024-02-19T06:19:26Z</dcterms:modified>
</cp:coreProperties>
</file>