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Практична робота 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ТЕХНОЛОГІЧНІ МОДУЛІ ВИРОБНИЦТВА І ПЕРЕРОБКИ ПРОДУКЦІЇ ВІВЧАРСТВА І КОЗІВНИЦТВА. ШЛЯХИ ПІДВИЩЕННЯ КОНКУРЕНТОСПРОМОЖНОСТІ СМУШКОВОГО ВІВЧАРСТВА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/>
              <a:t> </a:t>
            </a:r>
            <a:endParaRPr lang="ru-RU" sz="2400" dirty="0"/>
          </a:p>
        </p:txBody>
      </p:sp>
      <p:pic>
        <p:nvPicPr>
          <p:cNvPr id="2" name="Picture 2" descr="Смушкові породи овець, характеристики, особливості, історія створ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7620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5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188"/>
              </p:ext>
            </p:extLst>
          </p:nvPr>
        </p:nvGraphicFramePr>
        <p:xfrm>
          <a:off x="467544" y="1484784"/>
          <a:ext cx="8280921" cy="42483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4616"/>
                <a:gridCol w="1638340"/>
                <a:gridCol w="1734559"/>
                <a:gridCol w="2203406"/>
              </a:tblGrid>
              <a:tr h="203835">
                <a:tc>
                  <a:txBody>
                    <a:bodyPr/>
                    <a:lstStyle/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r>
                        <a:rPr lang="uk-UA" sz="24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Поголів'я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uk-UA" sz="24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Жива</a:t>
                      </a:r>
                      <a:r>
                        <a:rPr lang="uk-UA" sz="24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маса,</a:t>
                      </a:r>
                      <a:r>
                        <a:rPr lang="uk-UA" sz="2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баранини,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38323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Барани-плідники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Вівцематки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Ярки</a:t>
                      </a:r>
                      <a:r>
                        <a:rPr lang="uk-UA" sz="2400" spc="-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uk-UA" sz="24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віці</a:t>
                      </a:r>
                      <a:r>
                        <a:rPr lang="uk-UA" sz="2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9575">
                <a:tc>
                  <a:txBody>
                    <a:bodyPr/>
                    <a:lstStyle/>
                    <a:p>
                      <a:pPr marR="584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Баранчики</a:t>
                      </a:r>
                      <a:r>
                        <a:rPr lang="uk-UA" sz="2400" spc="26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uk-UA" sz="2400" spc="2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віці</a:t>
                      </a:r>
                    </a:p>
                    <a:p>
                      <a:pPr marR="584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2400" spc="26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R="584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r>
                        <a:rPr lang="uk-UA" sz="2400" spc="-33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Ягнята</a:t>
                      </a:r>
                      <a:r>
                        <a:rPr lang="uk-UA" sz="2400" spc="-1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</a:t>
                      </a:r>
                      <a:r>
                        <a:rPr lang="uk-UA" sz="2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7-8</a:t>
                      </a: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spc="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5105">
                <a:tc>
                  <a:txBody>
                    <a:bodyPr/>
                    <a:lstStyle/>
                    <a:p>
                      <a:pPr marR="5842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07907" y="540323"/>
            <a:ext cx="3943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баранини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2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Завдання 3.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Визначити   прирости живої маси овець по стаду.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Прирости живої маси визначаємо по тваринах наступних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статево-вікових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груп: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всі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ягнята віком до 4-місячного віку, ягнята-брак віком 7–8 місяців, ярки і баранчики віком 16–18 місяців, а також вибракувані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барани-плідники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 вівцематки на відгодівлі.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71259"/>
              </p:ext>
            </p:extLst>
          </p:nvPr>
        </p:nvGraphicFramePr>
        <p:xfrm>
          <a:off x="323529" y="2912586"/>
          <a:ext cx="8568951" cy="33211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59486"/>
                <a:gridCol w="1537275"/>
                <a:gridCol w="1973137"/>
                <a:gridCol w="2399053"/>
              </a:tblGrid>
              <a:tr h="407670"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Поголів'я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uk-UA" sz="1800" spc="-3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Приріст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</a:t>
                      </a:r>
                      <a:r>
                        <a:rPr lang="uk-UA" sz="1800" spc="-3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голову,</a:t>
                      </a:r>
                      <a:r>
                        <a:rPr lang="uk-UA" sz="18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r>
                        <a:rPr lang="uk-UA" sz="18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приросту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uk-UA" sz="18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4470">
                <a:tc>
                  <a:txBody>
                    <a:bodyPr/>
                    <a:lstStyle/>
                    <a:p>
                      <a:pPr marR="58420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Барани-плідники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Вівцематки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Ярки</a:t>
                      </a:r>
                      <a:r>
                        <a:rPr lang="uk-UA" sz="18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16–18 міс.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5105">
                <a:tc>
                  <a:txBody>
                    <a:bodyPr/>
                    <a:lstStyle/>
                    <a:p>
                      <a:pPr marR="5842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Баранчики</a:t>
                      </a:r>
                      <a:r>
                        <a:rPr lang="uk-UA" sz="1800" spc="-2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16–18</a:t>
                      </a: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Ягнята</a:t>
                      </a:r>
                      <a:r>
                        <a:rPr lang="uk-UA" sz="1800" spc="-1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</a:t>
                      </a:r>
                      <a:r>
                        <a:rPr lang="uk-UA" sz="18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7–8</a:t>
                      </a:r>
                      <a:r>
                        <a:rPr lang="uk-UA" sz="18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Ягнята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uk-UA" sz="18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віці</a:t>
                      </a:r>
                      <a:r>
                        <a:rPr lang="uk-UA" sz="18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uk-UA" sz="18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5740">
                <a:tc>
                  <a:txBody>
                    <a:bodyPr/>
                    <a:lstStyle/>
                    <a:p>
                      <a:pPr marR="5842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5083" y="2305417"/>
            <a:ext cx="34128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овець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94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Завдання 4.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Опишіть технологічні процеси відтворення вирощування, утримання, годівлі та отримання смушків від овець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асканійської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каракульської породи.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Контрольні питання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Охарактеризуйте сучасний стан галузі вівчарства в Україні і світі.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Поясніть причини різкого скорочення кількості овець в країнах СНД.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Вкажіть у чому полягає цінність виробництва і переробки продукції вівчарства?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Які Ви бачите перспективи розвитку вівчарства в Україні, у світі?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Опишіть технологію літнього та зимового утримання овець в умовах півдня України.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Яке існує обладнання для доїння овець?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Сучасні методи стрижки овець.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7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Мета заняття.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Розглянути можливі шляхи його підвищення конкурентоспроможності у смушковому вівчарстві.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Смушкові породи овець, характеристики, особливості, історія створ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4" y="2348880"/>
            <a:ext cx="82867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94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496295"/>
              </p:ext>
            </p:extLst>
          </p:nvPr>
        </p:nvGraphicFramePr>
        <p:xfrm>
          <a:off x="395535" y="1556792"/>
          <a:ext cx="8496944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3"/>
                <a:gridCol w="720080"/>
                <a:gridCol w="792088"/>
                <a:gridCol w="792088"/>
                <a:gridCol w="720080"/>
                <a:gridCol w="792088"/>
                <a:gridCol w="720080"/>
                <a:gridCol w="864096"/>
                <a:gridCol w="1008111"/>
              </a:tblGrid>
              <a:tr h="1733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Продукція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вовновий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м'ясний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молочний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комбінований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кіль-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сума,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кіль-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сума,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кіль-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сума,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кіль-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сума, 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Вовна,</a:t>
                      </a: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19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Овчини,</a:t>
                      </a:r>
                      <a:r>
                        <a:rPr lang="uk-UA" sz="18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06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Мясо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uk-UA" sz="18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19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Бринза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06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Інша</a:t>
                      </a:r>
                      <a:r>
                        <a:rPr lang="uk-UA" sz="18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продукція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Одержано</a:t>
                      </a:r>
                      <a:r>
                        <a:rPr lang="uk-UA" sz="18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продукції на</a:t>
                      </a:r>
                      <a:r>
                        <a:rPr lang="uk-UA" sz="18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вівцематку,</a:t>
                      </a: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442,9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407,9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Витрати на</a:t>
                      </a:r>
                      <a:r>
                        <a:rPr lang="uk-UA" sz="18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утримання 1</a:t>
                      </a:r>
                      <a:r>
                        <a:rPr lang="uk-UA" sz="18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вівці,</a:t>
                      </a: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51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Прибуток</a:t>
                      </a:r>
                      <a:r>
                        <a:rPr lang="uk-UA" sz="18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18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uk-UA" sz="18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вівцю,</a:t>
                      </a: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грн.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-228,0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223282"/>
            <a:ext cx="85689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981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7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Конкурентоспроможність виробництва продукції вівчарства за різ ними напрямами продуктивності (на 1 вівцематку)</a:t>
            </a:r>
            <a:endParaRPr kumimoji="0" lang="uk-UA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47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1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Вовняна продуктивність є збитковою. Ефективність розведення овець підвищується при використанні вівцематок як дійних тварин, для послідуючої переробки молока на сири та бринзу.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овець для одержання м’яса принесе додаткові прибутки виробникам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кла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річний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овець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фермі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стада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4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складанні руху поголів’я передбачене вибракування: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баранів-плідників - 30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вівцематок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20%,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ярок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баранчиків у віці 16–18 міс. – 10%.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Відхід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приплоду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відлучення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4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ю)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10%, ярок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баранчиків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16–18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2%.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ихід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ягнят на 100 маток 110%.</a:t>
            </a:r>
          </a:p>
        </p:txBody>
      </p:sp>
    </p:spTree>
    <p:extLst>
      <p:ext uri="{BB962C8B-B14F-4D97-AF65-F5344CB8AC3E}">
        <p14:creationId xmlns:p14="http://schemas.microsoft.com/office/powerpoint/2010/main" val="299754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485444"/>
              </p:ext>
            </p:extLst>
          </p:nvPr>
        </p:nvGraphicFramePr>
        <p:xfrm>
          <a:off x="395539" y="2506821"/>
          <a:ext cx="835292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794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  <a:gridCol w="475542"/>
              </a:tblGrid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 тварин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 завдання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Матки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Ремонтні ярки віком</a:t>
                      </a:r>
                      <a:r>
                        <a:rPr lang="uk-UA" sz="14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r>
                        <a:rPr lang="uk-UA" sz="14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Ремонтні</a:t>
                      </a:r>
                      <a:r>
                        <a:rPr lang="uk-UA" sz="14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 віком</a:t>
                      </a:r>
                      <a:r>
                        <a:rPr lang="uk-UA" sz="14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r>
                        <a:rPr lang="uk-UA" sz="14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27784" y="1412776"/>
            <a:ext cx="34344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63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30917"/>
              </p:ext>
            </p:extLst>
          </p:nvPr>
        </p:nvGraphicFramePr>
        <p:xfrm>
          <a:off x="755576" y="1196752"/>
          <a:ext cx="8136901" cy="4125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28466"/>
                <a:gridCol w="765164"/>
                <a:gridCol w="481300"/>
                <a:gridCol w="608959"/>
                <a:gridCol w="764370"/>
                <a:gridCol w="764370"/>
                <a:gridCol w="764370"/>
                <a:gridCol w="764370"/>
                <a:gridCol w="631162"/>
                <a:gridCol w="764370"/>
              </a:tblGrid>
              <a:tr h="177800">
                <a:tc rowSpan="2"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297815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 тварин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R="80645" algn="ctr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Поголів’я на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початок</a:t>
                      </a:r>
                      <a:r>
                        <a:rPr lang="uk-UA" sz="18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року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Прибуло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20955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Вибуло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83820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поголів’я на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кінець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року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</a:tr>
              <a:tr h="1381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приплід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R="71755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молодших  </a:t>
                      </a:r>
                      <a:r>
                        <a:rPr lang="uk-UA" sz="1800" spc="-28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R="71755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старші</a:t>
                      </a:r>
                      <a:r>
                        <a:rPr lang="uk-UA" sz="18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R="71755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м’ясо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R="71755"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R="71755"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5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Ремонтні ярки віком</a:t>
                      </a:r>
                      <a:r>
                        <a:rPr lang="uk-UA" sz="18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r>
                        <a:rPr lang="uk-UA" sz="18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Ремонтні</a:t>
                      </a:r>
                      <a:r>
                        <a:rPr lang="uk-UA" sz="18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 віком</a:t>
                      </a:r>
                      <a:r>
                        <a:rPr lang="uk-UA" sz="18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r>
                        <a:rPr lang="uk-UA" sz="18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Приплід: Ярочки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5105"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Баранчики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548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поголів’я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овець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племінної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ферми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91202"/>
              </p:ext>
            </p:extLst>
          </p:nvPr>
        </p:nvGraphicFramePr>
        <p:xfrm>
          <a:off x="467544" y="1340768"/>
          <a:ext cx="8208912" cy="50087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57578"/>
                <a:gridCol w="724864"/>
                <a:gridCol w="600383"/>
                <a:gridCol w="720630"/>
                <a:gridCol w="720630"/>
                <a:gridCol w="660507"/>
                <a:gridCol w="609698"/>
                <a:gridCol w="609698"/>
                <a:gridCol w="457274"/>
                <a:gridCol w="847650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296545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  </a:t>
                      </a:r>
                      <a:r>
                        <a:rPr lang="uk-UA" sz="2000" spc="-3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R="111125" algn="ctr">
                        <a:lnSpc>
                          <a:spcPct val="102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Поголів’я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2000" spc="-29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початок</a:t>
                      </a:r>
                      <a:r>
                        <a:rPr lang="uk-UA" sz="2000" spc="-5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року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Прибуло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22796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22796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Вибуло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11125" algn="ctr">
                        <a:lnSpc>
                          <a:spcPct val="102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Поголів’я</a:t>
                      </a:r>
                      <a:r>
                        <a:rPr lang="uk-UA" sz="20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2000" spc="-29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кінець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року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</a:tr>
              <a:tr h="1472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приплід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молодші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старші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м’ясо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5105"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95988">
                <a:tc>
                  <a:txBody>
                    <a:bodyPr/>
                    <a:lstStyle/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Ремонтні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ярки віком</a:t>
                      </a:r>
                      <a:r>
                        <a:rPr lang="uk-UA" sz="20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r>
                        <a:rPr lang="uk-UA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Валахи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Приплід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Ярочки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00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0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Баранчики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Разом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722709"/>
            <a:ext cx="44106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поголів’я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овець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товарної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ферми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6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4047"/>
              </p:ext>
            </p:extLst>
          </p:nvPr>
        </p:nvGraphicFramePr>
        <p:xfrm>
          <a:off x="467544" y="2030380"/>
          <a:ext cx="8352927" cy="46384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4303"/>
                <a:gridCol w="1967168"/>
                <a:gridCol w="1915728"/>
                <a:gridCol w="1915728"/>
              </a:tblGrid>
              <a:tr h="0">
                <a:tc>
                  <a:txBody>
                    <a:bodyPr/>
                    <a:lstStyle/>
                    <a:p>
                      <a:pPr marR="58420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r>
                        <a:rPr lang="uk-UA" sz="2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Поголів'я,</a:t>
                      </a:r>
                      <a:r>
                        <a:rPr lang="uk-UA" sz="24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Настриг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вовни на</a:t>
                      </a:r>
                      <a:r>
                        <a:rPr lang="uk-UA" sz="2400" spc="-3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гол.,</a:t>
                      </a:r>
                      <a:r>
                        <a:rPr lang="uk-UA" sz="2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 вовни,</a:t>
                      </a:r>
                      <a:r>
                        <a:rPr lang="uk-UA" sz="2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8640">
                <a:tc>
                  <a:txBody>
                    <a:bodyPr/>
                    <a:lstStyle/>
                    <a:p>
                      <a:pPr marR="58420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Барани-плідники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Вівцематки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R="5842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Ярки</a:t>
                      </a:r>
                      <a:r>
                        <a:rPr lang="uk-UA" sz="24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 міс.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4360">
                <a:tc>
                  <a:txBody>
                    <a:bodyPr/>
                    <a:lstStyle/>
                    <a:p>
                      <a:pPr marR="5842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Баранчики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r>
                        <a:rPr lang="uk-UA" sz="2400" spc="-3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3035">
                <a:tc>
                  <a:txBody>
                    <a:bodyPr/>
                    <a:lstStyle/>
                    <a:p>
                      <a:pPr marR="5842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Ягнята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брак 5-6</a:t>
                      </a:r>
                      <a:r>
                        <a:rPr lang="uk-UA" sz="2400" spc="-3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842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18" y="570301"/>
            <a:ext cx="8568953" cy="127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4704" tIns="47610" rIns="5871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Завдання 2.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Відповідно до індивідуального завдання визначити   кількість виробленої вовни, баранини по стаду згідно  з рухом поголів’я.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6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66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Розрахунок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вовни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67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659</Words>
  <Application>Microsoft Office PowerPoint</Application>
  <PresentationFormat>Экран (4:3)</PresentationFormat>
  <Paragraphs>503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14</cp:revision>
  <dcterms:created xsi:type="dcterms:W3CDTF">2022-12-26T18:27:24Z</dcterms:created>
  <dcterms:modified xsi:type="dcterms:W3CDTF">2023-03-13T17:51:02Z</dcterms:modified>
</cp:coreProperties>
</file>