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5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96" r:id="rId4"/>
    <p:sldId id="305" r:id="rId5"/>
    <p:sldId id="306" r:id="rId6"/>
    <p:sldId id="292" r:id="rId7"/>
    <p:sldId id="258" r:id="rId8"/>
    <p:sldId id="259" r:id="rId9"/>
    <p:sldId id="287" r:id="rId10"/>
    <p:sldId id="309" r:id="rId11"/>
    <p:sldId id="260" r:id="rId12"/>
    <p:sldId id="261" r:id="rId13"/>
    <p:sldId id="282" r:id="rId14"/>
    <p:sldId id="262" r:id="rId15"/>
    <p:sldId id="281" r:id="rId16"/>
    <p:sldId id="263" r:id="rId17"/>
    <p:sldId id="264" r:id="rId18"/>
    <p:sldId id="297" r:id="rId19"/>
    <p:sldId id="283" r:id="rId20"/>
    <p:sldId id="265" r:id="rId21"/>
    <p:sldId id="298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266" r:id="rId41"/>
    <p:sldId id="299" r:id="rId42"/>
    <p:sldId id="276" r:id="rId43"/>
    <p:sldId id="286" r:id="rId44"/>
    <p:sldId id="275" r:id="rId45"/>
    <p:sldId id="288" r:id="rId46"/>
    <p:sldId id="311" r:id="rId47"/>
    <p:sldId id="267" r:id="rId48"/>
    <p:sldId id="293" r:id="rId49"/>
    <p:sldId id="310" r:id="rId50"/>
    <p:sldId id="268" r:id="rId51"/>
    <p:sldId id="300" r:id="rId52"/>
    <p:sldId id="269" r:id="rId53"/>
    <p:sldId id="294" r:id="rId54"/>
    <p:sldId id="270" r:id="rId55"/>
    <p:sldId id="301" r:id="rId56"/>
    <p:sldId id="271" r:id="rId57"/>
    <p:sldId id="277" r:id="rId58"/>
    <p:sldId id="295" r:id="rId59"/>
    <p:sldId id="290" r:id="rId60"/>
    <p:sldId id="302" r:id="rId61"/>
    <p:sldId id="272" r:id="rId62"/>
    <p:sldId id="303" r:id="rId63"/>
    <p:sldId id="274" r:id="rId64"/>
    <p:sldId id="278" r:id="rId65"/>
    <p:sldId id="304" r:id="rId66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DFCFF"/>
    <a:srgbClr val="9FCAFF"/>
    <a:srgbClr val="FFCCFF"/>
    <a:srgbClr val="FF99FF"/>
    <a:srgbClr val="66FF33"/>
    <a:srgbClr val="FFF9E1"/>
    <a:srgbClr val="FFE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41" autoAdjust="0"/>
    <p:restoredTop sz="94660"/>
  </p:normalViewPr>
  <p:slideViewPr>
    <p:cSldViewPr>
      <p:cViewPr varScale="1">
        <p:scale>
          <a:sx n="60" d="100"/>
          <a:sy n="60" d="100"/>
        </p:scale>
        <p:origin x="-42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41E0558-F16A-4FE6-90C6-0C1DCA8C2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AE9B2E3-5FEF-4E71-898B-3AC25D249D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EFCA47-7CA0-4DEF-A6C5-2DD4A613F26B}" type="datetimeFigureOut">
              <a:rPr lang="ru-RU"/>
              <a:pPr>
                <a:defRPr/>
              </a:pPr>
              <a:t>09.03.2024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2A7F2B4-1B43-4EF0-A8EC-F9B7CEDF44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CA260C1-B5B1-46CC-A105-84AE278AD1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F672D2-E717-4348-9D76-689F910C08D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F6B2F33-3ADD-489B-A104-683C06F616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95FF0-2CE3-43A6-97FC-47E9B2BFC5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175BF5-29B8-4F62-BDF8-BFAF9AE585EE}" type="datetimeFigureOut">
              <a:rPr lang="ru-RU"/>
              <a:pPr>
                <a:defRPr/>
              </a:pPr>
              <a:t>09.03.2024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C4B868CA-1C2D-46E7-9FFF-7CD3871D5C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458AFC24-9949-4788-BC81-D74CD7851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EB584C-8BD5-402E-9A38-8051538204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4EA766-E0C2-4FE3-9486-87CF21C2FD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8C8F98-95D5-41B4-9530-73AB83052A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85226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6CA8-FA11-4AFF-9542-025BB9781C9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0241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A7B6-59E7-48ED-83F1-F9040B67DF5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6152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A246-D4D6-4A5B-8D1F-431E1E73729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8922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8A95-75EF-41E6-B892-4CB69418D4C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7483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BE47-AE97-4F8E-A1CE-281887D9206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875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A055-AB63-4E29-B9E0-9959C8FC68C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196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2209-F967-4FEF-8809-4C6798B0D09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5599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6AF-67E7-4252-B965-ED461A2CF90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662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7D53-8F1C-4094-88EF-8E14452EC5F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899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637-A92B-4014-AE4F-6A15FDC1C78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9512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2EB17-7756-4DEA-BBBB-0BA7A2C2D5D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12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EB37-AB61-4F48-88C3-503D2F0404D9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275E892F-17C4-4B32-9DA2-C612FE72D9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65150" y="-159544"/>
            <a:ext cx="7775575" cy="5616575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1600" b="1" dirty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2800" b="1" dirty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1600" b="1" dirty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36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b="1" dirty="0">
                <a:solidFill>
                  <a:schemeClr val="tx1"/>
                </a:solidFill>
                <a:latin typeface="Arial Black" pitchFamily="34" charset="0"/>
              </a:rPr>
              <a:t>Основи розведення сільськогосподарських тварин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i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5299" name="Номер слайда 4">
            <a:extLst>
              <a:ext uri="{FF2B5EF4-FFF2-40B4-BE49-F238E27FC236}">
                <a16:creationId xmlns:a16="http://schemas.microsoft.com/office/drawing/2014/main" xmlns="" id="{8B4699C7-4D4D-44AD-839A-BEF9AE86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CDA2F7-D11D-4DCB-95B0-765A21E0D20F}" type="slidenum">
              <a:rPr lang="ru-RU" altLang="uk-UA"/>
              <a:pPr eaLnBrk="1" hangingPunct="1"/>
              <a:t>1</a:t>
            </a:fld>
            <a:endParaRPr lang="ru-RU" altLang="uk-UA"/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xmlns="" id="{DBE9D8F1-2FC0-4B5A-A175-A0144539E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264025"/>
            <a:ext cx="2808288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7">
            <a:extLst>
              <a:ext uri="{FF2B5EF4-FFF2-40B4-BE49-F238E27FC236}">
                <a16:creationId xmlns:a16="http://schemas.microsoft.com/office/drawing/2014/main" xmlns="" id="{DD53351B-D85F-4660-9A2E-6F2FFEA7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4395787"/>
            <a:ext cx="2501900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4" name="Picture 5">
            <a:extLst>
              <a:ext uri="{FF2B5EF4-FFF2-40B4-BE49-F238E27FC236}">
                <a16:creationId xmlns:a16="http://schemas.microsoft.com/office/drawing/2014/main" xmlns="" id="{5BFAB5EB-1B17-4868-AF1F-98409B91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83075"/>
            <a:ext cx="237966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B56E702-49F2-458E-B59E-CCEFCACF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uk-UA" sz="4000" dirty="0">
                <a:latin typeface="+mn-lt"/>
              </a:rPr>
              <a:t>СТРУКТУРА ПОРОДИ:</a:t>
            </a:r>
          </a:p>
        </p:txBody>
      </p:sp>
      <p:sp>
        <p:nvSpPr>
          <p:cNvPr id="64514" name="Объект 1">
            <a:extLst>
              <a:ext uri="{FF2B5EF4-FFF2-40B4-BE49-F238E27FC236}">
                <a16:creationId xmlns:a16="http://schemas.microsoft.com/office/drawing/2014/main" xmlns="" id="{FD41403E-197A-4005-AE75-D8D556A8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2" y="1833564"/>
            <a:ext cx="8147050" cy="4522787"/>
          </a:xfrm>
        </p:spPr>
        <p:txBody>
          <a:bodyPr/>
          <a:lstStyle/>
          <a:p>
            <a:r>
              <a:rPr lang="uk-UA" altLang="uk-UA" sz="3200" u="sng" dirty="0"/>
              <a:t>ЛІНІЇ – </a:t>
            </a:r>
            <a:r>
              <a:rPr lang="uk-UA" altLang="uk-UA" sz="3200" dirty="0"/>
              <a:t>(нащадки походять від одного спільного батька - родоначальника);</a:t>
            </a:r>
          </a:p>
          <a:p>
            <a:endParaRPr lang="uk-UA" altLang="uk-UA" sz="3200" dirty="0"/>
          </a:p>
          <a:p>
            <a:r>
              <a:rPr lang="uk-UA" altLang="uk-UA" sz="3200" u="sng" dirty="0"/>
              <a:t>РОДИНИ</a:t>
            </a:r>
            <a:r>
              <a:rPr lang="uk-UA" altLang="uk-UA" sz="3200" dirty="0"/>
              <a:t> – (мають спільну матір).</a:t>
            </a:r>
          </a:p>
        </p:txBody>
      </p:sp>
      <p:sp>
        <p:nvSpPr>
          <p:cNvPr id="64516" name="Номер слайда 3">
            <a:extLst>
              <a:ext uri="{FF2B5EF4-FFF2-40B4-BE49-F238E27FC236}">
                <a16:creationId xmlns:a16="http://schemas.microsoft.com/office/drawing/2014/main" xmlns="" id="{362440D2-65B8-431F-AA3B-8F79C320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BA7DE2-517C-4E76-AF21-0F37F89D866B}" type="slidenum">
              <a:rPr lang="ru-RU" altLang="uk-UA"/>
              <a:pPr eaLnBrk="1" hangingPunct="1"/>
              <a:t>10</a:t>
            </a:fld>
            <a:endParaRPr lang="ru-RU" alt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8246391D-CA6C-4472-ACB9-6E1DC919A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"/>
            <a:ext cx="8892480" cy="10527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Класифікація порід: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xmlns="" id="{FBFF2019-9AB4-4B9F-BC8B-E0D99EC8A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5845" y="1340768"/>
            <a:ext cx="8263830" cy="5380708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uk-UA" altLang="uk-UA" sz="3400" dirty="0">
                <a:latin typeface="Arial Black" panose="020B0A04020102020204" pitchFamily="34" charset="0"/>
              </a:rPr>
              <a:t>-</a:t>
            </a:r>
            <a:r>
              <a:rPr lang="uk-UA" altLang="uk-UA" sz="3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3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аборигенні</a:t>
            </a:r>
            <a:r>
              <a:rPr lang="uk-UA" altLang="uk-UA" sz="3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2800" i="1" dirty="0">
                <a:latin typeface="Arial Black" panose="020B0A04020102020204" pitchFamily="34" charset="0"/>
              </a:rPr>
              <a:t>(</a:t>
            </a:r>
            <a:r>
              <a:rPr lang="uk-UA" altLang="uk-UA" sz="2800" b="1" i="1" dirty="0">
                <a:latin typeface="Arial Black" panose="020B0A04020102020204" pitchFamily="34" charset="0"/>
              </a:rPr>
              <a:t>формування стихійне, універсальна продуктивність, пізньостиглість, життєздатність);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b="1" i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3400" dirty="0">
                <a:latin typeface="Arial Black" panose="020B0A04020102020204" pitchFamily="34" charset="0"/>
              </a:rPr>
              <a:t>-</a:t>
            </a:r>
            <a:r>
              <a:rPr lang="uk-UA" altLang="uk-UA" sz="3400" u="sng" dirty="0">
                <a:latin typeface="Arial Black" panose="020B0A04020102020204" pitchFamily="34" charset="0"/>
              </a:rPr>
              <a:t> </a:t>
            </a:r>
            <a:r>
              <a:rPr lang="uk-UA" altLang="uk-UA" sz="3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заводські</a:t>
            </a:r>
            <a:r>
              <a:rPr lang="uk-UA" altLang="uk-UA" sz="3400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3400" dirty="0">
                <a:latin typeface="Arial Black" panose="020B0A04020102020204" pitchFamily="34" charset="0"/>
              </a:rPr>
              <a:t>(</a:t>
            </a:r>
            <a:r>
              <a:rPr lang="uk-UA" altLang="uk-UA" sz="2800" i="1" dirty="0">
                <a:latin typeface="Arial Black" panose="020B0A04020102020204" pitchFamily="34" charset="0"/>
              </a:rPr>
              <a:t>формування відбором і підбором, висока продуктивність, скоростиглість, мінливість ознак);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i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3400" dirty="0">
                <a:latin typeface="Arial Black" panose="020B0A04020102020204" pitchFamily="34" charset="0"/>
              </a:rPr>
              <a:t>- </a:t>
            </a:r>
            <a:r>
              <a:rPr lang="uk-UA" altLang="uk-UA" sz="3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перехідні</a:t>
            </a:r>
            <a:r>
              <a:rPr lang="uk-UA" altLang="uk-UA" sz="3400" u="sng" dirty="0">
                <a:latin typeface="Arial Black" panose="020B0A04020102020204" pitchFamily="34" charset="0"/>
              </a:rPr>
              <a:t> </a:t>
            </a:r>
            <a:r>
              <a:rPr lang="uk-UA" altLang="uk-UA" sz="3400" dirty="0">
                <a:latin typeface="Arial Black" panose="020B0A04020102020204" pitchFamily="34" charset="0"/>
              </a:rPr>
              <a:t>(</a:t>
            </a:r>
            <a:r>
              <a:rPr lang="uk-UA" altLang="uk-UA" sz="2800" i="1" dirty="0">
                <a:latin typeface="Arial Black" panose="020B0A04020102020204" pitchFamily="34" charset="0"/>
              </a:rPr>
              <a:t>проміжне положення).</a:t>
            </a:r>
            <a:endParaRPr lang="ru-RU" altLang="uk-UA" sz="2800" i="1" dirty="0">
              <a:latin typeface="Arial Black" panose="020B0A04020102020204" pitchFamily="34" charset="0"/>
            </a:endParaRPr>
          </a:p>
        </p:txBody>
      </p:sp>
      <p:sp>
        <p:nvSpPr>
          <p:cNvPr id="65539" name="Номер слайда 5">
            <a:extLst>
              <a:ext uri="{FF2B5EF4-FFF2-40B4-BE49-F238E27FC236}">
                <a16:creationId xmlns:a16="http://schemas.microsoft.com/office/drawing/2014/main" xmlns="" id="{113240B3-1AD4-448F-9B83-EB5DAFA8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1C91DB-6C68-4063-B053-CEB3D23DAC5C}" type="slidenum">
              <a:rPr lang="ru-RU" altLang="uk-UA"/>
              <a:pPr eaLnBrk="1" hangingPunct="1"/>
              <a:t>11</a:t>
            </a:fld>
            <a:endParaRPr lang="ru-RU" alt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42D7E6C8-FCF5-4142-B59F-19A777DDE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i="1" dirty="0">
                <a:latin typeface="Arial Black" pitchFamily="34" charset="0"/>
              </a:rPr>
              <a:t>Породи за характером продуктивності :</a:t>
            </a:r>
            <a:endParaRPr lang="ru-RU" sz="3600" i="1" dirty="0">
              <a:latin typeface="Arial Black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D452D014-75DF-42B6-B251-2A9FF3C2CA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спеціалізовані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Arial Black" pitchFamily="34" charset="0"/>
              </a:rPr>
              <a:t>(</a:t>
            </a:r>
            <a:r>
              <a:rPr lang="uk-UA" i="1" dirty="0">
                <a:solidFill>
                  <a:srgbClr val="FF0000"/>
                </a:solidFill>
                <a:latin typeface="Arial Black" pitchFamily="34" charset="0"/>
              </a:rPr>
              <a:t>скотарство</a:t>
            </a:r>
            <a:r>
              <a:rPr lang="uk-UA" dirty="0">
                <a:latin typeface="Arial Black" pitchFamily="34" charset="0"/>
              </a:rPr>
              <a:t> – молочне і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ясне;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i="1" dirty="0">
                <a:solidFill>
                  <a:srgbClr val="FF0000"/>
                </a:solidFill>
                <a:latin typeface="Arial Black" pitchFamily="34" charset="0"/>
              </a:rPr>
              <a:t>свинарство</a:t>
            </a:r>
            <a:r>
              <a:rPr lang="uk-UA" dirty="0">
                <a:latin typeface="Arial Black" pitchFamily="34" charset="0"/>
              </a:rPr>
              <a:t> –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ясне, беконне і сальне;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i="1" dirty="0">
                <a:solidFill>
                  <a:srgbClr val="FF0000"/>
                </a:solidFill>
                <a:latin typeface="Arial Black" pitchFamily="34" charset="0"/>
              </a:rPr>
              <a:t>вівчарство</a:t>
            </a:r>
            <a:r>
              <a:rPr lang="uk-UA" dirty="0">
                <a:latin typeface="Arial Black" pitchFamily="34" charset="0"/>
              </a:rPr>
              <a:t> – вовнове, смушкове, шубне,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ясне);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uk-UA" sz="900" b="1" i="1" dirty="0"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uk-UA" sz="900" b="1" i="1" dirty="0"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комбіновані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Arial Black" pitchFamily="34" charset="0"/>
              </a:rPr>
              <a:t>(</a:t>
            </a:r>
            <a:r>
              <a:rPr lang="uk-UA" i="1" dirty="0">
                <a:solidFill>
                  <a:schemeClr val="accent2"/>
                </a:solidFill>
                <a:latin typeface="Arial Black" pitchFamily="34" charset="0"/>
              </a:rPr>
              <a:t>скотарство</a:t>
            </a:r>
            <a:r>
              <a:rPr lang="uk-UA" dirty="0">
                <a:latin typeface="Arial Black" pitchFamily="34" charset="0"/>
              </a:rPr>
              <a:t> –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ясо-молочне і молочно-м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ясне;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i="1" dirty="0">
                <a:solidFill>
                  <a:schemeClr val="accent2"/>
                </a:solidFill>
                <a:latin typeface="Arial Black" pitchFamily="34" charset="0"/>
              </a:rPr>
              <a:t>свинарство</a:t>
            </a:r>
            <a:r>
              <a:rPr lang="uk-UA" dirty="0">
                <a:latin typeface="Arial Black" pitchFamily="34" charset="0"/>
              </a:rPr>
              <a:t> –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ясо-сальне;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i="1" dirty="0">
                <a:solidFill>
                  <a:schemeClr val="accent2"/>
                </a:solidFill>
                <a:latin typeface="Arial Black" pitchFamily="34" charset="0"/>
              </a:rPr>
              <a:t>вівчарство</a:t>
            </a:r>
            <a:r>
              <a:rPr lang="uk-UA" dirty="0">
                <a:latin typeface="Arial Black" pitchFamily="34" charset="0"/>
              </a:rPr>
              <a:t> – вовново-м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ясне,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ясо-вовнове, молочно-м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ясне,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ясо-сально-вовнове,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ясо-вовново-молочне).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6563" name="Номер слайда 5">
            <a:extLst>
              <a:ext uri="{FF2B5EF4-FFF2-40B4-BE49-F238E27FC236}">
                <a16:creationId xmlns:a16="http://schemas.microsoft.com/office/drawing/2014/main" xmlns="" id="{F3A5D0CB-66BB-4175-BE5B-37AEA7ED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D256DF-903D-4E18-A1C1-9D1EAAB228DE}" type="slidenum">
              <a:rPr lang="ru-RU" altLang="uk-UA"/>
              <a:pPr eaLnBrk="1" hangingPunct="1"/>
              <a:t>12</a:t>
            </a:fld>
            <a:endParaRPr lang="ru-RU" alt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Содержимое 2">
            <a:extLst>
              <a:ext uri="{FF2B5EF4-FFF2-40B4-BE49-F238E27FC236}">
                <a16:creationId xmlns:a16="http://schemas.microsoft.com/office/drawing/2014/main" xmlns="" id="{E0893F55-1E40-4A21-831C-DB4C63738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404664"/>
            <a:ext cx="8136904" cy="5721499"/>
          </a:xfrm>
        </p:spPr>
        <p:txBody>
          <a:bodyPr/>
          <a:lstStyle/>
          <a:p>
            <a:pPr algn="just" eaLnBrk="1" hangingPunct="1"/>
            <a:r>
              <a:rPr lang="uk-UA" altLang="uk-UA" sz="4000" b="1" i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Конституція </a:t>
            </a:r>
            <a:r>
              <a:rPr lang="uk-UA" altLang="uk-UA" sz="40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тварин </a:t>
            </a:r>
            <a:r>
              <a:rPr lang="uk-UA" altLang="uk-UA" sz="4000" b="1" dirty="0">
                <a:latin typeface="Arial Black" panose="020B0A04020102020204" pitchFamily="34" charset="0"/>
              </a:rPr>
              <a:t>– це сукупність анатомо-фізіологічних і морфологічних ознак і властивостей, що зумовлюють будову тіла тварини</a:t>
            </a:r>
            <a:endParaRPr lang="ru-RU" altLang="uk-UA" sz="4000" b="1" dirty="0">
              <a:latin typeface="Arial Black" panose="020B0A04020102020204" pitchFamily="34" charset="0"/>
            </a:endParaRPr>
          </a:p>
        </p:txBody>
      </p:sp>
      <p:sp>
        <p:nvSpPr>
          <p:cNvPr id="67587" name="Номер слайда 3">
            <a:extLst>
              <a:ext uri="{FF2B5EF4-FFF2-40B4-BE49-F238E27FC236}">
                <a16:creationId xmlns:a16="http://schemas.microsoft.com/office/drawing/2014/main" xmlns="" id="{85C7AAED-0C8D-46C9-B06D-48237B1C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D3978D-BBC2-4C4B-8D59-F38A3C971067}" type="slidenum">
              <a:rPr lang="ru-RU" altLang="uk-UA"/>
              <a:pPr eaLnBrk="1" hangingPunct="1"/>
              <a:t>13</a:t>
            </a:fld>
            <a:endParaRPr lang="ru-RU" alt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8F9ED203-A4F6-42BE-8B4C-5CCC21EF9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15677"/>
            <a:ext cx="829126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Типи конституції тварин</a:t>
            </a:r>
            <a:r>
              <a:rPr lang="uk-UA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uk-UA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40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за П.М.</a:t>
            </a:r>
            <a:r>
              <a:rPr lang="uk-UA" sz="40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Кулешовим</a:t>
            </a:r>
            <a:r>
              <a:rPr lang="uk-UA" sz="40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sz="4000" i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22B7DB7D-17E9-44C1-9F8A-1489CB448E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351837" cy="51847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b="1" dirty="0"/>
              <a:t> - </a:t>
            </a:r>
            <a:r>
              <a:rPr lang="uk-UA" sz="36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грубий тип</a:t>
            </a:r>
            <a:r>
              <a:rPr lang="uk-UA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/>
              <a:t>(масивний кістяк, товста шкіра, об’ємиста мускулатура із слаборозвиненою з’єднувальною і жировою тканиною, помірно розвинені внутрішні органи);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uk-UA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b="1" i="1" dirty="0"/>
              <a:t>- </a:t>
            </a:r>
            <a:r>
              <a:rPr lang="uk-UA" sz="36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ніжний тип</a:t>
            </a:r>
            <a:r>
              <a:rPr lang="uk-UA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u="sng" dirty="0"/>
              <a:t>(</a:t>
            </a:r>
            <a:r>
              <a:rPr lang="uk-UA" b="1" dirty="0"/>
              <a:t>слаборозвинений кістяк, тонка шкіра, помірно розвинена мускулатура, добре розвинені внутрішні органи), тип властивий молочним тваринам, дуже високопродуктивним, але вибагливим до умов годівлі і утримання;</a:t>
            </a:r>
          </a:p>
        </p:txBody>
      </p:sp>
      <p:sp>
        <p:nvSpPr>
          <p:cNvPr id="68611" name="Номер слайда 5">
            <a:extLst>
              <a:ext uri="{FF2B5EF4-FFF2-40B4-BE49-F238E27FC236}">
                <a16:creationId xmlns:a16="http://schemas.microsoft.com/office/drawing/2014/main" xmlns="" id="{20C5FE91-79BF-45DE-AD66-5D603778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2AF13E-FA47-442B-82D6-9A57A7E916CF}" type="slidenum">
              <a:rPr lang="ru-RU" altLang="uk-UA"/>
              <a:pPr eaLnBrk="1" hangingPunct="1"/>
              <a:t>14</a:t>
            </a:fld>
            <a:endParaRPr lang="ru-RU" alt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B6FF1184-ADFF-4616-A377-56BE8BA7C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щільний тип</a:t>
            </a:r>
            <a:r>
              <a:rPr lang="uk-UA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(тонкий міцний кістяк, щільна еластична шкіра, щільна сильна мускулатура, добре розвинені внутрішні органи), сухорляві тварини з міцним кістяком. У них погано розвинений підшкірний жир, вони погано відгодовуються.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uk-UA" sz="1200" b="1" dirty="0">
              <a:latin typeface="Arial Black" pitchFamily="34" charset="0"/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пухкий тип</a:t>
            </a:r>
            <a:r>
              <a:rPr lang="uk-UA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(кістяк пухкий, товста шкіра, добре розвинена мускулатура з жировими прошарками, помірно розвинені внутрішні органи), у тварин надмірно розвинений підшкірний жир, висока водянистість клітин. </a:t>
            </a:r>
            <a:r>
              <a:rPr lang="uk-UA" sz="3000" b="1" u="sng" dirty="0">
                <a:latin typeface="Times New Roman" pitchFamily="18" charset="0"/>
                <a:cs typeface="Times New Roman" pitchFamily="18" charset="0"/>
              </a:rPr>
              <a:t>Тварини масивні з тістоподібною шкірою. 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Тип властивий і бажаний при м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ясній відгодівлі.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Номер слайда 3">
            <a:extLst>
              <a:ext uri="{FF2B5EF4-FFF2-40B4-BE49-F238E27FC236}">
                <a16:creationId xmlns:a16="http://schemas.microsoft.com/office/drawing/2014/main" xmlns="" id="{DC0ABB2E-7DDC-4133-87AC-AEBBB92A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DBB4F3-5B94-474A-B8C4-04A772EBF0D6}" type="slidenum">
              <a:rPr lang="ru-RU" altLang="uk-UA"/>
              <a:pPr eaLnBrk="1" hangingPunct="1"/>
              <a:t>15</a:t>
            </a:fld>
            <a:endParaRPr lang="ru-RU" alt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6D46E8C4-0DA3-49D1-A166-548B098E1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Кондиція</a:t>
            </a:r>
            <a:r>
              <a:rPr lang="uk-UA" sz="3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</a:t>
            </a:r>
            <a:r>
              <a:rPr lang="uk-UA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– стан зовнішніх форм, зумовлений вгодованістю тварини та її використанням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03C2FB95-470A-4717-A00A-E800842729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500188"/>
            <a:ext cx="9144000" cy="5357812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000" b="1" i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заводська</a:t>
            </a:r>
            <a:r>
              <a:rPr lang="uk-UA" sz="3000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000" dirty="0">
                <a:latin typeface="Arial Black" pitchFamily="34" charset="0"/>
              </a:rPr>
              <a:t>(добрий стан вгодованості з достатнім запасом поживних речовин);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000" b="1" i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робоча</a:t>
            </a:r>
            <a:r>
              <a:rPr lang="uk-UA" sz="3000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000" b="1" i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або тренувальна</a:t>
            </a:r>
            <a:r>
              <a:rPr lang="uk-UA" sz="3000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000" dirty="0">
                <a:latin typeface="Arial Black" pitchFamily="34" charset="0"/>
              </a:rPr>
              <a:t>(середня вгодованість, достатній запас поживних речовин);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000" b="1" i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виставочна</a:t>
            </a:r>
            <a:r>
              <a:rPr lang="uk-UA" sz="3000" dirty="0">
                <a:latin typeface="Arial Black" pitchFamily="34" charset="0"/>
              </a:rPr>
              <a:t> (</a:t>
            </a:r>
            <a:r>
              <a:rPr lang="uk-UA" sz="3000" dirty="0" err="1">
                <a:latin typeface="Arial Black" pitchFamily="34" charset="0"/>
              </a:rPr>
              <a:t>вищесередня</a:t>
            </a:r>
            <a:r>
              <a:rPr lang="uk-UA" sz="3000" dirty="0">
                <a:latin typeface="Arial Black" pitchFamily="34" charset="0"/>
              </a:rPr>
              <a:t> вгодованість, безумовна чистота);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000" b="1" i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відгодівельна</a:t>
            </a:r>
            <a:r>
              <a:rPr lang="uk-UA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000" dirty="0">
                <a:latin typeface="Arial Black" pitchFamily="34" charset="0"/>
              </a:rPr>
              <a:t>(найвища вгодованість, дуже розвинена мускулатура з великим відкладенням жиру).</a:t>
            </a:r>
            <a:endParaRPr lang="ru-RU" sz="3000" dirty="0">
              <a:latin typeface="Arial Black" pitchFamily="34" charset="0"/>
            </a:endParaRPr>
          </a:p>
        </p:txBody>
      </p:sp>
      <p:sp>
        <p:nvSpPr>
          <p:cNvPr id="70659" name="Номер слайда 5">
            <a:extLst>
              <a:ext uri="{FF2B5EF4-FFF2-40B4-BE49-F238E27FC236}">
                <a16:creationId xmlns:a16="http://schemas.microsoft.com/office/drawing/2014/main" xmlns="" id="{F96CAD80-7EB3-466E-ABEB-419CFFC1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C6E4B8-8ACE-48C5-9379-DE921C35BEAA}" type="slidenum">
              <a:rPr lang="ru-RU" altLang="uk-UA"/>
              <a:pPr eaLnBrk="1" hangingPunct="1"/>
              <a:t>16</a:t>
            </a:fld>
            <a:endParaRPr lang="ru-RU" alt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Упаковочная бумага">
            <a:extLst>
              <a:ext uri="{FF2B5EF4-FFF2-40B4-BE49-F238E27FC236}">
                <a16:creationId xmlns:a16="http://schemas.microsoft.com/office/drawing/2014/main" xmlns="" id="{0DD35795-C1EA-4253-AA5C-DEC271A0F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40552" cy="50851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Екстер’єр</a:t>
            </a:r>
            <a:r>
              <a:rPr lang="uk-UA" sz="4000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– </a:t>
            </a:r>
            <a:r>
              <a:rPr lang="uk-UA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зовнішній вигляд тварини, 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зумовлений її конституційними особливостями, продуктивністю, станом здоров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’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я і племінною цінністю</a:t>
            </a:r>
            <a:r>
              <a:rPr lang="uk-UA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.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71682" name="Номер слайда 5">
            <a:extLst>
              <a:ext uri="{FF2B5EF4-FFF2-40B4-BE49-F238E27FC236}">
                <a16:creationId xmlns:a16="http://schemas.microsoft.com/office/drawing/2014/main" xmlns="" id="{A9401C99-A65C-4C14-B098-3AE5C35E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B09302-EB37-4003-B582-8ECB85B463FB}" type="slidenum">
              <a:rPr lang="ru-RU" altLang="uk-UA"/>
              <a:pPr eaLnBrk="1" hangingPunct="1"/>
              <a:t>17</a:t>
            </a:fld>
            <a:endParaRPr lang="ru-RU" alt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2552A6A-ACDA-482A-A05C-F5EDA912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260648"/>
            <a:ext cx="10369152" cy="1152128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uk-UA" sz="4000" b="0" i="1" dirty="0">
                <a:solidFill>
                  <a:srgbClr val="C00000"/>
                </a:solidFill>
                <a:effectLst/>
                <a:latin typeface="Arial Black" pitchFamily="34" charset="0"/>
                <a:ea typeface="+mn-ea"/>
                <a:cs typeface="+mn-cs"/>
              </a:rPr>
              <a:t>Методи визначення екстер’єру:</a:t>
            </a:r>
            <a:r>
              <a:rPr lang="uk-UA" sz="4000" b="0" i="1" dirty="0">
                <a:solidFill>
                  <a:prstClr val="black"/>
                </a:solidFill>
                <a:effectLst/>
                <a:latin typeface="Arial Black" pitchFamily="34" charset="0"/>
                <a:ea typeface="+mn-ea"/>
                <a:cs typeface="+mn-cs"/>
              </a:rPr>
              <a:t/>
            </a:r>
            <a:br>
              <a:rPr lang="uk-UA" sz="4000" b="0" i="1" dirty="0">
                <a:solidFill>
                  <a:prstClr val="black"/>
                </a:solidFill>
                <a:effectLst/>
                <a:latin typeface="Arial Black" pitchFamily="34" charset="0"/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229B3074-0352-459D-B6D5-85225641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8507412" cy="50990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3600" i="1" dirty="0">
                <a:solidFill>
                  <a:prstClr val="black"/>
                </a:solidFill>
                <a:latin typeface="Arial Black" pitchFamily="34" charset="0"/>
              </a:rPr>
              <a:t>- окомірно,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3600" i="1" dirty="0">
                <a:solidFill>
                  <a:prstClr val="black"/>
                </a:solidFill>
                <a:latin typeface="Arial Black" pitchFamily="34" charset="0"/>
              </a:rPr>
              <a:t>- фотографуванням,</a:t>
            </a:r>
          </a:p>
          <a:p>
            <a:pPr marL="109728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3600" i="1" dirty="0">
                <a:solidFill>
                  <a:prstClr val="black"/>
                </a:solidFill>
                <a:latin typeface="Arial Black" pitchFamily="34" charset="0"/>
              </a:rPr>
              <a:t>- взяттям промірів та методом визначення індексів </a:t>
            </a:r>
            <a:r>
              <a:rPr lang="uk-UA" sz="3600" i="1" dirty="0" err="1">
                <a:solidFill>
                  <a:prstClr val="black"/>
                </a:solidFill>
                <a:latin typeface="Arial Black" pitchFamily="34" charset="0"/>
              </a:rPr>
              <a:t>тілобудови</a:t>
            </a:r>
            <a:r>
              <a:rPr lang="uk-UA" sz="3600" i="1" dirty="0">
                <a:solidFill>
                  <a:prstClr val="black"/>
                </a:solidFill>
                <a:latin typeface="Arial Black" pitchFamily="34" charset="0"/>
              </a:rPr>
              <a:t>, </a:t>
            </a:r>
          </a:p>
          <a:p>
            <a:pPr marL="109728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3600" i="1" dirty="0">
                <a:solidFill>
                  <a:prstClr val="black"/>
                </a:solidFill>
                <a:latin typeface="Arial Black" pitchFamily="34" charset="0"/>
              </a:rPr>
              <a:t>- побудовою графіків екстер’єрного профілю.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72707" name="Номер слайда 2">
            <a:extLst>
              <a:ext uri="{FF2B5EF4-FFF2-40B4-BE49-F238E27FC236}">
                <a16:creationId xmlns:a16="http://schemas.microsoft.com/office/drawing/2014/main" xmlns="" id="{C2A92C5D-4AED-4F23-B66F-ECDD0060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253CB9-2A33-459E-9A54-DDB18D362977}" type="slidenum">
              <a:rPr lang="ru-RU" altLang="uk-UA"/>
              <a:pPr eaLnBrk="1" hangingPunct="1"/>
              <a:t>18</a:t>
            </a:fld>
            <a:endParaRPr lang="ru-RU" altLang="uk-U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DF62CD86-3B68-42DA-81C7-D409F3580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357188"/>
            <a:ext cx="8572500" cy="61436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dirty="0">
                <a:latin typeface="Arial Black" pitchFamily="34" charset="0"/>
              </a:rPr>
              <a:t>Тварин оцінюють за загальним виглядом і окремими частинами тіла – </a:t>
            </a:r>
            <a:r>
              <a:rPr lang="uk-UA" sz="3400" b="1" i="1" dirty="0">
                <a:solidFill>
                  <a:schemeClr val="accent2"/>
                </a:solidFill>
                <a:latin typeface="Arial Black" pitchFamily="34" charset="0"/>
              </a:rPr>
              <a:t>статями</a:t>
            </a:r>
            <a:r>
              <a:rPr lang="uk-UA" sz="3400" b="1" i="1" dirty="0">
                <a:latin typeface="Arial Black" pitchFamily="34" charset="0"/>
              </a:rPr>
              <a:t>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uk-UA" sz="3400" dirty="0"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Найважливішими статями є</a:t>
            </a:r>
            <a:r>
              <a:rPr lang="uk-UA" sz="3400" dirty="0">
                <a:solidFill>
                  <a:srgbClr val="C00000"/>
                </a:solidFill>
                <a:latin typeface="Arial Black" pitchFamily="34" charset="0"/>
              </a:rPr>
              <a:t>: </a:t>
            </a:r>
            <a:r>
              <a:rPr lang="uk-UA" sz="3400" dirty="0">
                <a:latin typeface="Arial Black" pitchFamily="34" charset="0"/>
              </a:rPr>
              <a:t>голова, 			шия,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dirty="0">
                <a:latin typeface="Arial Black" pitchFamily="34" charset="0"/>
              </a:rPr>
              <a:t>  холка, 			лопатки, 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dirty="0">
                <a:latin typeface="Arial Black" pitchFamily="34" charset="0"/>
              </a:rPr>
              <a:t>  груди, 			спина,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dirty="0">
                <a:latin typeface="Arial Black" pitchFamily="34" charset="0"/>
              </a:rPr>
              <a:t>  поперек, 			крижі,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dirty="0">
                <a:latin typeface="Arial Black" pitchFamily="34" charset="0"/>
              </a:rPr>
              <a:t>  кінцівки, 			</a:t>
            </a:r>
            <a:r>
              <a:rPr lang="uk-UA" sz="3400" dirty="0" err="1">
                <a:latin typeface="Arial Black" pitchFamily="34" charset="0"/>
              </a:rPr>
              <a:t>вим</a:t>
            </a:r>
            <a:r>
              <a:rPr lang="ru-RU" sz="3400" dirty="0">
                <a:latin typeface="Arial Black" pitchFamily="34" charset="0"/>
              </a:rPr>
              <a:t>’</a:t>
            </a:r>
            <a:r>
              <a:rPr lang="uk-UA" sz="3400" dirty="0">
                <a:latin typeface="Arial Black" pitchFamily="34" charset="0"/>
              </a:rPr>
              <a:t>я,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dirty="0">
                <a:latin typeface="Arial Black" pitchFamily="34" charset="0"/>
              </a:rPr>
              <a:t>  зовнішні статеві органи та ін.</a:t>
            </a:r>
            <a:endParaRPr lang="ru-RU" sz="3400" dirty="0">
              <a:latin typeface="Arial Black" pitchFamily="34" charset="0"/>
            </a:endParaRPr>
          </a:p>
        </p:txBody>
      </p:sp>
      <p:sp>
        <p:nvSpPr>
          <p:cNvPr id="73731" name="Номер слайда 3">
            <a:extLst>
              <a:ext uri="{FF2B5EF4-FFF2-40B4-BE49-F238E27FC236}">
                <a16:creationId xmlns:a16="http://schemas.microsoft.com/office/drawing/2014/main" xmlns="" id="{3117DBAE-6CD3-4772-8C2B-D99958A6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A9F013-35B4-4CAD-8ACD-D2813EA2D288}" type="slidenum">
              <a:rPr lang="ru-RU" altLang="uk-UA"/>
              <a:pPr eaLnBrk="1" hangingPunct="1"/>
              <a:t>19</a:t>
            </a:fld>
            <a:endParaRPr lang="ru-RU" alt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042E8053-5262-4CDE-BF48-743CA8A4E2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ПЛАН</a:t>
            </a:r>
          </a:p>
          <a:p>
            <a:pPr marL="109728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1. Походження тварин </a:t>
            </a:r>
          </a:p>
          <a:p>
            <a:pPr marL="109728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2. Конституційно-екстер’єрні тварини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3. Види продуктивності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4. </a:t>
            </a:r>
            <a:r>
              <a:rPr lang="uk-UA" sz="4000" b="1" i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Організація племінної роботи</a:t>
            </a:r>
            <a:endParaRPr lang="uk-UA" sz="54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56323" name="Номер слайда 4">
            <a:extLst>
              <a:ext uri="{FF2B5EF4-FFF2-40B4-BE49-F238E27FC236}">
                <a16:creationId xmlns:a16="http://schemas.microsoft.com/office/drawing/2014/main" xmlns="" id="{DD2BE4CD-A3DA-4542-9B6D-28F21A29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B5C7D4-1987-4368-8717-4BA3762BA68D}" type="slidenum">
              <a:rPr lang="ru-RU" altLang="uk-UA"/>
              <a:pPr eaLnBrk="1" hangingPunct="1"/>
              <a:t>2</a:t>
            </a:fld>
            <a:endParaRPr lang="ru-RU" alt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Содержимое 5">
            <a:extLst>
              <a:ext uri="{FF2B5EF4-FFF2-40B4-BE49-F238E27FC236}">
                <a16:creationId xmlns:a16="http://schemas.microsoft.com/office/drawing/2014/main" xmlns="" id="{409742A8-54FA-483E-9A34-AED005554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0"/>
            <a:ext cx="8715375" cy="6643688"/>
          </a:xfrm>
        </p:spPr>
        <p:txBody>
          <a:bodyPr anchor="ctr"/>
          <a:lstStyle/>
          <a:p>
            <a:pPr eaLnBrk="1" hangingPunct="1"/>
            <a:r>
              <a:rPr lang="uk-UA" altLang="uk-UA" sz="4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Інтер’єр </a:t>
            </a:r>
            <a:r>
              <a:rPr lang="uk-UA" altLang="uk-UA" sz="4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– </a:t>
            </a:r>
            <a:r>
              <a:rPr lang="uk-UA" altLang="uk-UA" sz="3600" dirty="0">
                <a:latin typeface="Arial Black" panose="020B0A04020102020204" pitchFamily="34" charset="0"/>
              </a:rPr>
              <a:t>це сукупність анатомо-гістологічних, фізіологічних та біохімічних властивостей організму у зв’язку з його конституцією, напрямком продуктивності і племінними якостями сільськогосподарських тварин.</a:t>
            </a:r>
          </a:p>
          <a:p>
            <a:pPr eaLnBrk="1" hangingPunct="1"/>
            <a:r>
              <a:rPr lang="uk-UA" altLang="uk-UA" sz="3600" dirty="0">
                <a:latin typeface="Arial Black" panose="020B0A04020102020204" pitchFamily="34" charset="0"/>
              </a:rPr>
              <a:t>(</a:t>
            </a:r>
            <a:r>
              <a:rPr lang="uk-UA" altLang="uk-UA" sz="3600" i="1" u="sng" dirty="0">
                <a:latin typeface="Arial Black" panose="020B0A04020102020204" pitchFamily="34" charset="0"/>
              </a:rPr>
              <a:t>внутрішній стан)</a:t>
            </a:r>
            <a:endParaRPr lang="ru-RU" altLang="uk-UA" sz="3600" i="1" u="sng" dirty="0">
              <a:latin typeface="Arial Black" panose="020B0A04020102020204" pitchFamily="34" charset="0"/>
            </a:endParaRPr>
          </a:p>
        </p:txBody>
      </p:sp>
      <p:sp>
        <p:nvSpPr>
          <p:cNvPr id="74755" name="Номер слайда 7">
            <a:extLst>
              <a:ext uri="{FF2B5EF4-FFF2-40B4-BE49-F238E27FC236}">
                <a16:creationId xmlns:a16="http://schemas.microsoft.com/office/drawing/2014/main" xmlns="" id="{5B6BAD9B-FB70-4209-84B1-D0DA5C98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FA5811-A76B-420B-94A1-6C511D1B76AE}" type="slidenum">
              <a:rPr lang="ru-RU" altLang="uk-UA"/>
              <a:pPr eaLnBrk="1" hangingPunct="1"/>
              <a:t>20</a:t>
            </a:fld>
            <a:endParaRPr lang="ru-RU" alt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ъект 1">
            <a:extLst>
              <a:ext uri="{FF2B5EF4-FFF2-40B4-BE49-F238E27FC236}">
                <a16:creationId xmlns:a16="http://schemas.microsoft.com/office/drawing/2014/main" xmlns="" id="{01522F11-4A14-4D51-A52D-43041014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404813"/>
            <a:ext cx="8147050" cy="5602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600" u="sng" dirty="0">
                <a:latin typeface="Arial Black" panose="020B0A04020102020204" pitchFamily="34" charset="0"/>
              </a:rPr>
              <a:t>Методи вивчення інтер’єру </a:t>
            </a:r>
            <a:r>
              <a:rPr lang="uk-UA" altLang="uk-UA" sz="3600" dirty="0">
                <a:solidFill>
                  <a:srgbClr val="000000"/>
                </a:solidFill>
                <a:latin typeface="Arial Black" panose="020B0A04020102020204" pitchFamily="34" charset="0"/>
              </a:rPr>
              <a:t>: 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endParaRPr lang="uk-UA" altLang="uk-UA" sz="36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морфологічний, 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гістологічний, 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фізіологічний,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біохімічний, 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цитологічний,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імунологічний,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імуногенетичний</a:t>
            </a: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,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рентгеноскопічний та ін.</a:t>
            </a:r>
          </a:p>
        </p:txBody>
      </p:sp>
      <p:sp>
        <p:nvSpPr>
          <p:cNvPr id="75779" name="Номер слайда 2">
            <a:extLst>
              <a:ext uri="{FF2B5EF4-FFF2-40B4-BE49-F238E27FC236}">
                <a16:creationId xmlns:a16="http://schemas.microsoft.com/office/drawing/2014/main" xmlns="" id="{F26BFA99-84D4-4BDD-AD8D-93513F07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6D7EBC-5C4A-4A6E-8D60-5EE423F83E70}" type="slidenum">
              <a:rPr lang="ru-RU" altLang="uk-UA"/>
              <a:pPr eaLnBrk="1" hangingPunct="1"/>
              <a:t>21</a:t>
            </a:fld>
            <a:endParaRPr lang="ru-RU" alt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228600"/>
            <a:ext cx="84597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987425" algn="ctr"/>
            <a:r>
              <a:rPr lang="uk-UA" sz="3600" b="1" dirty="0" smtClean="0">
                <a:solidFill>
                  <a:schemeClr val="tx2"/>
                </a:solidFill>
              </a:rPr>
              <a:t>Основи </a:t>
            </a:r>
            <a:r>
              <a:rPr lang="uk-UA" sz="3600" b="1" dirty="0">
                <a:solidFill>
                  <a:schemeClr val="tx2"/>
                </a:solidFill>
              </a:rPr>
              <a:t>фізіології та анатомії сільськогосподарських тварин</a:t>
            </a:r>
          </a:p>
        </p:txBody>
      </p:sp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304800" y="2808288"/>
            <a:ext cx="84439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3538" algn="just">
              <a:lnSpc>
                <a:spcPct val="120000"/>
              </a:lnSpc>
            </a:pPr>
            <a:r>
              <a:rPr lang="uk-UA" sz="3000" dirty="0">
                <a:latin typeface="Times New Roman" pitchFamily="18" charset="0"/>
              </a:rPr>
              <a:t>Тваринний організм складається з органів, апаратів і систем органів, які з допомогою нервової і ендокринної систем об’єднуються в єдине ціле</a:t>
            </a:r>
            <a:r>
              <a:rPr lang="uk-UA" sz="3000" dirty="0"/>
              <a:t>.</a:t>
            </a:r>
          </a:p>
          <a:p>
            <a:pPr indent="363538" algn="just">
              <a:lnSpc>
                <a:spcPct val="120000"/>
              </a:lnSpc>
            </a:pP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22683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5"/>
          <p:cNvSpPr>
            <a:spLocks noChangeArrowheads="1"/>
          </p:cNvSpPr>
          <p:nvPr/>
        </p:nvSpPr>
        <p:spPr bwMode="auto">
          <a:xfrm>
            <a:off x="0" y="1916113"/>
            <a:ext cx="8839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3538" algn="just">
              <a:lnSpc>
                <a:spcPct val="120000"/>
              </a:lnSpc>
            </a:pPr>
            <a:r>
              <a:rPr lang="uk-UA" sz="3000" b="1" i="1" u="sng" dirty="0">
                <a:latin typeface="Times New Roman" pitchFamily="18" charset="0"/>
              </a:rPr>
              <a:t>Органом</a:t>
            </a:r>
            <a:r>
              <a:rPr lang="uk-UA" sz="3000" b="1" dirty="0">
                <a:latin typeface="Times New Roman" pitchFamily="18" charset="0"/>
              </a:rPr>
              <a:t> </a:t>
            </a:r>
            <a:r>
              <a:rPr lang="uk-UA" sz="3000" dirty="0">
                <a:latin typeface="Times New Roman" pitchFamily="18" charset="0"/>
              </a:rPr>
              <a:t>називають частину організму, що має певні форму і місце в організмі, побудовану з кількох закономірно з’єднаних тканин і виконує спеціальну функцію</a:t>
            </a:r>
            <a:r>
              <a:rPr lang="uk-UA" sz="3000" dirty="0"/>
              <a:t>. 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3024187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29050"/>
            <a:ext cx="34480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31877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152400" y="0"/>
            <a:ext cx="5072063" cy="4724400"/>
          </a:xfrm>
        </p:spPr>
        <p:txBody>
          <a:bodyPr/>
          <a:lstStyle/>
          <a:p>
            <a:r>
              <a:rPr lang="ru-RU" sz="3000" b="1">
                <a:solidFill>
                  <a:schemeClr val="tx1"/>
                </a:solidFill>
                <a:latin typeface="Times New Roman" pitchFamily="18" charset="0"/>
              </a:rPr>
              <a:t>Система органів</a:t>
            </a:r>
            <a:r>
              <a:rPr lang="ru-RU" sz="3000">
                <a:solidFill>
                  <a:schemeClr val="tx1"/>
                </a:solidFill>
                <a:latin typeface="Times New Roman" pitchFamily="18" charset="0"/>
              </a:rPr>
              <a:t> — послідовність узаємопов’язаних органів, які разом забезпечують певні процеси життєдіяльності організму</a:t>
            </a:r>
            <a:r>
              <a:rPr lang="ru-RU" sz="3000" b="1">
                <a:latin typeface="Times New Roman" pitchFamily="18" charset="0"/>
              </a:rPr>
              <a:t>.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39814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1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uk-UA" sz="3200" i="1" dirty="0">
                <a:cs typeface="Arial" pitchFamily="34" charset="0"/>
              </a:rPr>
              <a:t>В організмі тварин умовно виділяють такі системи органів: </a:t>
            </a:r>
            <a:endParaRPr lang="ru-RU" sz="3200" i="1" dirty="0">
              <a:cs typeface="Arial" pitchFamily="34" charset="0"/>
            </a:endParaRPr>
          </a:p>
        </p:txBody>
      </p:sp>
      <p:sp>
        <p:nvSpPr>
          <p:cNvPr id="26626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2214563"/>
            <a:ext cx="4786313" cy="4643437"/>
          </a:xfrm>
        </p:spPr>
        <p:txBody>
          <a:bodyPr/>
          <a:lstStyle/>
          <a:p>
            <a:pPr indent="293688" algn="just">
              <a:lnSpc>
                <a:spcPct val="120000"/>
              </a:lnSpc>
            </a:pPr>
            <a:r>
              <a:rPr lang="uk-UA" sz="3600" dirty="0">
                <a:cs typeface="Arial" pitchFamily="34" charset="0"/>
              </a:rPr>
              <a:t>кісткову, </a:t>
            </a:r>
          </a:p>
          <a:p>
            <a:pPr indent="293688" algn="just">
              <a:lnSpc>
                <a:spcPct val="120000"/>
              </a:lnSpc>
            </a:pPr>
            <a:r>
              <a:rPr lang="uk-UA" sz="3600" dirty="0">
                <a:cs typeface="Arial" pitchFamily="34" charset="0"/>
              </a:rPr>
              <a:t>м’язову, </a:t>
            </a:r>
          </a:p>
          <a:p>
            <a:pPr indent="293688" algn="just">
              <a:lnSpc>
                <a:spcPct val="120000"/>
              </a:lnSpc>
            </a:pPr>
            <a:r>
              <a:rPr lang="uk-UA" sz="3600" dirty="0">
                <a:cs typeface="Arial" pitchFamily="34" charset="0"/>
              </a:rPr>
              <a:t>шкірного покриву, </a:t>
            </a:r>
          </a:p>
          <a:p>
            <a:pPr indent="293688" algn="just">
              <a:lnSpc>
                <a:spcPct val="120000"/>
              </a:lnSpc>
            </a:pPr>
            <a:r>
              <a:rPr lang="uk-UA" sz="3600" dirty="0">
                <a:cs typeface="Arial" pitchFamily="34" charset="0"/>
              </a:rPr>
              <a:t>травлення,</a:t>
            </a:r>
          </a:p>
          <a:p>
            <a:pPr indent="293688" algn="just">
              <a:lnSpc>
                <a:spcPct val="120000"/>
              </a:lnSpc>
            </a:pPr>
            <a:r>
              <a:rPr lang="uk-UA" sz="3600" dirty="0">
                <a:cs typeface="Arial" pitchFamily="34" charset="0"/>
              </a:rPr>
              <a:t>дихання, </a:t>
            </a:r>
          </a:p>
          <a:p>
            <a:pPr indent="293688" algn="just">
              <a:lnSpc>
                <a:spcPct val="120000"/>
              </a:lnSpc>
            </a:pPr>
            <a:r>
              <a:rPr lang="uk-UA" sz="3600" dirty="0">
                <a:cs typeface="Arial" pitchFamily="34" charset="0"/>
              </a:rPr>
              <a:t>сечовиділення, </a:t>
            </a:r>
          </a:p>
          <a:p>
            <a:pPr indent="293688"/>
            <a:endParaRPr lang="ru-RU" sz="3300" dirty="0">
              <a:cs typeface="Arial" pitchFamily="34" charset="0"/>
            </a:endParaRPr>
          </a:p>
        </p:txBody>
      </p:sp>
      <p:sp>
        <p:nvSpPr>
          <p:cNvPr id="26627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48200" y="1484313"/>
            <a:ext cx="4495800" cy="4357687"/>
          </a:xfrm>
        </p:spPr>
        <p:txBody>
          <a:bodyPr>
            <a:normAutofit fontScale="92500"/>
          </a:bodyPr>
          <a:lstStyle/>
          <a:p>
            <a:pPr indent="293688" algn="just">
              <a:lnSpc>
                <a:spcPct val="120000"/>
              </a:lnSpc>
            </a:pPr>
            <a:r>
              <a:rPr lang="uk-UA" sz="3600" dirty="0">
                <a:cs typeface="Arial" pitchFamily="34" charset="0"/>
              </a:rPr>
              <a:t>розмноження, </a:t>
            </a:r>
          </a:p>
          <a:p>
            <a:pPr indent="293688" algn="just">
              <a:lnSpc>
                <a:spcPct val="120000"/>
              </a:lnSpc>
            </a:pPr>
            <a:r>
              <a:rPr lang="uk-UA" sz="3600" dirty="0">
                <a:cs typeface="Arial" pitchFamily="34" charset="0"/>
              </a:rPr>
              <a:t>серцево-судинну    (кровоносну), </a:t>
            </a:r>
          </a:p>
          <a:p>
            <a:pPr indent="293688" algn="just">
              <a:lnSpc>
                <a:spcPct val="120000"/>
              </a:lnSpc>
            </a:pPr>
            <a:r>
              <a:rPr lang="uk-UA" sz="3600" dirty="0">
                <a:cs typeface="Arial" pitchFamily="34" charset="0"/>
              </a:rPr>
              <a:t>нервову,</a:t>
            </a:r>
          </a:p>
          <a:p>
            <a:pPr indent="293688" algn="just">
              <a:lnSpc>
                <a:spcPct val="120000"/>
              </a:lnSpc>
            </a:pPr>
            <a:r>
              <a:rPr lang="uk-UA" sz="3600" dirty="0">
                <a:cs typeface="Arial" pitchFamily="34" charset="0"/>
              </a:rPr>
              <a:t>органів чуття,</a:t>
            </a:r>
          </a:p>
          <a:p>
            <a:pPr indent="293688" algn="just">
              <a:lnSpc>
                <a:spcPct val="120000"/>
              </a:lnSpc>
            </a:pPr>
            <a:r>
              <a:rPr lang="uk-UA" sz="3600" dirty="0">
                <a:cs typeface="Arial" pitchFamily="34" charset="0"/>
              </a:rPr>
              <a:t>внутрішньої секреції.</a:t>
            </a:r>
          </a:p>
          <a:p>
            <a:pPr indent="293688"/>
            <a:endParaRPr lang="ru-RU" sz="33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1619250" y="0"/>
            <a:ext cx="5357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uk-UA" sz="3600" b="1">
                <a:solidFill>
                  <a:schemeClr val="tx2"/>
                </a:solidFill>
              </a:rPr>
              <a:t>Система органів руху</a:t>
            </a:r>
            <a:r>
              <a:rPr lang="uk-UA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0" y="833438"/>
            <a:ext cx="89154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3538" algn="just">
              <a:lnSpc>
                <a:spcPct val="120000"/>
              </a:lnSpc>
            </a:pPr>
            <a:r>
              <a:rPr lang="uk-UA" sz="2800" i="1" u="sng" dirty="0">
                <a:latin typeface="Times New Roman" pitchFamily="18" charset="0"/>
              </a:rPr>
              <a:t>Кісткова система</a:t>
            </a:r>
            <a:r>
              <a:rPr lang="en-US" sz="2800" i="1" u="sng" dirty="0">
                <a:latin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</a:rPr>
              <a:t> складається з кісток і хрящів, з’єднаних між собою нерухомо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</a:rPr>
              <a:t>і </a:t>
            </a:r>
            <a:r>
              <a:rPr lang="uk-UA" sz="2800" dirty="0" err="1">
                <a:latin typeface="Times New Roman" pitchFamily="18" charset="0"/>
              </a:rPr>
              <a:t>рухомо</a:t>
            </a:r>
            <a:r>
              <a:rPr lang="uk-UA" sz="2800" dirty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  <a:p>
            <a:pPr indent="363538" algn="just">
              <a:lnSpc>
                <a:spcPct val="120000"/>
              </a:lnSpc>
            </a:pP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i="1" u="sng" dirty="0">
                <a:latin typeface="Times New Roman" pitchFamily="18" charset="0"/>
              </a:rPr>
              <a:t>Скелет</a:t>
            </a:r>
            <a:r>
              <a:rPr lang="uk-UA" sz="2800" dirty="0">
                <a:latin typeface="Times New Roman" pitchFamily="18" charset="0"/>
              </a:rPr>
              <a:t> визначає зовнішній вигляд тварини, її екстер’єр. </a:t>
            </a:r>
          </a:p>
          <a:p>
            <a:pPr indent="363538" algn="just">
              <a:lnSpc>
                <a:spcPct val="120000"/>
              </a:lnSpc>
            </a:pPr>
            <a:endParaRPr lang="uk-UA" sz="2800" i="1" dirty="0">
              <a:latin typeface="Times New Roman" pitchFamily="18" charset="0"/>
            </a:endParaRPr>
          </a:p>
        </p:txBody>
      </p:sp>
      <p:pic>
        <p:nvPicPr>
          <p:cNvPr id="27653" name="Picture 5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20938"/>
            <a:ext cx="6156325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500063" y="1960563"/>
            <a:ext cx="82153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5125" algn="just">
              <a:lnSpc>
                <a:spcPct val="120000"/>
              </a:lnSpc>
            </a:pPr>
            <a:r>
              <a:rPr lang="uk-UA" sz="3200" i="1">
                <a:solidFill>
                  <a:schemeClr val="tx2"/>
                </a:solidFill>
              </a:rPr>
              <a:t>   </a:t>
            </a:r>
            <a:r>
              <a:rPr lang="uk-UA" sz="3200" i="1" u="sng">
                <a:solidFill>
                  <a:schemeClr val="tx2"/>
                </a:solidFill>
              </a:rPr>
              <a:t>Органами кісткової системи</a:t>
            </a:r>
            <a:r>
              <a:rPr lang="uk-UA" sz="3200">
                <a:solidFill>
                  <a:schemeClr val="tx2"/>
                </a:solidFill>
              </a:rPr>
              <a:t> є кістки. Кількість кісток у скелеті</a:t>
            </a:r>
            <a:r>
              <a:rPr lang="en-US" sz="3200">
                <a:solidFill>
                  <a:schemeClr val="tx2"/>
                </a:solidFill>
              </a:rPr>
              <a:t> </a:t>
            </a:r>
            <a:r>
              <a:rPr lang="uk-UA" sz="3200">
                <a:solidFill>
                  <a:schemeClr val="tx2"/>
                </a:solidFill>
              </a:rPr>
              <a:t>тварин:</a:t>
            </a:r>
          </a:p>
          <a:p>
            <a:pPr indent="36512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uk-UA" sz="3200">
                <a:solidFill>
                  <a:schemeClr val="tx2"/>
                </a:solidFill>
              </a:rPr>
              <a:t>коня </a:t>
            </a:r>
            <a:r>
              <a:rPr lang="uk-UA">
                <a:solidFill>
                  <a:schemeClr val="tx2"/>
                </a:solidFill>
                <a:latin typeface="Times New Roman" pitchFamily="18" charset="0"/>
              </a:rPr>
              <a:t>–</a:t>
            </a:r>
            <a:r>
              <a:rPr lang="uk-UA">
                <a:latin typeface="Times New Roman" pitchFamily="18" charset="0"/>
              </a:rPr>
              <a:t>  </a:t>
            </a:r>
            <a:r>
              <a:rPr lang="uk-UA" sz="3200">
                <a:solidFill>
                  <a:schemeClr val="tx2"/>
                </a:solidFill>
              </a:rPr>
              <a:t>200–209</a:t>
            </a:r>
            <a:r>
              <a:rPr lang="en-US" sz="3200">
                <a:solidFill>
                  <a:schemeClr val="tx2"/>
                </a:solidFill>
              </a:rPr>
              <a:t> </a:t>
            </a:r>
            <a:r>
              <a:rPr lang="uk-UA" sz="3200">
                <a:solidFill>
                  <a:schemeClr val="tx2"/>
                </a:solidFill>
              </a:rPr>
              <a:t>, </a:t>
            </a:r>
          </a:p>
          <a:p>
            <a:pPr indent="36512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uk-UA" sz="3200">
                <a:solidFill>
                  <a:schemeClr val="tx2"/>
                </a:solidFill>
              </a:rPr>
              <a:t>великої рогатої худоби – 200–206, </a:t>
            </a:r>
          </a:p>
          <a:p>
            <a:pPr indent="36512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uk-UA" sz="3200">
                <a:solidFill>
                  <a:schemeClr val="tx2"/>
                </a:solidFill>
              </a:rPr>
              <a:t>свиней – 275–284, </a:t>
            </a:r>
          </a:p>
          <a:p>
            <a:pPr indent="36512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uk-UA" sz="3200">
                <a:solidFill>
                  <a:schemeClr val="tx2"/>
                </a:solidFill>
              </a:rPr>
              <a:t>овець – 184–208.</a:t>
            </a:r>
          </a:p>
          <a:p>
            <a:pPr indent="365125" algn="just">
              <a:lnSpc>
                <a:spcPct val="120000"/>
              </a:lnSpc>
            </a:pPr>
            <a:r>
              <a:rPr lang="uk-UA" sz="3200" i="1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265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900113" y="334963"/>
            <a:ext cx="7769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uk-UA" sz="3200" b="1" u="sng">
                <a:solidFill>
                  <a:schemeClr val="tx2"/>
                </a:solidFill>
              </a:rPr>
              <a:t>Система органів шкірного покриву</a:t>
            </a:r>
            <a:r>
              <a:rPr lang="uk-UA" sz="32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152400" y="2171547"/>
            <a:ext cx="8839200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5125" algn="just">
              <a:lnSpc>
                <a:spcPts val="4700"/>
              </a:lnSpc>
            </a:pPr>
            <a:r>
              <a:rPr lang="uk-UA" sz="2800" b="1" i="1" dirty="0">
                <a:latin typeface="Times New Roman" pitchFamily="18" charset="0"/>
              </a:rPr>
              <a:t>Шкірний покрив</a:t>
            </a:r>
            <a:r>
              <a:rPr lang="uk-UA" sz="2800" b="1" dirty="0">
                <a:latin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</a:rPr>
              <a:t>-</a:t>
            </a:r>
            <a:r>
              <a:rPr lang="uk-UA" sz="2800" b="1" dirty="0">
                <a:latin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</a:rPr>
              <a:t>зовнішня оболонка тіла тварин і птиці, який складається з власне шкіри і похідних шкірного покриву: волосся, копит, ратиць, кігтів, </a:t>
            </a:r>
            <a:r>
              <a:rPr lang="uk-UA" sz="2800" dirty="0" err="1">
                <a:latin typeface="Times New Roman" pitchFamily="18" charset="0"/>
              </a:rPr>
              <a:t>м’якушків</a:t>
            </a:r>
            <a:r>
              <a:rPr lang="uk-UA" sz="2800" dirty="0">
                <a:latin typeface="Times New Roman" pitchFamily="18" charset="0"/>
              </a:rPr>
              <a:t>, рогів, потових, сальних та молочних залоз, </a:t>
            </a:r>
          </a:p>
          <a:p>
            <a:pPr indent="365125" algn="just">
              <a:lnSpc>
                <a:spcPts val="4700"/>
              </a:lnSpc>
            </a:pPr>
            <a:r>
              <a:rPr lang="uk-UA" sz="2800" dirty="0">
                <a:latin typeface="Times New Roman" pitchFamily="18" charset="0"/>
              </a:rPr>
              <a:t>а у птиці — пір'я, рогового покриву дзьоба, шпор, кігтів, гребеня, сережок, мочок та куприкової залози.</a:t>
            </a:r>
            <a:r>
              <a:rPr lang="uk-U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7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468313" y="928688"/>
            <a:ext cx="792003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63538" algn="just">
              <a:lnSpc>
                <a:spcPct val="120000"/>
              </a:lnSpc>
            </a:pPr>
            <a:r>
              <a:rPr lang="uk-UA" sz="3200">
                <a:solidFill>
                  <a:schemeClr val="tx2"/>
                </a:solidFill>
              </a:rPr>
              <a:t>Маса шкіри становить:</a:t>
            </a:r>
          </a:p>
          <a:p>
            <a:pPr indent="36353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uk-UA" sz="3200">
                <a:solidFill>
                  <a:schemeClr val="tx2"/>
                </a:solidFill>
              </a:rPr>
              <a:t>у BPX – 20–40 кг, </a:t>
            </a:r>
          </a:p>
          <a:p>
            <a:pPr indent="36353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uk-UA" sz="3200">
                <a:solidFill>
                  <a:schemeClr val="tx2"/>
                </a:solidFill>
              </a:rPr>
              <a:t>у овець - 1,5–2,5 кг, </a:t>
            </a:r>
          </a:p>
          <a:p>
            <a:pPr indent="36353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uk-UA" sz="3200">
                <a:solidFill>
                  <a:schemeClr val="tx2"/>
                </a:solidFill>
              </a:rPr>
              <a:t>у свиней - 7–10 кг, </a:t>
            </a:r>
          </a:p>
          <a:p>
            <a:pPr indent="36353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uk-UA" sz="3200">
                <a:solidFill>
                  <a:schemeClr val="tx2"/>
                </a:solidFill>
              </a:rPr>
              <a:t>у коней - 8–20 кг. </a:t>
            </a:r>
          </a:p>
        </p:txBody>
      </p:sp>
    </p:spTree>
    <p:extLst>
      <p:ext uri="{BB962C8B-B14F-4D97-AF65-F5344CB8AC3E}">
        <p14:creationId xmlns:p14="http://schemas.microsoft.com/office/powerpoint/2010/main" val="6373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AC215D76-DFF8-4EE7-B59C-32820243A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algn="ctr">
              <a:buFontTx/>
              <a:buNone/>
              <a:defRPr/>
            </a:pPr>
            <a:endParaRPr lang="uk-UA" altLang="uk-UA" sz="2400" b="1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buFontTx/>
              <a:buNone/>
              <a:defRPr/>
            </a:pPr>
            <a:r>
              <a:rPr lang="uk-UA" altLang="uk-UA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РЕКОМЕНДОВАНА  ЛІТЕРАТУРА</a:t>
            </a:r>
          </a:p>
          <a:p>
            <a:pPr algn="ctr">
              <a:buFontTx/>
              <a:buNone/>
              <a:defRPr/>
            </a:pPr>
            <a:r>
              <a:rPr lang="uk-UA" altLang="uk-UA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Основна:</a:t>
            </a:r>
          </a:p>
          <a:p>
            <a:pPr algn="ctr">
              <a:buFontTx/>
              <a:buNone/>
              <a:defRPr/>
            </a:pPr>
            <a:endParaRPr lang="ru-RU" altLang="uk-UA" sz="1100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ru-RU" altLang="uk-UA" sz="2400" dirty="0">
                <a:latin typeface="Arial Black" pitchFamily="34" charset="0"/>
              </a:rPr>
              <a:t> </a:t>
            </a:r>
            <a:r>
              <a:rPr lang="uk-UA" altLang="uk-UA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. Технологія виробництва   продукції   тваринництва  Підручник   /   [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Бусенко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 О.Т., 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Скоцик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 В.Є., 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Маценко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 М.І. та ін. ; за ред. О.Т. 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Бусенка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. — К. : «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Агроосвіта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», 2013. — 492 с. 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.Основи перспективних технологій виробництва продукції тваринництва/ Г.М.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Калетнік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, М.Ф.Кулик, В.Ф.Петриченко, В.Д. 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Хорішок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. – Вінниця: 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Енозіс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, 2007. -584 с.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.Розведення сільськогосподарських тварин / М.З.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Басовський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, В.П.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Буркат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 та ін. - Біла Церква , 2001. - 400 с.</a:t>
            </a: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Додаткова:</a:t>
            </a:r>
          </a:p>
          <a:p>
            <a:pPr marL="0">
              <a:spcBef>
                <a:spcPts val="0"/>
              </a:spcBef>
              <a:defRPr/>
            </a:pPr>
            <a:r>
              <a:rPr lang="uk-UA" sz="2400" b="1" dirty="0"/>
              <a:t>4</a:t>
            </a:r>
            <a:r>
              <a:rPr lang="uk-UA" sz="1800" b="1" dirty="0"/>
              <a:t>. </a:t>
            </a:r>
            <a:r>
              <a:rPr lang="uk-UA" sz="1800" b="1" dirty="0" err="1"/>
              <a:t>Добронецька</a:t>
            </a:r>
            <a:r>
              <a:rPr lang="uk-UA" sz="1800" b="1" dirty="0"/>
              <a:t> В.О., </a:t>
            </a:r>
            <a:r>
              <a:rPr lang="uk-UA" sz="1800" b="1" dirty="0" err="1"/>
              <a:t>Ордіховська</a:t>
            </a:r>
            <a:r>
              <a:rPr lang="uk-UA" sz="1800" b="1" dirty="0"/>
              <a:t> О.А.,</a:t>
            </a:r>
            <a:r>
              <a:rPr lang="uk-UA" sz="1800" dirty="0"/>
              <a:t> </a:t>
            </a:r>
            <a:r>
              <a:rPr lang="uk-UA" sz="2000" dirty="0" err="1"/>
              <a:t>Кульчицька</a:t>
            </a:r>
            <a:r>
              <a:rPr lang="uk-UA" sz="2000" dirty="0"/>
              <a:t> А.П. Розведення сільськогосподарських тварин. Методичні вказівки для виконання лабораторних робіт студентами освітнього ступеня бакалавр за спеціальністю 204 - Технологія виробництва і переробки продукції тваринництва. – 2016.</a:t>
            </a:r>
          </a:p>
          <a:p>
            <a:pPr marL="0">
              <a:spcBef>
                <a:spcPts val="0"/>
              </a:spcBef>
              <a:defRPr/>
            </a:pPr>
            <a:r>
              <a:rPr lang="ru-RU" sz="2000" dirty="0">
                <a:solidFill>
                  <a:srgbClr val="505050"/>
                </a:solidFill>
                <a:latin typeface="Roboto"/>
              </a:rPr>
              <a:t>5. </a:t>
            </a:r>
            <a:r>
              <a:rPr lang="ru-RU" sz="2000" dirty="0" err="1">
                <a:latin typeface="Roboto"/>
              </a:rPr>
              <a:t>Польовий</a:t>
            </a:r>
            <a:r>
              <a:rPr lang="ru-RU" sz="2000" dirty="0">
                <a:latin typeface="Roboto"/>
              </a:rPr>
              <a:t> Л.В., </a:t>
            </a:r>
            <a:r>
              <a:rPr lang="ru-RU" sz="2000" b="1" dirty="0" err="1">
                <a:latin typeface="Roboto"/>
              </a:rPr>
              <a:t>Казьмірук</a:t>
            </a:r>
            <a:r>
              <a:rPr lang="ru-RU" sz="2000" b="1" dirty="0">
                <a:latin typeface="Roboto"/>
              </a:rPr>
              <a:t> Л.В. </a:t>
            </a:r>
            <a:r>
              <a:rPr lang="ru-RU" sz="2000" dirty="0" err="1">
                <a:latin typeface="Roboto"/>
              </a:rPr>
              <a:t>Відбір</a:t>
            </a:r>
            <a:r>
              <a:rPr lang="ru-RU" sz="2000" dirty="0">
                <a:latin typeface="Roboto"/>
              </a:rPr>
              <a:t> </a:t>
            </a:r>
            <a:r>
              <a:rPr lang="ru-RU" sz="2000" dirty="0" err="1">
                <a:latin typeface="Roboto"/>
              </a:rPr>
              <a:t>корів</a:t>
            </a:r>
            <a:r>
              <a:rPr lang="ru-RU" sz="2000" dirty="0">
                <a:latin typeface="Roboto"/>
              </a:rPr>
              <a:t> за </a:t>
            </a:r>
            <a:r>
              <a:rPr lang="ru-RU" sz="2000" dirty="0" err="1">
                <a:latin typeface="Roboto"/>
              </a:rPr>
              <a:t>рівнями</a:t>
            </a:r>
            <a:r>
              <a:rPr lang="ru-RU" sz="2000" dirty="0">
                <a:latin typeface="Roboto"/>
              </a:rPr>
              <a:t> </a:t>
            </a:r>
            <a:r>
              <a:rPr lang="ru-RU" sz="2000" dirty="0" err="1">
                <a:latin typeface="Roboto"/>
              </a:rPr>
              <a:t>селекційних</a:t>
            </a:r>
            <a:r>
              <a:rPr lang="ru-RU" sz="2000" dirty="0">
                <a:latin typeface="Roboto"/>
              </a:rPr>
              <a:t> </a:t>
            </a:r>
            <a:r>
              <a:rPr lang="ru-RU" sz="2000" dirty="0" err="1">
                <a:latin typeface="Roboto"/>
              </a:rPr>
              <a:t>лімітів</a:t>
            </a:r>
            <a:r>
              <a:rPr lang="ru-RU" sz="2000" dirty="0">
                <a:latin typeface="Roboto"/>
              </a:rPr>
              <a:t> </a:t>
            </a:r>
            <a:r>
              <a:rPr lang="ru-RU" sz="2000" dirty="0" err="1">
                <a:latin typeface="Roboto"/>
              </a:rPr>
              <a:t>виробничих</a:t>
            </a:r>
            <a:r>
              <a:rPr lang="ru-RU" sz="2000" dirty="0">
                <a:latin typeface="Roboto"/>
              </a:rPr>
              <a:t> </a:t>
            </a:r>
            <a:r>
              <a:rPr lang="ru-RU" sz="2000" dirty="0" err="1">
                <a:latin typeface="Roboto"/>
              </a:rPr>
              <a:t>призначень</a:t>
            </a:r>
            <a:r>
              <a:rPr lang="ru-RU" sz="2000" dirty="0">
                <a:latin typeface="Roboto"/>
              </a:rPr>
              <a:t> та </a:t>
            </a:r>
            <a:r>
              <a:rPr lang="ru-RU" sz="2000" dirty="0" err="1">
                <a:latin typeface="Roboto"/>
              </a:rPr>
              <a:t>оцінка</a:t>
            </a:r>
            <a:r>
              <a:rPr lang="ru-RU" sz="2000" dirty="0">
                <a:latin typeface="Roboto"/>
              </a:rPr>
              <a:t> </a:t>
            </a:r>
            <a:r>
              <a:rPr lang="ru-RU" sz="2000" dirty="0" err="1">
                <a:latin typeface="Roboto"/>
              </a:rPr>
              <a:t>їх</a:t>
            </a:r>
            <a:r>
              <a:rPr lang="ru-RU" sz="2000" dirty="0">
                <a:latin typeface="Roboto"/>
              </a:rPr>
              <a:t> </a:t>
            </a:r>
            <a:r>
              <a:rPr lang="ru-RU" sz="2000" dirty="0" err="1">
                <a:latin typeface="Roboto"/>
              </a:rPr>
              <a:t>ефективності</a:t>
            </a:r>
            <a:r>
              <a:rPr lang="ru-RU" sz="2000" dirty="0">
                <a:latin typeface="Roboto"/>
              </a:rPr>
              <a:t> </a:t>
            </a:r>
            <a:r>
              <a:rPr lang="ru-RU" sz="2000" dirty="0" err="1">
                <a:latin typeface="Roboto"/>
              </a:rPr>
              <a:t>використання</a:t>
            </a:r>
            <a:r>
              <a:rPr lang="ru-RU" sz="2000" dirty="0">
                <a:latin typeface="Roboto"/>
              </a:rPr>
              <a:t>. </a:t>
            </a:r>
            <a:r>
              <a:rPr lang="ru-RU" sz="2000" i="1" dirty="0" err="1">
                <a:latin typeface="Roboto"/>
              </a:rPr>
              <a:t>Зб</a:t>
            </a:r>
            <a:r>
              <a:rPr lang="ru-RU" sz="2000" i="1" dirty="0">
                <a:latin typeface="Roboto"/>
              </a:rPr>
              <a:t>. наук. </a:t>
            </a:r>
            <a:r>
              <a:rPr lang="ru-RU" sz="2000" i="1" dirty="0" err="1">
                <a:latin typeface="Roboto"/>
              </a:rPr>
              <a:t>праць</a:t>
            </a:r>
            <a:r>
              <a:rPr lang="ru-RU" sz="2000" i="1" dirty="0">
                <a:latin typeface="Roboto"/>
              </a:rPr>
              <a:t> ВНАУ </a:t>
            </a:r>
            <a:r>
              <a:rPr lang="ru-RU" sz="2000" i="1" dirty="0" err="1">
                <a:latin typeface="Roboto"/>
              </a:rPr>
              <a:t>Аграрна</a:t>
            </a:r>
            <a:r>
              <a:rPr lang="ru-RU" sz="2000" i="1" dirty="0">
                <a:latin typeface="Roboto"/>
              </a:rPr>
              <a:t> наука та </a:t>
            </a:r>
            <a:r>
              <a:rPr lang="ru-RU" sz="2000" i="1" dirty="0" err="1">
                <a:latin typeface="Roboto"/>
              </a:rPr>
              <a:t>харчові</a:t>
            </a:r>
            <a:r>
              <a:rPr lang="ru-RU" sz="2000" i="1" dirty="0">
                <a:latin typeface="Roboto"/>
              </a:rPr>
              <a:t> </a:t>
            </a:r>
            <a:r>
              <a:rPr lang="ru-RU" sz="2000" i="1" dirty="0" err="1">
                <a:latin typeface="Roboto"/>
              </a:rPr>
              <a:t>технології</a:t>
            </a:r>
            <a:r>
              <a:rPr lang="ru-RU" sz="2000" dirty="0">
                <a:latin typeface="Roboto"/>
              </a:rPr>
              <a:t>. </a:t>
            </a:r>
            <a:r>
              <a:rPr lang="ru-RU" sz="2000" dirty="0" err="1">
                <a:latin typeface="Roboto"/>
              </a:rPr>
              <a:t>Вип</a:t>
            </a:r>
            <a:r>
              <a:rPr lang="ru-RU" sz="2000" dirty="0">
                <a:latin typeface="Roboto"/>
              </a:rPr>
              <a:t>. 5(99). Том 1. 2017. С. 95-101.</a:t>
            </a:r>
            <a:endParaRPr lang="uk-UA" sz="2000" dirty="0"/>
          </a:p>
          <a:p>
            <a:pPr algn="ctr">
              <a:lnSpc>
                <a:spcPct val="90000"/>
              </a:lnSpc>
              <a:buFontTx/>
              <a:buNone/>
              <a:defRPr/>
            </a:pPr>
            <a:endParaRPr lang="uk-UA" alt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AutoNum type="arabicPeriod" startAt="2"/>
              <a:defRPr/>
            </a:pPr>
            <a:endParaRPr lang="uk-UA" alt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Номер слайда 3">
            <a:extLst>
              <a:ext uri="{FF2B5EF4-FFF2-40B4-BE49-F238E27FC236}">
                <a16:creationId xmlns:a16="http://schemas.microsoft.com/office/drawing/2014/main" xmlns="" id="{0D9D0798-E4F4-420E-B849-B09A3127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A747D5-2AE4-43C7-B705-4E94E9C25574}" type="slidenum">
              <a:rPr lang="ru-RU" altLang="uk-UA">
                <a:solidFill>
                  <a:srgbClr val="000000"/>
                </a:solidFill>
              </a:rPr>
              <a:pPr eaLnBrk="1" hangingPunct="1"/>
              <a:t>3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4356100" y="333375"/>
            <a:ext cx="45815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5125" algn="just">
              <a:lnSpc>
                <a:spcPct val="130000"/>
              </a:lnSpc>
            </a:pPr>
            <a:r>
              <a:rPr lang="uk-UA" sz="3200">
                <a:solidFill>
                  <a:schemeClr val="tx2"/>
                </a:solidFill>
              </a:rPr>
              <a:t>Шкіра, знята із забитої або загиблої тварини, називається </a:t>
            </a:r>
            <a:r>
              <a:rPr lang="uk-UA" sz="3200" i="1" u="sng">
                <a:solidFill>
                  <a:schemeClr val="tx2"/>
                </a:solidFill>
              </a:rPr>
              <a:t>шкурою</a:t>
            </a:r>
            <a:r>
              <a:rPr lang="uk-UA" sz="320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31748" name="Picture 4" descr="Картинки по запросу овчин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279775"/>
            <a:ext cx="5387975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23850" y="3987800"/>
            <a:ext cx="3455988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Шкура без підшкірного жиру називається </a:t>
            </a:r>
            <a:r>
              <a:rPr lang="uk-UA" sz="2800" i="1" u="sng">
                <a:solidFill>
                  <a:schemeClr val="tx2"/>
                </a:solidFill>
                <a:latin typeface="Times New Roman" pitchFamily="18" charset="0"/>
              </a:rPr>
              <a:t>хутром, або овчиною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 (у овець).</a:t>
            </a:r>
            <a:r>
              <a:rPr lang="uk-UA" sz="2800">
                <a:latin typeface="Times New Roman" pitchFamily="18" charset="0"/>
              </a:rPr>
              <a:t> </a:t>
            </a:r>
          </a:p>
        </p:txBody>
      </p:sp>
      <p:sp>
        <p:nvSpPr>
          <p:cNvPr id="31751" name="AutoShape 7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753" name="Picture 9" descr="Картинки по запросу шкура врх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0"/>
            <a:ext cx="3571875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ChangeArrowheads="1"/>
          </p:cNvSpPr>
          <p:nvPr/>
        </p:nvSpPr>
        <p:spPr bwMode="auto">
          <a:xfrm>
            <a:off x="0" y="114300"/>
            <a:ext cx="83534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74638" algn="just">
              <a:lnSpc>
                <a:spcPct val="130000"/>
              </a:lnSpc>
            </a:pPr>
            <a:r>
              <a:rPr lang="uk-UA" sz="2800" i="1" u="sng">
                <a:solidFill>
                  <a:schemeClr val="tx2"/>
                </a:solidFill>
                <a:latin typeface="Times New Roman" pitchFamily="18" charset="0"/>
              </a:rPr>
              <a:t>Система органів травлення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 складається з:</a:t>
            </a:r>
          </a:p>
          <a:p>
            <a:pPr indent="274638">
              <a:lnSpc>
                <a:spcPct val="130000"/>
              </a:lnSpc>
              <a:buFont typeface="Arial" pitchFamily="34" charset="0"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ротової порожнини,</a:t>
            </a:r>
          </a:p>
          <a:p>
            <a:pPr indent="274638">
              <a:lnSpc>
                <a:spcPct val="130000"/>
              </a:lnSpc>
              <a:buFont typeface="Arial" pitchFamily="34" charset="0"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глотки, </a:t>
            </a:r>
          </a:p>
          <a:p>
            <a:pPr indent="274638">
              <a:lnSpc>
                <a:spcPct val="130000"/>
              </a:lnSpc>
              <a:buFont typeface="Arial" pitchFamily="34" charset="0"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стравоходу,</a:t>
            </a:r>
          </a:p>
          <a:p>
            <a:pPr indent="274638">
              <a:lnSpc>
                <a:spcPct val="130000"/>
              </a:lnSpc>
              <a:buFont typeface="Arial" pitchFamily="34" charset="0"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шлунка, </a:t>
            </a:r>
          </a:p>
          <a:p>
            <a:pPr indent="274638">
              <a:lnSpc>
                <a:spcPct val="130000"/>
              </a:lnSpc>
              <a:buFont typeface="Arial" pitchFamily="34" charset="0"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товстої і тонкої кишок. </a:t>
            </a:r>
          </a:p>
        </p:txBody>
      </p:sp>
      <p:pic>
        <p:nvPicPr>
          <p:cNvPr id="3277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/>
          <a:stretch>
            <a:fillRect/>
          </a:stretch>
        </p:blipFill>
        <p:spPr bwMode="auto">
          <a:xfrm>
            <a:off x="2339975" y="3573463"/>
            <a:ext cx="6804025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Результат пошуку зображень за запитом &quot;шлунок свині тварини фо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777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84213" y="2439988"/>
            <a:ext cx="1012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400">
                <a:latin typeface="Times New Roman" pitchFamily="18" charset="0"/>
              </a:rPr>
              <a:t> </a:t>
            </a:r>
            <a:r>
              <a:rPr lang="uk-UA" sz="2800" i="1">
                <a:solidFill>
                  <a:schemeClr val="tx2"/>
                </a:solidFill>
                <a:latin typeface="Times New Roman" pitchFamily="18" charset="0"/>
              </a:rPr>
              <a:t>коня</a:t>
            </a:r>
            <a:endParaRPr lang="ru-RU" sz="28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492500" y="2368550"/>
            <a:ext cx="1025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800">
                <a:latin typeface="Times New Roman" pitchFamily="18" charset="0"/>
              </a:rPr>
              <a:t>свині</a:t>
            </a:r>
            <a:endParaRPr lang="ru-RU" sz="2800" i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3801" name="Picture 9" descr="Результат пошуку зображень за запитом &quot;шлунок корови фот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7563"/>
            <a:ext cx="3744912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284663" y="4005263"/>
            <a:ext cx="45370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800" b="1" i="1">
                <a:solidFill>
                  <a:schemeClr val="tx2"/>
                </a:solidFill>
                <a:latin typeface="Times New Roman" pitchFamily="18" charset="0"/>
              </a:rPr>
              <a:t>Полігастричні</a:t>
            </a:r>
            <a:r>
              <a:rPr lang="uk-UA" sz="2800" b="1">
                <a:solidFill>
                  <a:schemeClr val="tx2"/>
                </a:solidFill>
                <a:latin typeface="Times New Roman" pitchFamily="18" charset="0"/>
              </a:rPr>
              <a:t> –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тварини з багатокамерним шлунком:</a:t>
            </a:r>
            <a:r>
              <a:rPr lang="uk-UA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800" i="1">
                <a:solidFill>
                  <a:schemeClr val="tx2"/>
                </a:solidFill>
                <a:latin typeface="Times New Roman" pitchFamily="18" charset="0"/>
              </a:rPr>
              <a:t>велика рогата худоба, вівці, кози.</a:t>
            </a:r>
            <a:r>
              <a:rPr lang="uk-UA" sz="2800">
                <a:latin typeface="Times New Roman" pitchFamily="18" charset="0"/>
              </a:rPr>
              <a:t> 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003800" y="333375"/>
            <a:ext cx="395128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800" b="1" i="1">
                <a:solidFill>
                  <a:schemeClr val="tx2"/>
                </a:solidFill>
                <a:latin typeface="Times New Roman" pitchFamily="18" charset="0"/>
              </a:rPr>
              <a:t>Моногастричні</a:t>
            </a:r>
            <a:r>
              <a:rPr lang="uk-UA" sz="2800" b="1">
                <a:solidFill>
                  <a:schemeClr val="tx2"/>
                </a:solidFill>
                <a:latin typeface="Times New Roman" pitchFamily="18" charset="0"/>
              </a:rPr>
              <a:t> –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це тварини з однокамерним шлунком:</a:t>
            </a:r>
            <a:r>
              <a:rPr lang="uk-UA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800" i="1">
                <a:solidFill>
                  <a:schemeClr val="tx2"/>
                </a:solidFill>
                <a:latin typeface="Times New Roman" pitchFamily="18" charset="0"/>
              </a:rPr>
              <a:t>коні, свині, кролі.</a:t>
            </a:r>
          </a:p>
        </p:txBody>
      </p:sp>
    </p:spTree>
    <p:extLst>
      <p:ext uri="{BB962C8B-B14F-4D97-AF65-F5344CB8AC3E}">
        <p14:creationId xmlns:p14="http://schemas.microsoft.com/office/powerpoint/2010/main" val="26061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250825" y="260350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Система органів дихання</a:t>
            </a:r>
            <a:r>
              <a:rPr lang="ru-RU" sz="2800">
                <a:latin typeface="Times New Roman" pitchFamily="18" charset="0"/>
              </a:rPr>
              <a:t> здійснює надходження кисню і виділення вуглекислого газу. </a:t>
            </a:r>
          </a:p>
          <a:p>
            <a:r>
              <a:rPr lang="ru-RU" sz="2800">
                <a:latin typeface="Times New Roman" pitchFamily="18" charset="0"/>
              </a:rPr>
              <a:t>Будова дихальної системи у комах це система тонких трубочок - трахей, у риб - зябра, а у ссавців - легені.</a:t>
            </a:r>
          </a:p>
        </p:txBody>
      </p:sp>
      <p:pic>
        <p:nvPicPr>
          <p:cNvPr id="86022" name="Picture 6" descr="Картинки по запросу система органів дихання тварин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74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95288" y="333375"/>
            <a:ext cx="83185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800" b="1" i="1">
                <a:solidFill>
                  <a:schemeClr val="tx2"/>
                </a:solidFill>
                <a:latin typeface="Times New Roman" pitchFamily="18" charset="0"/>
              </a:rPr>
              <a:t>Система органів дихання</a:t>
            </a:r>
            <a:r>
              <a:rPr lang="uk-UA" sz="2800" b="1">
                <a:solidFill>
                  <a:schemeClr val="tx2"/>
                </a:solidFill>
                <a:latin typeface="Times New Roman" pitchFamily="18" charset="0"/>
              </a:rPr>
              <a:t> складається з:</a:t>
            </a:r>
          </a:p>
          <a:p>
            <a:pPr algn="just">
              <a:lnSpc>
                <a:spcPct val="120000"/>
              </a:lnSpc>
            </a:pPr>
            <a:endParaRPr lang="uk-UA" sz="2800" b="1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повітряних шляхів: ніс з носовою порожниною, гортань, трахея і бронхи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органа газообміну — легень.</a:t>
            </a:r>
          </a:p>
          <a:p>
            <a:pPr algn="just">
              <a:lnSpc>
                <a:spcPct val="120000"/>
              </a:lnSpc>
            </a:pPr>
            <a:endParaRPr lang="uk-UA"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821" name="AutoShape 5" descr="Картинки по запросу Система органів дихання   свині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1619250" y="714375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sz="3200" b="1" u="sng">
                <a:solidFill>
                  <a:schemeClr val="tx2"/>
                </a:solidFill>
              </a:rPr>
              <a:t>Система органів виділення</a:t>
            </a:r>
          </a:p>
        </p:txBody>
      </p:sp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250825" y="1700213"/>
            <a:ext cx="4176713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5125" algn="just">
              <a:lnSpc>
                <a:spcPct val="120000"/>
              </a:lnSpc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До складу системи органів сечовиділення входять парні органи - нирки і сечоводи та непарні органи - сечовий міхур і сечівник. </a:t>
            </a:r>
          </a:p>
        </p:txBody>
      </p:sp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16113"/>
            <a:ext cx="46482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ChangeArrowheads="1"/>
          </p:cNvSpPr>
          <p:nvPr/>
        </p:nvSpPr>
        <p:spPr bwMode="auto">
          <a:xfrm>
            <a:off x="1258888" y="190500"/>
            <a:ext cx="68405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uk-UA" sz="3200" b="1" u="sng">
                <a:solidFill>
                  <a:schemeClr val="tx2"/>
                </a:solidFill>
              </a:rPr>
              <a:t>Система органів розмноження</a:t>
            </a:r>
            <a:endParaRPr lang="uk-UA" sz="3200" u="sng">
              <a:solidFill>
                <a:schemeClr val="tx2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211638" y="1844675"/>
            <a:ext cx="47529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800" i="1" u="sng">
                <a:solidFill>
                  <a:schemeClr val="tx2"/>
                </a:solidFill>
                <a:latin typeface="Times New Roman" pitchFamily="18" charset="0"/>
              </a:rPr>
              <a:t>Самців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  <a:p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сім’яники – формування сперматозоїда, </a:t>
            </a:r>
          </a:p>
          <a:p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статеві відвідні шляхи, </a:t>
            </a:r>
          </a:p>
          <a:p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придатки сім’яників, </a:t>
            </a:r>
          </a:p>
          <a:p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сім’япроводи,</a:t>
            </a:r>
          </a:p>
          <a:p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сім'яний канатик,</a:t>
            </a:r>
          </a:p>
          <a:p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сім'яниковий мішок.</a:t>
            </a:r>
          </a:p>
        </p:txBody>
      </p:sp>
      <p:pic>
        <p:nvPicPr>
          <p:cNvPr id="36871" name="Picture 7" descr="Картинки по запросу Система органів розмноження самців свині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0" b="47684"/>
          <a:stretch>
            <a:fillRect/>
          </a:stretch>
        </p:blipFill>
        <p:spPr bwMode="auto">
          <a:xfrm>
            <a:off x="250825" y="2060575"/>
            <a:ext cx="3559175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ChangeArrowheads="1"/>
          </p:cNvSpPr>
          <p:nvPr/>
        </p:nvSpPr>
        <p:spPr bwMode="auto">
          <a:xfrm>
            <a:off x="3851275" y="423863"/>
            <a:ext cx="5216525" cy="63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5125" algn="ctr">
              <a:lnSpc>
                <a:spcPct val="120000"/>
              </a:lnSpc>
            </a:pPr>
            <a:r>
              <a:rPr lang="uk-UA" sz="3200" b="1" i="1" u="sng">
                <a:solidFill>
                  <a:schemeClr val="tx2"/>
                </a:solidFill>
              </a:rPr>
              <a:t>Самок</a:t>
            </a:r>
            <a:r>
              <a:rPr lang="uk-UA" sz="3200">
                <a:solidFill>
                  <a:schemeClr val="tx2"/>
                </a:solidFill>
              </a:rPr>
              <a:t>:</a:t>
            </a:r>
          </a:p>
          <a:p>
            <a:pPr indent="36512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яєчники – формування яйцеклітини</a:t>
            </a:r>
          </a:p>
          <a:p>
            <a:pPr indent="36512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яйцеводи - запліднення яйцеклітини;</a:t>
            </a:r>
          </a:p>
          <a:p>
            <a:pPr indent="365125" algn="just">
              <a:lnSpc>
                <a:spcPct val="120000"/>
              </a:lnSpc>
              <a:buFontTx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матка - розвиваються зародок і плід; </a:t>
            </a:r>
          </a:p>
          <a:p>
            <a:pPr indent="365125" algn="just">
              <a:lnSpc>
                <a:spcPct val="120000"/>
              </a:lnSpc>
              <a:buFontTx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піхва і сечостатевий пристінок – органи парування і виведення сформованого плода назовні; </a:t>
            </a:r>
          </a:p>
          <a:p>
            <a:pPr indent="365125" algn="just">
              <a:lnSpc>
                <a:spcPct val="120000"/>
              </a:lnSpc>
              <a:buFontTx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зовнішні статеві органи</a:t>
            </a:r>
          </a:p>
        </p:txBody>
      </p:sp>
      <p:pic>
        <p:nvPicPr>
          <p:cNvPr id="37894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2" t="45250"/>
          <a:stretch>
            <a:fillRect/>
          </a:stretch>
        </p:blipFill>
        <p:spPr bwMode="auto">
          <a:xfrm>
            <a:off x="0" y="908050"/>
            <a:ext cx="35496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ChangeArrowheads="1"/>
          </p:cNvSpPr>
          <p:nvPr/>
        </p:nvSpPr>
        <p:spPr bwMode="auto">
          <a:xfrm>
            <a:off x="395288" y="0"/>
            <a:ext cx="8534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5125" algn="just">
              <a:lnSpc>
                <a:spcPct val="140000"/>
              </a:lnSpc>
            </a:pPr>
            <a:r>
              <a:rPr lang="uk-UA" sz="2800" b="1" i="1">
                <a:solidFill>
                  <a:schemeClr val="tx2"/>
                </a:solidFill>
                <a:latin typeface="Times New Roman" pitchFamily="18" charset="0"/>
              </a:rPr>
              <a:t>Система органів кровообігу</a:t>
            </a:r>
            <a:r>
              <a:rPr lang="uk-UA" sz="2800" b="1">
                <a:solidFill>
                  <a:schemeClr val="tx2"/>
                </a:solidFill>
                <a:latin typeface="Times New Roman" pitchFamily="18" charset="0"/>
              </a:rPr>
              <a:t> складається з:</a:t>
            </a:r>
          </a:p>
          <a:p>
            <a:pPr indent="365125" algn="just">
              <a:lnSpc>
                <a:spcPct val="140000"/>
              </a:lnSpc>
              <a:buFontTx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центрального органу – серця;</a:t>
            </a:r>
          </a:p>
          <a:p>
            <a:pPr indent="365125" algn="just">
              <a:lnSpc>
                <a:spcPct val="140000"/>
              </a:lnSpc>
              <a:buFontTx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кровотворних органів – селезінки;</a:t>
            </a:r>
          </a:p>
          <a:p>
            <a:pPr indent="365125" algn="just">
              <a:lnSpc>
                <a:spcPct val="140000"/>
              </a:lnSpc>
              <a:buFontTx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кісткового мозку і лімфатичних вузлів;</a:t>
            </a:r>
          </a:p>
          <a:p>
            <a:pPr indent="365125" algn="just">
              <a:lnSpc>
                <a:spcPct val="140000"/>
              </a:lnSpc>
              <a:buFontTx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кровоносних судин - артерій, вен і капілярів. </a:t>
            </a:r>
          </a:p>
        </p:txBody>
      </p:sp>
      <p:pic>
        <p:nvPicPr>
          <p:cNvPr id="38916" name="Picture 4" descr="Картинки по запросу Система органів кровообігу  врх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41663"/>
            <a:ext cx="737235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ChangeArrowheads="1"/>
          </p:cNvSpPr>
          <p:nvPr/>
        </p:nvSpPr>
        <p:spPr bwMode="auto">
          <a:xfrm>
            <a:off x="357188" y="1422400"/>
            <a:ext cx="842962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5125" algn="just">
              <a:lnSpc>
                <a:spcPct val="130000"/>
              </a:lnSpc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Нервова система поділяється на  </a:t>
            </a:r>
            <a:r>
              <a:rPr lang="uk-UA" sz="2800" i="1" u="sng">
                <a:solidFill>
                  <a:schemeClr val="tx2"/>
                </a:solidFill>
                <a:latin typeface="Times New Roman" pitchFamily="18" charset="0"/>
              </a:rPr>
              <a:t>центральну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 й </a:t>
            </a:r>
            <a:r>
              <a:rPr lang="uk-UA" sz="2800" i="1" u="sng">
                <a:solidFill>
                  <a:schemeClr val="tx2"/>
                </a:solidFill>
                <a:latin typeface="Times New Roman" pitchFamily="18" charset="0"/>
              </a:rPr>
              <a:t>периферичну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. </a:t>
            </a:r>
          </a:p>
          <a:p>
            <a:pPr indent="365125" algn="just">
              <a:lnSpc>
                <a:spcPct val="130000"/>
              </a:lnSpc>
            </a:pPr>
            <a:endParaRPr lang="uk-UA" sz="2800">
              <a:solidFill>
                <a:schemeClr val="tx2"/>
              </a:solidFill>
              <a:latin typeface="Times New Roman" pitchFamily="18" charset="0"/>
            </a:endParaRPr>
          </a:p>
          <a:p>
            <a:pPr indent="365125" algn="just">
              <a:lnSpc>
                <a:spcPct val="130000"/>
              </a:lnSpc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За фізіологічними функціями – </a:t>
            </a:r>
            <a:r>
              <a:rPr lang="uk-UA" sz="2800" i="1" u="sng">
                <a:solidFill>
                  <a:schemeClr val="tx2"/>
                </a:solidFill>
                <a:latin typeface="Times New Roman" pitchFamily="18" charset="0"/>
              </a:rPr>
              <a:t>соматичну та вегетативну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. </a:t>
            </a:r>
          </a:p>
          <a:p>
            <a:pPr indent="365125" algn="just">
              <a:lnSpc>
                <a:spcPct val="130000"/>
              </a:lnSpc>
            </a:pPr>
            <a:endParaRPr lang="uk-UA" sz="2800">
              <a:solidFill>
                <a:schemeClr val="tx2"/>
              </a:solidFill>
              <a:latin typeface="Times New Roman" pitchFamily="18" charset="0"/>
            </a:endParaRPr>
          </a:p>
          <a:p>
            <a:pPr indent="365125" algn="just">
              <a:lnSpc>
                <a:spcPct val="130000"/>
              </a:lnSpc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Вегетативна нервова система поділяється на </a:t>
            </a:r>
            <a:r>
              <a:rPr lang="uk-UA" sz="2800" i="1" u="sng">
                <a:solidFill>
                  <a:schemeClr val="tx2"/>
                </a:solidFill>
                <a:latin typeface="Times New Roman" pitchFamily="18" charset="0"/>
              </a:rPr>
              <a:t>симпатичну й парасимпатичну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uk-UA" sz="34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02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ъект 2">
            <a:extLst>
              <a:ext uri="{FF2B5EF4-FFF2-40B4-BE49-F238E27FC236}">
                <a16:creationId xmlns:a16="http://schemas.microsoft.com/office/drawing/2014/main" xmlns="" id="{737637EC-A2E0-40C2-9073-398AF92CE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026"/>
            <a:ext cx="8964613" cy="59055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Clr>
                <a:srgbClr val="2DA2BF"/>
              </a:buClr>
            </a:pPr>
            <a:r>
              <a:rPr lang="uk-UA" altLang="uk-UA" sz="2800" b="1" dirty="0">
                <a:solidFill>
                  <a:srgbClr val="000000"/>
                </a:solidFill>
              </a:rPr>
              <a:t>ТВАРИННИЦТВО- </a:t>
            </a:r>
            <a:r>
              <a:rPr lang="uk-UA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 ділянка народного господарства, яка спрямована на раціональне розведення і використання сільськогосподарських тварин.</a:t>
            </a:r>
            <a:endParaRPr lang="ru-RU" alt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uk-UA" alt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виду тварин </a:t>
            </a:r>
            <a:r>
              <a:rPr lang="uk-UA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тваринництво розподіляють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uk-UA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галузі: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Скотарство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Свинарство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Вівчарство і козівництво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Конярство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Птахівництво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Хутрове звірівництво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Бджільництво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Ставкове рибництво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Шовківництво</a:t>
            </a:r>
          </a:p>
          <a:p>
            <a:pPr algn="just" eaLnBrk="1" hangingPunct="1">
              <a:lnSpc>
                <a:spcPct val="90000"/>
              </a:lnSpc>
            </a:pPr>
            <a:endParaRPr lang="uk-UA" altLang="uk-UA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uk-UA" altLang="uk-UA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uk-UA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Номер слайда 3">
            <a:extLst>
              <a:ext uri="{FF2B5EF4-FFF2-40B4-BE49-F238E27FC236}">
                <a16:creationId xmlns:a16="http://schemas.microsoft.com/office/drawing/2014/main" xmlns="" id="{A0C8AAB6-0F46-4037-9920-67087952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71E330-224F-4244-B318-16AB306D4992}" type="slidenum">
              <a:rPr lang="ru-RU" altLang="uk-UA">
                <a:solidFill>
                  <a:srgbClr val="000000"/>
                </a:solidFill>
              </a:rPr>
              <a:pPr eaLnBrk="1" hangingPunct="1"/>
              <a:t>4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FB730EC1-C5A3-4E5F-995F-720C1215C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Продуктивність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основна властивість тварин, заради якої їх розводять.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Тварини можуть давати по кілька видів продукції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</p:txBody>
      </p:sp>
      <p:sp>
        <p:nvSpPr>
          <p:cNvPr id="76803" name="Номер слайда 4">
            <a:extLst>
              <a:ext uri="{FF2B5EF4-FFF2-40B4-BE49-F238E27FC236}">
                <a16:creationId xmlns:a16="http://schemas.microsoft.com/office/drawing/2014/main" xmlns="" id="{261C47CF-DE04-41FD-85ED-413B8830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5AD6EE-1E99-4F0F-9BFC-F8F24458A699}" type="slidenum">
              <a:rPr lang="ru-RU" altLang="uk-UA"/>
              <a:pPr eaLnBrk="1" hangingPunct="1"/>
              <a:t>40</a:t>
            </a:fld>
            <a:endParaRPr lang="ru-RU" altLang="uk-U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128B030-EF8C-44C5-94E6-5A99A396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rmAutofit fontScale="90000"/>
          </a:bodyPr>
          <a:lstStyle/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Рівень продуктивності визначається:</a:t>
            </a:r>
            <a:r>
              <a:rPr lang="uk-UA" sz="22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/>
            </a:r>
            <a:br>
              <a:rPr lang="uk-UA" sz="22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E6BD0F3F-BBCE-43FC-B659-157C4A75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026025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</a:t>
            </a: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видом,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- віком,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породою,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фізіологічним станом,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здатністю до розмноження,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материнськими якостями,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скороспілістю,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розміром,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довголіттям,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конституцією,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спадковістю.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77827" name="Номер слайда 2">
            <a:extLst>
              <a:ext uri="{FF2B5EF4-FFF2-40B4-BE49-F238E27FC236}">
                <a16:creationId xmlns:a16="http://schemas.microsoft.com/office/drawing/2014/main" xmlns="" id="{B937F170-6F7F-4DE7-B86B-F750E32C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2E7B00-DDDC-4FFB-9724-E86216877A19}" type="slidenum">
              <a:rPr lang="ru-RU" altLang="uk-UA"/>
              <a:pPr eaLnBrk="1" hangingPunct="1"/>
              <a:t>41</a:t>
            </a:fld>
            <a:endParaRPr lang="ru-RU" altLang="uk-U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62F34F88-0044-473F-A3DF-449BBF191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643937" cy="1939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i="1" dirty="0">
                <a:solidFill>
                  <a:srgbClr val="C00000"/>
                </a:solidFill>
                <a:latin typeface="Arial Black" pitchFamily="34" charset="0"/>
              </a:rPr>
              <a:t>Молоко</a:t>
            </a:r>
            <a:r>
              <a:rPr lang="uk-UA" sz="3200" i="1" dirty="0">
                <a:latin typeface="Arial Black" pitchFamily="34" charset="0"/>
              </a:rPr>
              <a:t> </a:t>
            </a:r>
            <a:r>
              <a:rPr lang="uk-UA" sz="3200" dirty="0">
                <a:latin typeface="Arial Black" pitchFamily="34" charset="0"/>
              </a:rPr>
              <a:t>– це біологічна рідина, яка утворилася в результаті складного секреторного процесу в молочній залозі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988262CD-A451-40CD-AAB0-7A2F3576F5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2428875"/>
            <a:ext cx="8501062" cy="41973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Хімічний склад молока: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1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суха речовина – 12,7%,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 т.ч. жир – 3,6%,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білок – 3,3%,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молочний цукор – 4,8%,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зола – 1%.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8851" name="Номер слайда 5">
            <a:extLst>
              <a:ext uri="{FF2B5EF4-FFF2-40B4-BE49-F238E27FC236}">
                <a16:creationId xmlns:a16="http://schemas.microsoft.com/office/drawing/2014/main" xmlns="" id="{9F1F884E-4A70-42A5-8ECB-3DDB5513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8C63EC-B5E5-4687-96E6-132DDCC4A0A6}" type="slidenum">
              <a:rPr lang="ru-RU" altLang="uk-UA"/>
              <a:pPr eaLnBrk="1" hangingPunct="1"/>
              <a:t>42</a:t>
            </a:fld>
            <a:endParaRPr lang="ru-RU" altLang="uk-UA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>
            <a:extLst>
              <a:ext uri="{FF2B5EF4-FFF2-40B4-BE49-F238E27FC236}">
                <a16:creationId xmlns:a16="http://schemas.microsoft.com/office/drawing/2014/main" xmlns="" id="{E835F530-EE18-49E8-92F3-4EAA15DA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Рівень молочної продуктивності  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 склад молока залежать від: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виду,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породи та індивідуальних спадкових особливостей,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фізіологічного стану,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факторів зовнішнього середовища,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віку,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живої маси,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віку першого запліднення,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умов годівлі та утримання,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сезону отелення,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роздою корів і т.д.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9875" name="Номер слайда 3">
            <a:extLst>
              <a:ext uri="{FF2B5EF4-FFF2-40B4-BE49-F238E27FC236}">
                <a16:creationId xmlns:a16="http://schemas.microsoft.com/office/drawing/2014/main" xmlns="" id="{8918D446-CE83-414A-8E3F-A306451D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6DFD35-DDDE-4FA8-9FAC-A872BC2F0100}" type="slidenum">
              <a:rPr lang="ru-RU" altLang="uk-UA"/>
              <a:pPr eaLnBrk="1" hangingPunct="1"/>
              <a:t>43</a:t>
            </a:fld>
            <a:endParaRPr lang="ru-RU" altLang="uk-UA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xmlns="" id="{1412ACBD-5AFF-4365-9A33-D06802423A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-315913"/>
            <a:ext cx="8785225" cy="6840538"/>
          </a:xfrm>
        </p:spPr>
        <p:txBody>
          <a:bodyPr anchor="ctr"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М’ясо –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один з найважливіших продуктів харчування.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latin typeface="Arial Black" pitchFamily="34" charset="0"/>
              </a:rPr>
              <a:t>Хім. склад м’яса:</a:t>
            </a:r>
            <a:endParaRPr lang="uk-UA" sz="3600" b="1" i="1" dirty="0"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35-55% сухої речовини, у т.ч.: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10-20% білка,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15-45% жиру,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1-5% мінеральних речовин,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вітаміни А, Д, групи В.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Номер слайда 4">
            <a:extLst>
              <a:ext uri="{FF2B5EF4-FFF2-40B4-BE49-F238E27FC236}">
                <a16:creationId xmlns:a16="http://schemas.microsoft.com/office/drawing/2014/main" xmlns="" id="{237DBBCE-7D05-4BFE-8C1C-614AED34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8BE369-F275-4527-9D6C-9882D7BED4A4}" type="slidenum">
              <a:rPr lang="ru-RU" altLang="uk-UA"/>
              <a:pPr eaLnBrk="1" hangingPunct="1"/>
              <a:t>44</a:t>
            </a:fld>
            <a:endParaRPr lang="ru-RU" altLang="uk-UA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>
            <a:extLst>
              <a:ext uri="{FF2B5EF4-FFF2-40B4-BE49-F238E27FC236}">
                <a16:creationId xmlns:a16="http://schemas.microsoft.com/office/drawing/2014/main" xmlns="" id="{23C4DF4D-C980-4332-BDB1-4072E4AC5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i="1" dirty="0">
                <a:solidFill>
                  <a:srgbClr val="C00000"/>
                </a:solidFill>
                <a:latin typeface="Arial Black" pitchFamily="34" charset="0"/>
              </a:rPr>
              <a:t>Фактори впливу на м’ясну продуктивність</a:t>
            </a:r>
            <a:r>
              <a:rPr lang="uk-UA" sz="36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uk-UA" sz="3600" b="1" i="1" dirty="0">
                <a:solidFill>
                  <a:srgbClr val="C00000"/>
                </a:solidFill>
                <a:latin typeface="Arial Black" pitchFamily="34" charset="0"/>
              </a:rPr>
              <a:t>тварин</a:t>
            </a:r>
            <a:r>
              <a:rPr lang="uk-UA" sz="3600" b="1" dirty="0">
                <a:latin typeface="Arial Black" pitchFamily="34" charset="0"/>
              </a:rPr>
              <a:t>: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спадкові,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 видові,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породні,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 індивідуальні особливості;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міжвидове, міжпородне схрещування;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стать, вік тварин;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рівень і тип годівлі тварин,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біологічно активні речовини та ін.</a:t>
            </a:r>
            <a:endParaRPr lang="ru-RU" sz="3600" dirty="0"/>
          </a:p>
        </p:txBody>
      </p:sp>
      <p:sp>
        <p:nvSpPr>
          <p:cNvPr id="81923" name="Номер слайда 3">
            <a:extLst>
              <a:ext uri="{FF2B5EF4-FFF2-40B4-BE49-F238E27FC236}">
                <a16:creationId xmlns:a16="http://schemas.microsoft.com/office/drawing/2014/main" xmlns="" id="{DA808B27-278B-465F-BC72-D0F6A5A1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0CECF5-4B88-4857-AD48-633446D8D651}" type="slidenum">
              <a:rPr lang="ru-RU" altLang="uk-UA"/>
              <a:pPr eaLnBrk="1" hangingPunct="1"/>
              <a:t>45</a:t>
            </a:fld>
            <a:endParaRPr lang="ru-RU" altLang="uk-UA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BC881248-16D1-45F8-A325-9B4D6DD87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031" y="285750"/>
            <a:ext cx="8643938" cy="714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 i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xmlns="" id="{61AB085A-11D4-4C1E-8855-507A5DC62E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36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Відтворення стада</a:t>
            </a:r>
            <a:r>
              <a:rPr lang="uk-UA" altLang="uk-UA" sz="3600" b="1" dirty="0">
                <a:latin typeface="Arial Black" panose="020B0A04020102020204" pitchFamily="34" charset="0"/>
              </a:rPr>
              <a:t> – </a:t>
            </a:r>
            <a:r>
              <a:rPr lang="uk-UA" altLang="uk-UA" sz="3200" b="1" dirty="0">
                <a:latin typeface="Arial Black" panose="020B0A04020102020204" pitchFamily="34" charset="0"/>
              </a:rPr>
              <a:t>це безперервний процес відновлення, або збільшення чисельності тварин у господарстві шляхом їх розмноження і вирощування</a:t>
            </a:r>
            <a:r>
              <a:rPr lang="uk-UA" altLang="uk-UA" sz="2000" b="1" dirty="0">
                <a:latin typeface="Arial Black" panose="020B0A040201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uk-UA" sz="2000" b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800" b="1" dirty="0">
                <a:latin typeface="Arial Black" panose="020B0A04020102020204" pitchFamily="34" charset="0"/>
              </a:rPr>
              <a:t>Відтворення стада: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8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просте,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8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розширене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8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 звужене</a:t>
            </a:r>
            <a:r>
              <a:rPr lang="uk-UA" altLang="uk-UA" sz="2800" b="1" dirty="0">
                <a:latin typeface="Arial Black" panose="020B0A04020102020204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800" b="1" dirty="0">
                <a:latin typeface="Arial Black" panose="020B0A04020102020204" pitchFamily="34" charset="0"/>
              </a:rPr>
              <a:t>При простому </a:t>
            </a:r>
            <a:r>
              <a:rPr lang="uk-UA" altLang="uk-UA" sz="2400" b="1" dirty="0">
                <a:latin typeface="Arial Black" panose="020B0A04020102020204" pitchFamily="34" charset="0"/>
              </a:rPr>
              <a:t>відтворенні чисельність не змінюється. </a:t>
            </a:r>
          </a:p>
        </p:txBody>
      </p:sp>
      <p:sp>
        <p:nvSpPr>
          <p:cNvPr id="82947" name="Номер слайда 5">
            <a:extLst>
              <a:ext uri="{FF2B5EF4-FFF2-40B4-BE49-F238E27FC236}">
                <a16:creationId xmlns:a16="http://schemas.microsoft.com/office/drawing/2014/main" xmlns="" id="{DDDE264B-7F9E-46FD-8D03-66454F0B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EAFBE0-ED7C-47A1-81DF-606A0326816B}" type="slidenum">
              <a:rPr lang="ru-RU" altLang="uk-UA">
                <a:solidFill>
                  <a:srgbClr val="000000"/>
                </a:solidFill>
              </a:rPr>
              <a:pPr eaLnBrk="1" hangingPunct="1"/>
              <a:t>46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xmlns="" id="{2AA21293-5751-4A77-A0C4-F02B98B586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0"/>
            <a:ext cx="8208962" cy="6597650"/>
          </a:xfrm>
        </p:spPr>
        <p:txBody>
          <a:bodyPr anchor="ctr">
            <a:normAutofit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uk-UA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ВІДБІР (або ДОБІР)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це цілеспрямований зоотехнічний метод поліпшення порід, стад і окремих груп тварин шляхом залишення на розплід особин бажаного типу і вибракування небажаних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3971" name="Номер слайда 5">
            <a:extLst>
              <a:ext uri="{FF2B5EF4-FFF2-40B4-BE49-F238E27FC236}">
                <a16:creationId xmlns:a16="http://schemas.microsoft.com/office/drawing/2014/main" xmlns="" id="{A527904E-E431-43D5-94A3-3AFAD150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64F956-26B2-4F0B-A08C-2709C603B731}" type="slidenum">
              <a:rPr lang="ru-RU" altLang="uk-UA"/>
              <a:pPr eaLnBrk="1" hangingPunct="1"/>
              <a:t>47</a:t>
            </a:fld>
            <a:endParaRPr lang="ru-RU" altLang="uk-UA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Содержимое 2">
            <a:extLst>
              <a:ext uri="{FF2B5EF4-FFF2-40B4-BE49-F238E27FC236}">
                <a16:creationId xmlns:a16="http://schemas.microsoft.com/office/drawing/2014/main" xmlns="" id="{EDDE87B8-2D3A-4BEF-805A-4E1F95DA9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674688"/>
            <a:ext cx="9144000" cy="7532688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b="1" dirty="0">
                <a:latin typeface="Arial Black" panose="020B0A04020102020204" pitchFamily="34" charset="0"/>
              </a:rPr>
              <a:t>Існує два типи добору: </a:t>
            </a:r>
            <a:r>
              <a:rPr lang="uk-UA" altLang="uk-UA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природний і штучний</a:t>
            </a:r>
            <a:endParaRPr lang="uk-UA" altLang="uk-UA" b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uk-UA" b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b="1" dirty="0">
                <a:latin typeface="Arial Black" panose="020B0A04020102020204" pitchFamily="34" charset="0"/>
              </a:rPr>
              <a:t>Розрізняють добір: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b="1" dirty="0">
                <a:latin typeface="Arial Black" panose="020B0A04020102020204" pitchFamily="34" charset="0"/>
              </a:rPr>
              <a:t>- </a:t>
            </a:r>
            <a:r>
              <a:rPr lang="uk-UA" altLang="uk-UA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масовий  </a:t>
            </a:r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ознаками фенотипу – продуктивність, </a:t>
            </a:r>
            <a:r>
              <a:rPr lang="uk-UA" alt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екстер</a:t>
            </a:r>
            <a:r>
              <a:rPr lang="ru-RU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єр</a:t>
            </a:r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конституція);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b="1" dirty="0">
                <a:latin typeface="Arial Black" panose="020B0A04020102020204" pitchFamily="34" charset="0"/>
              </a:rPr>
              <a:t>- </a:t>
            </a:r>
            <a:r>
              <a:rPr lang="uk-UA" altLang="uk-UA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індивідуальний  </a:t>
            </a:r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підставі оцінки родоводу тварин, за ознаками їх предків);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b="1" dirty="0">
                <a:latin typeface="Arial Black" panose="020B0A04020102020204" pitchFamily="34" charset="0"/>
              </a:rPr>
              <a:t>- </a:t>
            </a:r>
            <a:r>
              <a:rPr lang="uk-UA" altLang="uk-UA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технологічний  </a:t>
            </a:r>
            <a:r>
              <a:rPr lang="uk-UA" altLang="uk-UA" b="1" dirty="0">
                <a:latin typeface="Arial Black" panose="020B0A04020102020204" pitchFamily="34" charset="0"/>
              </a:rPr>
              <a:t> </a:t>
            </a:r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(наприклад: тварин придатних до машинного доїння, стійких до </a:t>
            </a:r>
            <a:r>
              <a:rPr lang="uk-UA" alt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придатних до утримання великими групами);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b="1" dirty="0">
                <a:latin typeface="Arial Black" panose="020B0A04020102020204" pitchFamily="34" charset="0"/>
              </a:rPr>
              <a:t>- </a:t>
            </a:r>
            <a:r>
              <a:rPr lang="uk-UA" altLang="uk-UA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стабілізуючий  </a:t>
            </a:r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(спрямований на закріплення ознак певного бажаного типу).</a:t>
            </a:r>
          </a:p>
        </p:txBody>
      </p:sp>
      <p:sp>
        <p:nvSpPr>
          <p:cNvPr id="84995" name="Номер слайда 3">
            <a:extLst>
              <a:ext uri="{FF2B5EF4-FFF2-40B4-BE49-F238E27FC236}">
                <a16:creationId xmlns:a16="http://schemas.microsoft.com/office/drawing/2014/main" xmlns="" id="{D6108D59-DCAC-4633-909D-0300A710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02FDAA-EC83-48A0-AA51-D274060C11B2}" type="slidenum">
              <a:rPr lang="ru-RU" altLang="uk-UA"/>
              <a:pPr eaLnBrk="1" hangingPunct="1"/>
              <a:t>48</a:t>
            </a:fld>
            <a:endParaRPr lang="ru-RU" altLang="uk-UA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47FA663-337B-46BC-A96B-68516EB4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uk-UA" b="1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5645A9D6-64C8-485B-AFD0-C0A3A3C4F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5538"/>
            <a:ext cx="8218487" cy="4881562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uk-UA" sz="3600" b="1" dirty="0"/>
              <a:t>БОНІТУВАННЯ  -це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оцінка тварин за господарсько-корисними ознаками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КЛАСИ:</a:t>
            </a:r>
          </a:p>
          <a:p>
            <a:pPr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Еліта-рекорд</a:t>
            </a:r>
          </a:p>
          <a:p>
            <a:pPr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Еліта</a:t>
            </a: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класні</a:t>
            </a:r>
          </a:p>
          <a:p>
            <a:pPr>
              <a:defRPr/>
            </a:pPr>
            <a:r>
              <a:rPr lang="uk-UA" dirty="0"/>
              <a:t> </a:t>
            </a:r>
          </a:p>
        </p:txBody>
      </p:sp>
      <p:sp>
        <p:nvSpPr>
          <p:cNvPr id="86020" name="Номер слайда 3">
            <a:extLst>
              <a:ext uri="{FF2B5EF4-FFF2-40B4-BE49-F238E27FC236}">
                <a16:creationId xmlns:a16="http://schemas.microsoft.com/office/drawing/2014/main" xmlns="" id="{CF2273A3-72C4-4BD1-AD76-5D72C9AE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33AE35-4322-4CB9-9F01-ED9BE4498875}" type="slidenum">
              <a:rPr lang="ru-RU" altLang="uk-UA"/>
              <a:pPr eaLnBrk="1" hangingPunct="1"/>
              <a:t>49</a:t>
            </a:fld>
            <a:endParaRPr lang="ru-RU" alt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ъект 1">
            <a:extLst>
              <a:ext uri="{FF2B5EF4-FFF2-40B4-BE49-F238E27FC236}">
                <a16:creationId xmlns:a16="http://schemas.microsoft.com/office/drawing/2014/main" xmlns="" id="{198AD842-522B-4C88-B38F-5C1A2BC02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692150"/>
            <a:ext cx="8362950" cy="5314950"/>
          </a:xfrm>
        </p:spPr>
        <p:txBody>
          <a:bodyPr/>
          <a:lstStyle/>
          <a:p>
            <a:pPr algn="just" eaLnBrk="1" hangingPunct="1"/>
            <a:r>
              <a:rPr lang="uk-UA" alt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виробництва продукції тваринництва</a:t>
            </a:r>
            <a:r>
              <a:rPr lang="uk-UA" alt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система заходів раціонального ведення галузі тваринництва, яка враховує оптимальні біологічні, технічні і організаційні умови одержання максимальної продукції високої якості при мінімальних затратах праці.</a:t>
            </a:r>
            <a:endParaRPr lang="ru-RU" alt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uk-UA" dirty="0"/>
          </a:p>
        </p:txBody>
      </p:sp>
      <p:sp>
        <p:nvSpPr>
          <p:cNvPr id="59395" name="Номер слайда 2">
            <a:extLst>
              <a:ext uri="{FF2B5EF4-FFF2-40B4-BE49-F238E27FC236}">
                <a16:creationId xmlns:a16="http://schemas.microsoft.com/office/drawing/2014/main" xmlns="" id="{86B597F7-9118-480F-B394-A1152385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601099-7F95-4960-80D5-BBD17E352DCF}" type="slidenum">
              <a:rPr lang="ru-RU" altLang="uk-UA">
                <a:solidFill>
                  <a:srgbClr val="000000"/>
                </a:solidFill>
              </a:rPr>
              <a:pPr eaLnBrk="1" hangingPunct="1"/>
              <a:t>5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>
            <a:extLst>
              <a:ext uri="{FF2B5EF4-FFF2-40B4-BE49-F238E27FC236}">
                <a16:creationId xmlns:a16="http://schemas.microsoft.com/office/drawing/2014/main" xmlns="" id="{A6918231-994C-4F33-88F1-49E56F0F1F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5691188"/>
            <a:ext cx="7416800" cy="330200"/>
          </a:xfrm>
        </p:spPr>
        <p:txBody>
          <a:bodyPr anchor="ctr"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uk-UA" altLang="uk-UA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3" name="Номер слайда 5">
            <a:extLst>
              <a:ext uri="{FF2B5EF4-FFF2-40B4-BE49-F238E27FC236}">
                <a16:creationId xmlns:a16="http://schemas.microsoft.com/office/drawing/2014/main" xmlns="" id="{DB6EFDAF-A778-48A0-9170-EB99AEC7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A82EFF-9A2B-473D-8166-02C54EF3EC46}" type="slidenum">
              <a:rPr lang="ru-RU" altLang="uk-UA"/>
              <a:pPr eaLnBrk="1" hangingPunct="1"/>
              <a:t>50</a:t>
            </a:fld>
            <a:endParaRPr lang="ru-RU" altLang="uk-UA"/>
          </a:p>
        </p:txBody>
      </p:sp>
      <p:sp>
        <p:nvSpPr>
          <p:cNvPr id="87044" name="Прямоугольник 1">
            <a:extLst>
              <a:ext uri="{FF2B5EF4-FFF2-40B4-BE49-F238E27FC236}">
                <a16:creationId xmlns:a16="http://schemas.microsoft.com/office/drawing/2014/main" xmlns="" id="{F24C5B95-0194-45FC-9D02-11CDEA2B0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66813"/>
            <a:ext cx="78486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ПІДБІР </a:t>
            </a:r>
            <a:r>
              <a:rPr lang="uk-UA" altLang="uk-UA" sz="40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створення батьківських пар із числа відібраних тварин з метою одержання нащадків з бажаними якостями</a:t>
            </a:r>
            <a:endParaRPr lang="uk-UA" altLang="uk-UA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8125ABC-427B-4C34-99BB-64EB28BB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uk-UA" sz="4000" i="1" dirty="0">
                <a:solidFill>
                  <a:srgbClr val="FF3300"/>
                </a:solidFill>
                <a:effectLst/>
                <a:latin typeface="Arial Black" pitchFamily="34" charset="0"/>
                <a:ea typeface="+mn-ea"/>
                <a:cs typeface="+mn-cs"/>
              </a:rPr>
              <a:t>Основні принципи підбору </a:t>
            </a:r>
            <a:r>
              <a:rPr lang="uk-UA" sz="4000" b="0" dirty="0">
                <a:solidFill>
                  <a:srgbClr val="FF3300"/>
                </a:solidFill>
                <a:effectLst/>
                <a:latin typeface="Arial Black" pitchFamily="34" charset="0"/>
                <a:ea typeface="+mn-ea"/>
                <a:cs typeface="+mn-cs"/>
              </a:rPr>
              <a:t>:</a:t>
            </a:r>
            <a:br>
              <a:rPr lang="uk-UA" sz="4000" b="0" dirty="0">
                <a:solidFill>
                  <a:srgbClr val="FF3300"/>
                </a:solidFill>
                <a:effectLst/>
                <a:latin typeface="Arial Black" pitchFamily="34" charset="0"/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C2AA325D-8575-4FAE-B027-05BB56AFA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81075"/>
            <a:ext cx="8353425" cy="5543550"/>
          </a:xfrm>
        </p:spPr>
        <p:txBody>
          <a:bodyPr>
            <a:normAutofit fontScale="92500" lnSpcReduction="10000"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цілеспрямованість;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перевага плідника над маточним </a:t>
            </a:r>
            <a:r>
              <a:rPr lang="uk-UA" sz="3500" dirty="0" err="1">
                <a:latin typeface="Times New Roman" pitchFamily="18" charset="0"/>
                <a:cs typeface="Times New Roman" pitchFamily="18" charset="0"/>
              </a:rPr>
              <a:t>поголів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ям;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виявлення і використання вдалих поєднань;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максимальне використання найкращих плідників;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збереження і закріплення позитивних ознак батьків;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внесення у стадо нових бажаних якостей;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позбавлення недоліків і вад;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недопустимість або регулювання спорідненості пар.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88067" name="Номер слайда 2">
            <a:extLst>
              <a:ext uri="{FF2B5EF4-FFF2-40B4-BE49-F238E27FC236}">
                <a16:creationId xmlns:a16="http://schemas.microsoft.com/office/drawing/2014/main" xmlns="" id="{51A9EC69-22E7-41AF-BDF0-893B6D4B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CF2631-A0D3-436F-9456-99BFBDCAD563}" type="slidenum">
              <a:rPr lang="ru-RU" altLang="uk-UA"/>
              <a:pPr eaLnBrk="1" hangingPunct="1"/>
              <a:t>51</a:t>
            </a:fld>
            <a:endParaRPr lang="ru-RU" altLang="uk-U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>
            <a:extLst>
              <a:ext uri="{FF2B5EF4-FFF2-40B4-BE49-F238E27FC236}">
                <a16:creationId xmlns:a16="http://schemas.microsoft.com/office/drawing/2014/main" xmlns="" id="{9B9C030C-6959-4954-BDD8-6D4C857019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7D9"/>
          </a:solidFill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uk-UA" sz="3600" b="1" i="1" dirty="0">
                <a:latin typeface="Arial Black" panose="020B0A04020102020204" pitchFamily="34" charset="0"/>
              </a:rPr>
              <a:t>Варіанти підбору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altLang="uk-UA" sz="2800" b="1" i="1" dirty="0">
              <a:solidFill>
                <a:srgbClr val="FF33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36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Гомогенний</a:t>
            </a:r>
            <a:r>
              <a:rPr lang="uk-UA" altLang="uk-UA" sz="28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  <a:r>
              <a:rPr lang="en-US" altLang="uk-UA" sz="2800" dirty="0">
                <a:latin typeface="Arial Black" panose="020B0A04020102020204" pitchFamily="34" charset="0"/>
              </a:rPr>
              <a:t> </a:t>
            </a:r>
            <a:r>
              <a:rPr lang="en-US" altLang="uk-UA" sz="3200" dirty="0">
                <a:latin typeface="Arial Black" panose="020B0A04020102020204" pitchFamily="34" charset="0"/>
              </a:rPr>
              <a:t>(</a:t>
            </a:r>
            <a:r>
              <a:rPr lang="uk-UA" altLang="uk-UA" sz="3200" u="sng" dirty="0">
                <a:latin typeface="Arial Black" panose="020B0A04020102020204" pitchFamily="34" charset="0"/>
              </a:rPr>
              <a:t>однорідний</a:t>
            </a:r>
            <a:r>
              <a:rPr lang="en-US" altLang="uk-UA" sz="3200" dirty="0">
                <a:latin typeface="Arial Black" panose="020B0A04020102020204" pitchFamily="34" charset="0"/>
              </a:rPr>
              <a:t>)</a:t>
            </a:r>
            <a:r>
              <a:rPr lang="uk-UA" altLang="uk-UA" sz="3200" dirty="0">
                <a:latin typeface="Arial Black" panose="020B0A04020102020204" pitchFamily="34" charset="0"/>
              </a:rPr>
              <a:t> підбір </a:t>
            </a:r>
            <a:r>
              <a:rPr lang="uk-UA" altLang="uk-UA" sz="2800" dirty="0">
                <a:latin typeface="Arial Black" panose="020B0A04020102020204" pitchFamily="34" charset="0"/>
              </a:rPr>
              <a:t>плідники  із самками схожі за основними ознаками добору.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800" dirty="0">
                <a:latin typeface="Arial Black" panose="020B0A04020102020204" pitchFamily="34" charset="0"/>
              </a:rPr>
              <a:t>Одержують однорідне і подібне до батьків потомство. 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36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Гетерогенний</a:t>
            </a:r>
            <a:r>
              <a:rPr lang="uk-UA" altLang="uk-UA" sz="3600" dirty="0">
                <a:latin typeface="Arial Black" panose="020B0A04020102020204" pitchFamily="34" charset="0"/>
              </a:rPr>
              <a:t> </a:t>
            </a:r>
            <a:r>
              <a:rPr lang="en-US" altLang="uk-UA" sz="3600" dirty="0">
                <a:latin typeface="Arial Black" panose="020B0A04020102020204" pitchFamily="34" charset="0"/>
              </a:rPr>
              <a:t> </a:t>
            </a:r>
            <a:r>
              <a:rPr lang="en-US" altLang="uk-UA" sz="4000" u="sng" dirty="0">
                <a:latin typeface="Arial Black" panose="020B0A04020102020204" pitchFamily="34" charset="0"/>
              </a:rPr>
              <a:t>(</a:t>
            </a:r>
            <a:r>
              <a:rPr lang="uk-UA" altLang="uk-UA" sz="3200" u="sng" dirty="0">
                <a:latin typeface="Arial Black" panose="020B0A04020102020204" pitchFamily="34" charset="0"/>
              </a:rPr>
              <a:t>різнорідний </a:t>
            </a:r>
            <a:r>
              <a:rPr lang="en-US" altLang="uk-UA" sz="3200" dirty="0">
                <a:latin typeface="Arial Black" panose="020B0A04020102020204" pitchFamily="34" charset="0"/>
              </a:rPr>
              <a:t>) </a:t>
            </a:r>
            <a:r>
              <a:rPr lang="uk-UA" altLang="uk-UA" sz="3200" dirty="0">
                <a:latin typeface="Arial Black" panose="020B0A04020102020204" pitchFamily="34" charset="0"/>
              </a:rPr>
              <a:t>підбір</a:t>
            </a:r>
            <a:r>
              <a:rPr lang="en-US" altLang="uk-UA" sz="3200" dirty="0">
                <a:latin typeface="Arial Black" panose="020B0A04020102020204" pitchFamily="34" charset="0"/>
              </a:rPr>
              <a:t> - </a:t>
            </a:r>
            <a:r>
              <a:rPr lang="uk-UA" altLang="uk-UA" sz="2800" dirty="0">
                <a:latin typeface="Arial Black" panose="020B0A04020102020204" pitchFamily="34" charset="0"/>
              </a:rPr>
              <a:t>парування маток і плідників, які значно різняться між собою за основними ознаками відбору. </a:t>
            </a:r>
          </a:p>
        </p:txBody>
      </p:sp>
      <p:sp>
        <p:nvSpPr>
          <p:cNvPr id="89091" name="Номер слайда 5">
            <a:extLst>
              <a:ext uri="{FF2B5EF4-FFF2-40B4-BE49-F238E27FC236}">
                <a16:creationId xmlns:a16="http://schemas.microsoft.com/office/drawing/2014/main" xmlns="" id="{0921F0C2-C467-45ED-B53E-0772B072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08C986-BA86-4065-A8DF-0008C573645D}" type="slidenum">
              <a:rPr lang="ru-RU" altLang="uk-UA"/>
              <a:pPr eaLnBrk="1" hangingPunct="1"/>
              <a:t>52</a:t>
            </a:fld>
            <a:endParaRPr lang="ru-RU" altLang="uk-UA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>
            <a:extLst>
              <a:ext uri="{FF2B5EF4-FFF2-40B4-BE49-F238E27FC236}">
                <a16:creationId xmlns:a16="http://schemas.microsoft.com/office/drawing/2014/main" xmlns="" id="{A5CA0E7C-7544-4037-A2DF-D118A0D1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dirty="0">
                <a:latin typeface="Arial Black" pitchFamily="34" charset="0"/>
              </a:rPr>
              <a:t>На практиці 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3400" dirty="0"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b="1" i="1" u="sng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Індивідуальний підбір</a:t>
            </a:r>
            <a:r>
              <a:rPr lang="uk-UA" sz="3400" u="sng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uk-UA" sz="3400" dirty="0">
                <a:latin typeface="Arial Black" pitchFamily="34" charset="0"/>
              </a:rPr>
              <a:t>полягає у підборі до матки плідника з певними ознаками (у племінних господарствах).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3400" dirty="0"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uk-UA" sz="3400" b="1" i="1" u="sng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Груповий підбір</a:t>
            </a:r>
            <a:r>
              <a:rPr lang="uk-UA" sz="3400" u="sng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- </a:t>
            </a:r>
            <a:r>
              <a:rPr lang="uk-UA" sz="3400" dirty="0">
                <a:latin typeface="Arial Black" pitchFamily="34" charset="0"/>
              </a:rPr>
              <a:t>у товарних господарствах використовують де </a:t>
            </a:r>
            <a:r>
              <a:rPr lang="uk-UA" sz="3400" u="sng" dirty="0">
                <a:latin typeface="Arial Black" pitchFamily="34" charset="0"/>
              </a:rPr>
              <a:t>до групи маток підбирають одного чи двох плідників.</a:t>
            </a:r>
            <a:endParaRPr lang="ru-RU" sz="3400" u="sng" dirty="0"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3400" u="sng" dirty="0"/>
          </a:p>
        </p:txBody>
      </p:sp>
      <p:sp>
        <p:nvSpPr>
          <p:cNvPr id="90115" name="Номер слайда 3">
            <a:extLst>
              <a:ext uri="{FF2B5EF4-FFF2-40B4-BE49-F238E27FC236}">
                <a16:creationId xmlns:a16="http://schemas.microsoft.com/office/drawing/2014/main" xmlns="" id="{946CCB34-8CAD-4669-A89F-1B9E1EA3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633DFB-2B1E-4217-BE1E-D8D162FF99D2}" type="slidenum">
              <a:rPr lang="ru-RU" altLang="uk-UA"/>
              <a:pPr eaLnBrk="1" hangingPunct="1"/>
              <a:t>53</a:t>
            </a:fld>
            <a:endParaRPr lang="ru-RU" altLang="uk-UA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0A5F9AFB-B0E1-4A1B-A555-602DDE725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8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xmlns="" id="{C9765839-BB0F-49A4-A2B1-630C7BDB70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0"/>
            <a:ext cx="9036050" cy="5661025"/>
          </a:xfrm>
        </p:spPr>
        <p:txBody>
          <a:bodyPr anchor="ctr"/>
          <a:lstStyle/>
          <a:p>
            <a:pPr algn="just" eaLnBrk="1" hangingPunct="1">
              <a:buFontTx/>
              <a:buNone/>
            </a:pPr>
            <a:r>
              <a:rPr lang="uk-UA" altLang="uk-UA" sz="4000" dirty="0">
                <a:latin typeface="Arial Black" panose="020B0A04020102020204" pitchFamily="34" charset="0"/>
              </a:rPr>
              <a:t>Методи розведення: </a:t>
            </a:r>
          </a:p>
          <a:p>
            <a:pPr algn="just" eaLnBrk="1" hangingPunct="1">
              <a:buFontTx/>
              <a:buNone/>
            </a:pPr>
            <a:endParaRPr lang="uk-UA" altLang="uk-UA" sz="4000" dirty="0">
              <a:latin typeface="Arial Black" panose="020B0A04020102020204" pitchFamily="34" charset="0"/>
            </a:endParaRPr>
          </a:p>
          <a:p>
            <a:pPr eaLnBrk="1" hangingPunct="1">
              <a:buFontTx/>
              <a:buNone/>
            </a:pPr>
            <a:r>
              <a:rPr lang="uk-UA" altLang="uk-UA" sz="3600" i="1" dirty="0">
                <a:solidFill>
                  <a:srgbClr val="006600"/>
                </a:solidFill>
                <a:latin typeface="Arial Black" panose="020B0A04020102020204" pitchFamily="34" charset="0"/>
              </a:rPr>
              <a:t>1. чистопорідне</a:t>
            </a:r>
          </a:p>
          <a:p>
            <a:pPr eaLnBrk="1" hangingPunct="1">
              <a:buFontTx/>
              <a:buNone/>
            </a:pPr>
            <a:r>
              <a:rPr lang="uk-UA" altLang="uk-UA" sz="3600" i="1" dirty="0">
                <a:solidFill>
                  <a:srgbClr val="006600"/>
                </a:solidFill>
                <a:latin typeface="Arial Black" panose="020B0A04020102020204" pitchFamily="34" charset="0"/>
              </a:rPr>
              <a:t>2.схрещування </a:t>
            </a:r>
          </a:p>
          <a:p>
            <a:pPr eaLnBrk="1" hangingPunct="1">
              <a:buFontTx/>
              <a:buNone/>
            </a:pPr>
            <a:r>
              <a:rPr lang="uk-UA" altLang="uk-UA" sz="3600" i="1" dirty="0">
                <a:solidFill>
                  <a:srgbClr val="006600"/>
                </a:solidFill>
                <a:latin typeface="Arial Black" panose="020B0A04020102020204" pitchFamily="34" charset="0"/>
              </a:rPr>
              <a:t>3.гібридизація</a:t>
            </a:r>
            <a:r>
              <a:rPr lang="uk-UA" altLang="uk-UA" sz="3600" dirty="0">
                <a:solidFill>
                  <a:srgbClr val="006600"/>
                </a:solidFill>
                <a:latin typeface="Arial Black" panose="020B0A04020102020204" pitchFamily="34" charset="0"/>
              </a:rPr>
              <a:t>.</a:t>
            </a:r>
            <a:endParaRPr lang="uk-UA" altLang="uk-UA" sz="3600" b="1" i="1" u="sng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91139" name="Номер слайда 5">
            <a:extLst>
              <a:ext uri="{FF2B5EF4-FFF2-40B4-BE49-F238E27FC236}">
                <a16:creationId xmlns:a16="http://schemas.microsoft.com/office/drawing/2014/main" xmlns="" id="{CA3FD452-D19C-4969-9366-19C344EE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07E7A-204D-4509-8249-135964F0D343}" type="slidenum">
              <a:rPr lang="ru-RU" altLang="uk-UA"/>
              <a:pPr eaLnBrk="1" hangingPunct="1"/>
              <a:t>54</a:t>
            </a:fld>
            <a:endParaRPr lang="ru-RU" altLang="uk-UA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ъект 1">
            <a:extLst>
              <a:ext uri="{FF2B5EF4-FFF2-40B4-BE49-F238E27FC236}">
                <a16:creationId xmlns:a16="http://schemas.microsoft.com/office/drawing/2014/main" xmlns="" id="{AA89E99C-274B-4A3C-8EB4-552BB17D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620713"/>
            <a:ext cx="8291512" cy="5386387"/>
          </a:xfrm>
        </p:spPr>
        <p:txBody>
          <a:bodyPr/>
          <a:lstStyle/>
          <a:p>
            <a:pPr eaLnBrk="1" hangingPunct="1">
              <a:buClr>
                <a:srgbClr val="2DA2BF"/>
              </a:buClr>
            </a:pPr>
            <a:r>
              <a:rPr lang="uk-UA" altLang="uk-UA" sz="3600" b="1" i="1" u="sng" dirty="0">
                <a:solidFill>
                  <a:srgbClr val="FF3300"/>
                </a:solidFill>
                <a:latin typeface="Arial Black" panose="020B0A04020102020204" pitchFamily="34" charset="0"/>
              </a:rPr>
              <a:t>Чистопорідне розведення</a:t>
            </a:r>
            <a:r>
              <a:rPr lang="uk-UA" altLang="uk-UA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–парування тварин, що належать до однієї породи. </a:t>
            </a:r>
          </a:p>
          <a:p>
            <a:pPr eaLnBrk="1" hangingPunct="1">
              <a:buClr>
                <a:srgbClr val="2DA2BF"/>
              </a:buClr>
            </a:pPr>
            <a:endParaRPr lang="uk-UA" altLang="uk-UA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2DA2BF"/>
              </a:buClr>
            </a:pPr>
            <a:r>
              <a:rPr lang="uk-UA" altLang="uk-UA" sz="3600" dirty="0">
                <a:solidFill>
                  <a:srgbClr val="000000"/>
                </a:solidFill>
                <a:latin typeface="Arial Black" panose="020B0A04020102020204" pitchFamily="34" charset="0"/>
              </a:rPr>
              <a:t>Одержане потомство буде чистопорідним.</a:t>
            </a:r>
            <a:endParaRPr lang="ru-RU" altLang="uk-UA" sz="36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ru-RU" altLang="uk-UA" dirty="0"/>
          </a:p>
        </p:txBody>
      </p:sp>
      <p:sp>
        <p:nvSpPr>
          <p:cNvPr id="92163" name="Номер слайда 2">
            <a:extLst>
              <a:ext uri="{FF2B5EF4-FFF2-40B4-BE49-F238E27FC236}">
                <a16:creationId xmlns:a16="http://schemas.microsoft.com/office/drawing/2014/main" xmlns="" id="{B7BAE5C8-4C0E-48E3-96B8-67EED8EB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1F84C6-0EDC-47E8-B6B6-3722962AC1A5}" type="slidenum">
              <a:rPr lang="ru-RU" altLang="uk-UA"/>
              <a:pPr eaLnBrk="1" hangingPunct="1"/>
              <a:t>55</a:t>
            </a:fld>
            <a:endParaRPr lang="ru-RU" altLang="uk-UA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xmlns="" id="{EB0B36A6-F57F-4915-B363-2510432851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4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Схрещування</a:t>
            </a:r>
            <a:r>
              <a:rPr lang="uk-UA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– парування тварин різних порід.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b="1" dirty="0"/>
              <a:t>Потомство -  </a:t>
            </a:r>
            <a:r>
              <a:rPr lang="uk-UA" sz="4800" b="1" i="1" u="sng" dirty="0">
                <a:solidFill>
                  <a:schemeClr val="accent4">
                    <a:lumMod val="75000"/>
                  </a:schemeClr>
                </a:solidFill>
              </a:rPr>
              <a:t>помісі.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b="1" dirty="0"/>
              <a:t> </a:t>
            </a:r>
            <a:endParaRPr lang="ru-RU" sz="3400" b="1" dirty="0"/>
          </a:p>
        </p:txBody>
      </p:sp>
      <p:sp>
        <p:nvSpPr>
          <p:cNvPr id="93187" name="Номер слайда 4">
            <a:extLst>
              <a:ext uri="{FF2B5EF4-FFF2-40B4-BE49-F238E27FC236}">
                <a16:creationId xmlns:a16="http://schemas.microsoft.com/office/drawing/2014/main" xmlns="" id="{F282941E-050A-4AD7-A5C4-8E58D036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D15F67-6DEA-448E-948E-0442C6850CAC}" type="slidenum">
              <a:rPr lang="ru-RU" altLang="uk-UA"/>
              <a:pPr eaLnBrk="1" hangingPunct="1"/>
              <a:t>56</a:t>
            </a:fld>
            <a:endParaRPr lang="ru-RU" altLang="uk-UA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>
            <a:extLst>
              <a:ext uri="{FF2B5EF4-FFF2-40B4-BE49-F238E27FC236}">
                <a16:creationId xmlns:a16="http://schemas.microsoft.com/office/drawing/2014/main" xmlns="" id="{B3F88DCE-8D8F-4394-A3BD-CD82AF2065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597650"/>
          </a:xfrm>
          <a:solidFill>
            <a:srgbClr val="FFF7D9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3600" dirty="0">
                <a:latin typeface="Arial Black" panose="020B0A04020102020204" pitchFamily="34" charset="0"/>
              </a:rPr>
              <a:t>Види схрещувань: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3200" i="1" dirty="0">
                <a:latin typeface="Arial Black" panose="020B0A04020102020204" pitchFamily="34" charset="0"/>
              </a:rPr>
              <a:t>- </a:t>
            </a:r>
            <a:r>
              <a:rPr lang="uk-UA" altLang="uk-UA" sz="3200" i="1" dirty="0">
                <a:solidFill>
                  <a:srgbClr val="FF3300"/>
                </a:solidFill>
                <a:latin typeface="Arial Black" panose="020B0A04020102020204" pitchFamily="34" charset="0"/>
              </a:rPr>
              <a:t>вбирне  (поглинальне) </a:t>
            </a: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 для поліпшення малопродуктивних порід тварин, для чого маток </a:t>
            </a:r>
            <a:r>
              <a:rPr lang="uk-UA" alt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поліпшуваної</a:t>
            </a: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 спаровують з плідниками поліпшуючої. 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2800" dirty="0">
                <a:latin typeface="Arial Black" panose="020B0A04020102020204" pitchFamily="34" charset="0"/>
              </a:rPr>
              <a:t>Помісей першого, а потім другого, третього поколінь послідовно спаровують з плідниками поліпшуючої породи.</a:t>
            </a:r>
          </a:p>
          <a:p>
            <a:pPr eaLnBrk="1" hangingPunct="1">
              <a:lnSpc>
                <a:spcPct val="80000"/>
              </a:lnSpc>
            </a:pPr>
            <a:endParaRPr lang="uk-UA" altLang="uk-UA" sz="2500" i="1" dirty="0">
              <a:latin typeface="Arial Black" panose="020B0A04020102020204" pitchFamily="34" charset="0"/>
            </a:endParaRPr>
          </a:p>
        </p:txBody>
      </p:sp>
      <p:sp>
        <p:nvSpPr>
          <p:cNvPr id="94211" name="Номер слайда 4">
            <a:extLst>
              <a:ext uri="{FF2B5EF4-FFF2-40B4-BE49-F238E27FC236}">
                <a16:creationId xmlns:a16="http://schemas.microsoft.com/office/drawing/2014/main" xmlns="" id="{BCBCDAE7-33E0-4B59-9E47-1557662F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3FA383-CC85-4CB5-B8A8-9150A23ECB24}" type="slidenum">
              <a:rPr lang="ru-RU" altLang="uk-UA"/>
              <a:pPr eaLnBrk="1" hangingPunct="1"/>
              <a:t>57</a:t>
            </a:fld>
            <a:endParaRPr lang="ru-RU" altLang="uk-UA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Содержимое 2">
            <a:extLst>
              <a:ext uri="{FF2B5EF4-FFF2-40B4-BE49-F238E27FC236}">
                <a16:creationId xmlns:a16="http://schemas.microsoft.com/office/drawing/2014/main" xmlns="" id="{EA8FD371-B35B-4560-98CD-8EA2A76CB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08050"/>
            <a:ext cx="8820150" cy="5449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b="1" i="1" dirty="0">
                <a:latin typeface="Arial Black" panose="020B0A04020102020204" pitchFamily="34" charset="0"/>
              </a:rPr>
              <a:t>- </a:t>
            </a:r>
            <a:r>
              <a:rPr lang="uk-UA" altLang="uk-UA" sz="32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ввідне, або прилиття крові</a:t>
            </a:r>
            <a:r>
              <a:rPr lang="uk-UA" altLang="uk-UA" sz="3200" b="1" i="1" dirty="0">
                <a:latin typeface="Arial Black" panose="020B0A04020102020204" pitchFamily="34" charset="0"/>
              </a:rPr>
              <a:t> </a:t>
            </a:r>
            <a:r>
              <a:rPr lang="uk-UA" altLang="uk-UA" sz="3200" b="1" dirty="0">
                <a:latin typeface="Arial Black" panose="020B0A04020102020204" pitchFamily="34" charset="0"/>
              </a:rPr>
              <a:t>– це одноразове спаровування маток </a:t>
            </a:r>
            <a:r>
              <a:rPr lang="uk-UA" altLang="uk-UA" sz="3200" b="1" dirty="0" err="1">
                <a:latin typeface="Arial Black" panose="020B0A04020102020204" pitchFamily="34" charset="0"/>
              </a:rPr>
              <a:t>поліпшуваної</a:t>
            </a:r>
            <a:r>
              <a:rPr lang="uk-UA" altLang="uk-UA" sz="3200" b="1" dirty="0">
                <a:latin typeface="Arial Black" panose="020B0A04020102020204" pitchFamily="34" charset="0"/>
              </a:rPr>
              <a:t> породи з плідниками поліпшуючої породи. </a:t>
            </a:r>
          </a:p>
          <a:p>
            <a:pPr eaLnBrk="1" hangingPunct="1">
              <a:lnSpc>
                <a:spcPct val="80000"/>
              </a:lnSpc>
            </a:pPr>
            <a:endParaRPr lang="uk-UA" altLang="uk-UA" sz="3200" b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Помісей першого покоління, які мають характерні риси поліпшуючої породи, спаровують протягом 2-3 поколінь з вихідною породою з наступним розведенням “у собі”;</a:t>
            </a:r>
          </a:p>
        </p:txBody>
      </p:sp>
      <p:sp>
        <p:nvSpPr>
          <p:cNvPr id="95235" name="Номер слайда 3">
            <a:extLst>
              <a:ext uri="{FF2B5EF4-FFF2-40B4-BE49-F238E27FC236}">
                <a16:creationId xmlns:a16="http://schemas.microsoft.com/office/drawing/2014/main" xmlns="" id="{FCCC1D58-F834-4775-B2FC-2B551AE6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4BDF60-ED6D-47D5-90D8-61C88543B658}" type="slidenum">
              <a:rPr lang="ru-RU" altLang="uk-UA"/>
              <a:pPr eaLnBrk="1" hangingPunct="1"/>
              <a:t>58</a:t>
            </a:fld>
            <a:endParaRPr lang="ru-RU" altLang="uk-UA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Содержимое 2">
            <a:extLst>
              <a:ext uri="{FF2B5EF4-FFF2-40B4-BE49-F238E27FC236}">
                <a16:creationId xmlns:a16="http://schemas.microsoft.com/office/drawing/2014/main" xmlns="" id="{14205156-8EB3-43FE-AA6B-2CC7FA54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uk-UA" alt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відтворне, або заводське</a:t>
            </a:r>
            <a:r>
              <a:rPr lang="uk-UA" alt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система спаровування тварин, які належать до двох і більше порід (видів) з метою якісного поліпшення існуючих і виведення нових тварин.</a:t>
            </a:r>
          </a:p>
        </p:txBody>
      </p:sp>
      <p:sp>
        <p:nvSpPr>
          <p:cNvPr id="96259" name="Номер слайда 3">
            <a:extLst>
              <a:ext uri="{FF2B5EF4-FFF2-40B4-BE49-F238E27FC236}">
                <a16:creationId xmlns:a16="http://schemas.microsoft.com/office/drawing/2014/main" xmlns="" id="{4BEADDEE-339F-4F6C-B9BC-30DD63B9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28F6CA-89AC-489E-A847-13F295F503BE}" type="slidenum">
              <a:rPr lang="ru-RU" altLang="uk-UA"/>
              <a:pPr eaLnBrk="1" hangingPunct="1"/>
              <a:t>59</a:t>
            </a:fld>
            <a:endParaRPr lang="ru-RU" alt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4EEBDCC5-7B14-4844-B755-BA1E745A7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85750"/>
            <a:ext cx="8572500" cy="6286500"/>
          </a:xfrm>
        </p:spPr>
        <p:txBody>
          <a:bodyPr anchor="ctr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Розведення</a:t>
            </a:r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це наука про еволюцію, принципи і методи розмноження та якісного поліпшення порід і користувальних стад.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0419" name="Номер слайда 3">
            <a:extLst>
              <a:ext uri="{FF2B5EF4-FFF2-40B4-BE49-F238E27FC236}">
                <a16:creationId xmlns:a16="http://schemas.microsoft.com/office/drawing/2014/main" xmlns="" id="{A0E3A984-A357-4BB8-8217-0A6B2634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DA9F73-D916-4191-BB0F-4A29A262E748}" type="slidenum">
              <a:rPr lang="ru-RU" altLang="uk-UA"/>
              <a:pPr eaLnBrk="1" hangingPunct="1"/>
              <a:t>6</a:t>
            </a:fld>
            <a:endParaRPr lang="ru-RU" altLang="uk-UA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ъект 1">
            <a:extLst>
              <a:ext uri="{FF2B5EF4-FFF2-40B4-BE49-F238E27FC236}">
                <a16:creationId xmlns:a16="http://schemas.microsoft.com/office/drawing/2014/main" xmlns="" id="{E7B46FCC-F8BC-438A-BCA3-35DD93C03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549275"/>
            <a:ext cx="8362950" cy="5457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26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- </a:t>
            </a:r>
            <a:r>
              <a:rPr lang="uk-UA" altLang="uk-UA" sz="32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промислове</a:t>
            </a:r>
            <a:r>
              <a:rPr lang="uk-UA" altLang="uk-UA" sz="32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 – </a:t>
            </a:r>
            <a:r>
              <a:rPr lang="uk-UA" altLang="uk-UA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це схрещування двох (просте) чи декількох (складне) порід для отримання користувальних тварин. 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endParaRPr lang="uk-UA" altLang="uk-UA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- </a:t>
            </a:r>
            <a:r>
              <a:rPr lang="uk-UA" altLang="uk-UA" sz="32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перемінне, або ротаційне</a:t>
            </a:r>
            <a:r>
              <a:rPr lang="uk-UA" altLang="uk-UA" sz="32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застосовують для максимального використання цінних особливостей помісей, для чого частину помісних маток залишають для подальшого відтворення.</a:t>
            </a:r>
            <a:endParaRPr lang="ru-RU" altLang="uk-UA" sz="32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ru-RU" altLang="uk-UA" dirty="0"/>
          </a:p>
        </p:txBody>
      </p:sp>
      <p:sp>
        <p:nvSpPr>
          <p:cNvPr id="97283" name="Номер слайда 2">
            <a:extLst>
              <a:ext uri="{FF2B5EF4-FFF2-40B4-BE49-F238E27FC236}">
                <a16:creationId xmlns:a16="http://schemas.microsoft.com/office/drawing/2014/main" xmlns="" id="{2DF9B3FD-D457-4935-A5F1-09F315CB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E184C0-0736-4A02-A04B-10D775861E29}" type="slidenum">
              <a:rPr lang="ru-RU" altLang="uk-UA"/>
              <a:pPr eaLnBrk="1" hangingPunct="1"/>
              <a:t>60</a:t>
            </a:fld>
            <a:endParaRPr lang="ru-RU" altLang="uk-UA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3EA2827A-6352-4675-A228-A5AB25FC0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6093296"/>
          </a:xfrm>
          <a:gradFill rotWithShape="1">
            <a:gsLst>
              <a:gs pos="0">
                <a:srgbClr val="FFF7D9"/>
              </a:gs>
              <a:gs pos="100000">
                <a:srgbClr val="ECDEFE"/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i="1" u="sng" dirty="0">
                <a:solidFill>
                  <a:srgbClr val="FF3300"/>
                </a:solidFill>
                <a:latin typeface="Arial Black" pitchFamily="34" charset="0"/>
              </a:rPr>
              <a:t>Гібридизація</a:t>
            </a:r>
            <a:r>
              <a:rPr lang="uk-UA" sz="4000" dirty="0">
                <a:solidFill>
                  <a:srgbClr val="FF3300"/>
                </a:solidFill>
                <a:latin typeface="Arial Black" pitchFamily="34" charset="0"/>
              </a:rPr>
              <a:t> </a:t>
            </a:r>
            <a:r>
              <a:rPr lang="uk-UA" sz="4000" dirty="0">
                <a:latin typeface="Arial Black" pitchFamily="34" charset="0"/>
              </a:rPr>
              <a:t>– парування тварин різних видів з метою одержання користувальних тварин і виведення нових порід. </a:t>
            </a:r>
            <a:br>
              <a:rPr lang="uk-UA" sz="4000" dirty="0">
                <a:latin typeface="Arial Black" pitchFamily="34" charset="0"/>
              </a:rPr>
            </a:br>
            <a:r>
              <a:rPr lang="uk-UA" sz="4000" dirty="0">
                <a:latin typeface="Arial Black" pitchFamily="34" charset="0"/>
              </a:rPr>
              <a:t/>
            </a:r>
            <a:br>
              <a:rPr lang="uk-UA" sz="4000" dirty="0">
                <a:latin typeface="Arial Black" pitchFamily="34" charset="0"/>
              </a:rPr>
            </a:br>
            <a:r>
              <a:rPr lang="uk-UA" sz="4000" u="sng" dirty="0">
                <a:effectLst/>
                <a:latin typeface="Arial Black" pitchFamily="34" charset="0"/>
              </a:rPr>
              <a:t>Потомство - </a:t>
            </a:r>
            <a:r>
              <a:rPr lang="uk-UA" sz="4000" i="1" u="sng" dirty="0">
                <a:effectLst/>
                <a:latin typeface="Arial Black" pitchFamily="34" charset="0"/>
              </a:rPr>
              <a:t>гібриди.</a:t>
            </a:r>
            <a:endParaRPr lang="ru-RU" sz="4000" u="sng" dirty="0">
              <a:effectLst/>
              <a:latin typeface="Arial Black" pitchFamily="34" charset="0"/>
            </a:endParaRPr>
          </a:p>
        </p:txBody>
      </p:sp>
      <p:sp>
        <p:nvSpPr>
          <p:cNvPr id="98306" name="Номер слайда 5">
            <a:extLst>
              <a:ext uri="{FF2B5EF4-FFF2-40B4-BE49-F238E27FC236}">
                <a16:creationId xmlns:a16="http://schemas.microsoft.com/office/drawing/2014/main" xmlns="" id="{7E4DB876-65CB-478B-A1F0-4AF7546E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AD8F84-CDB6-4D04-B6A5-64ABD9F2E485}" type="slidenum">
              <a:rPr lang="ru-RU" altLang="uk-UA"/>
              <a:pPr eaLnBrk="1" hangingPunct="1"/>
              <a:t>61</a:t>
            </a:fld>
            <a:endParaRPr lang="ru-RU" altLang="uk-UA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DF0C099-27B0-4844-AD14-53A2A9AD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Приклади гібридизації:</a:t>
            </a:r>
            <a:endParaRPr lang="ru-RU" sz="5400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2F35669C-1180-4DE9-8846-BAC33918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5538"/>
            <a:ext cx="8218487" cy="48815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мул</a:t>
            </a: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(парування кобил з віслюками)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гібриди від диких і свійських свиней, вовків і собак, коней і зебр та куланів, великої рогатої худоби і зебу, </a:t>
            </a:r>
            <a:r>
              <a:rPr lang="uk-UA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яків</a:t>
            </a: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зубрів тощо.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endParaRPr lang="uk-U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 гібридів є вияви гетерозису.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endParaRPr lang="uk-U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Викликають інтерес гібриди у птахівництві.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endParaRPr lang="uk-U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Перешкодою для гібридизації є несумісність організмів та часта безплідність гібридів.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99331" name="Номер слайда 2">
            <a:extLst>
              <a:ext uri="{FF2B5EF4-FFF2-40B4-BE49-F238E27FC236}">
                <a16:creationId xmlns:a16="http://schemas.microsoft.com/office/drawing/2014/main" xmlns="" id="{C752C606-6D47-4734-BA0C-D56E7F54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D312F9-870F-4132-B4D1-E731B75A45EA}" type="slidenum">
              <a:rPr lang="ru-RU" altLang="uk-UA"/>
              <a:pPr eaLnBrk="1" hangingPunct="1"/>
              <a:t>62</a:t>
            </a:fld>
            <a:endParaRPr lang="ru-RU" altLang="uk-UA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672D43A0-851D-4640-9525-1586CB5A5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Способи розмноження с.-г. тварин:</a:t>
            </a:r>
            <a:r>
              <a:rPr lang="uk-UA" sz="4000" dirty="0">
                <a:solidFill>
                  <a:srgbClr val="FF0000"/>
                </a:solidFill>
              </a:rPr>
              <a:t/>
            </a:r>
            <a:br>
              <a:rPr lang="uk-UA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014F6402-3D8E-4649-B097-B717645050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908050"/>
            <a:ext cx="8462962" cy="5664200"/>
          </a:xfrm>
        </p:spPr>
        <p:txBody>
          <a:bodyPr anchor="ctr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4000" b="1" u="sng" dirty="0">
                <a:latin typeface="Times New Roman" pitchFamily="18" charset="0"/>
                <a:cs typeface="Times New Roman" pitchFamily="18" charset="0"/>
              </a:rPr>
              <a:t>парування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4000" b="1" u="sng" dirty="0">
                <a:latin typeface="Times New Roman" pitchFamily="18" charset="0"/>
                <a:cs typeface="Times New Roman" pitchFamily="18" charset="0"/>
              </a:rPr>
              <a:t>штучне осіменіння.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uk-UA" sz="4000" b="1" u="sng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latin typeface="Arial Black" pitchFamily="34" charset="0"/>
              </a:rPr>
              <a:t>Парування: </a:t>
            </a:r>
            <a:r>
              <a:rPr lang="uk-UA" sz="3600" b="1" i="1" dirty="0">
                <a:latin typeface="Arial Black" pitchFamily="34" charset="0"/>
              </a:rPr>
              <a:t>вільне і ручне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При ручному паруванні індивідуально підбирають пару і краще ведеться облік.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При вільному паруванні плідник знаходиться у стаді і сам обирає самку для спаровування.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1379" name="Номер слайда 5">
            <a:extLst>
              <a:ext uri="{FF2B5EF4-FFF2-40B4-BE49-F238E27FC236}">
                <a16:creationId xmlns:a16="http://schemas.microsoft.com/office/drawing/2014/main" xmlns="" id="{9D2711E8-9CD1-4580-83AD-91612DB8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BC1A1A-815E-46F4-B14A-68CBC9F6412E}" type="slidenum">
              <a:rPr lang="ru-RU" altLang="uk-UA"/>
              <a:pPr eaLnBrk="1" hangingPunct="1"/>
              <a:t>63</a:t>
            </a:fld>
            <a:endParaRPr lang="ru-RU" altLang="uk-UA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>
            <a:extLst>
              <a:ext uri="{FF2B5EF4-FFF2-40B4-BE49-F238E27FC236}">
                <a16:creationId xmlns:a16="http://schemas.microsoft.com/office/drawing/2014/main" xmlns="" id="{64D3EA01-9C15-4FFD-899C-BFC2AC377E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285750"/>
            <a:ext cx="8572500" cy="6286500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Штучне осіменіння включає такі послідовні прийоми: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 сперми і її оцінка,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розрідження та зберігання,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осіменіння самок.</a:t>
            </a:r>
          </a:p>
          <a:p>
            <a:pPr eaLnBrk="1" hangingPunct="1">
              <a:lnSpc>
                <a:spcPct val="80000"/>
              </a:lnSpc>
            </a:pPr>
            <a:endParaRPr lang="uk-UA" alt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сперми, виділеної за один статевий акт, називається еякулятом.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03" name="Номер слайда 4">
            <a:extLst>
              <a:ext uri="{FF2B5EF4-FFF2-40B4-BE49-F238E27FC236}">
                <a16:creationId xmlns:a16="http://schemas.microsoft.com/office/drawing/2014/main" xmlns="" id="{89FD8045-EE64-4B98-8CC2-910D13F5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51AEB0-B506-4ADE-9640-A64A470DD439}" type="slidenum">
              <a:rPr lang="ru-RU" altLang="uk-UA"/>
              <a:pPr eaLnBrk="1" hangingPunct="1"/>
              <a:t>64</a:t>
            </a:fld>
            <a:endParaRPr lang="ru-RU" altLang="uk-UA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C010173-F7AA-48FE-B65A-3FEF04B8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dirty="0">
                <a:effectLst/>
                <a:latin typeface="Times New Roman" pitchFamily="18" charset="0"/>
                <a:cs typeface="Times New Roman" pitchFamily="18" charset="0"/>
              </a:rPr>
              <a:t>База племінного тваринництва:</a:t>
            </a:r>
            <a:endParaRPr lang="ru-RU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6" name="Объект 1">
            <a:extLst>
              <a:ext uri="{FF2B5EF4-FFF2-40B4-BE49-F238E27FC236}">
                <a16:creationId xmlns:a16="http://schemas.microsoft.com/office/drawing/2014/main" xmlns="" id="{79B89F44-46B5-4275-B004-3476D3577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8" y="1484313"/>
            <a:ext cx="8686800" cy="4522787"/>
          </a:xfrm>
        </p:spPr>
        <p:txBody>
          <a:bodyPr/>
          <a:lstStyle/>
          <a:p>
            <a:pPr eaLnBrk="1" hangingPunct="1"/>
            <a:r>
              <a:rPr lang="uk-UA" alt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 племінні заводи</a:t>
            </a:r>
          </a:p>
          <a:p>
            <a:pPr eaLnBrk="1" hangingPunct="1"/>
            <a:r>
              <a:rPr lang="uk-UA" alt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Племінні господарства</a:t>
            </a:r>
          </a:p>
          <a:p>
            <a:pPr eaLnBrk="1" hangingPunct="1"/>
            <a:r>
              <a:rPr lang="uk-UA" alt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Племінні ферми</a:t>
            </a:r>
            <a:endParaRPr lang="ru-RU" alt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7" name="Номер слайда 2">
            <a:extLst>
              <a:ext uri="{FF2B5EF4-FFF2-40B4-BE49-F238E27FC236}">
                <a16:creationId xmlns:a16="http://schemas.microsoft.com/office/drawing/2014/main" xmlns="" id="{30840A80-4058-406F-9FEF-FDC1E2E7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366570-B90C-4EEE-B551-8AC3E7FA32CD}" type="slidenum">
              <a:rPr lang="ru-RU" altLang="uk-UA"/>
              <a:pPr eaLnBrk="1" hangingPunct="1"/>
              <a:t>65</a:t>
            </a:fld>
            <a:endParaRPr lang="ru-RU" alt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xmlns="" id="{CAEECCEB-3EDB-48D2-8F1B-0F14AB0992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0"/>
            <a:ext cx="7992888" cy="6858000"/>
          </a:xfrm>
          <a:gradFill rotWithShape="1">
            <a:gsLst>
              <a:gs pos="0">
                <a:srgbClr val="FFF3C5"/>
              </a:gs>
              <a:gs pos="100000">
                <a:srgbClr val="FFF7D9"/>
              </a:gs>
            </a:gsLst>
            <a:lin ang="5400000" scaled="1"/>
          </a:gradFill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uk-UA" altLang="uk-UA" sz="30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Свійські (домашні)</a:t>
            </a:r>
            <a:r>
              <a:rPr lang="uk-UA" altLang="uk-UA" sz="3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3000" dirty="0">
                <a:latin typeface="Arial Black" panose="020B0A04020102020204" pitchFamily="34" charset="0"/>
              </a:rPr>
              <a:t>- усі виведені людиною корисні тварини, здатні розмножуватися в домашніх умовах.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30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Сільськогосподарські</a:t>
            </a:r>
            <a:r>
              <a:rPr lang="uk-UA" altLang="uk-UA" sz="3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3000" dirty="0">
                <a:latin typeface="Arial Black" panose="020B0A04020102020204" pitchFamily="34" charset="0"/>
              </a:rPr>
              <a:t>– це ті види свійських тварин, яких використовують у с.-г. виробництві для отримання продукції.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30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До приручених</a:t>
            </a:r>
            <a:r>
              <a:rPr lang="uk-UA" altLang="uk-UA" sz="3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3000" dirty="0">
                <a:latin typeface="Arial Black" panose="020B0A04020102020204" pitchFamily="34" charset="0"/>
              </a:rPr>
              <a:t>відносять тварин, вилучених людиною із дикої природи для одержання певної вигоди, але в неволі вони, як правило, не розмножуються.</a:t>
            </a:r>
            <a:endParaRPr lang="ru-RU" altLang="uk-UA" sz="3000" dirty="0">
              <a:latin typeface="Arial Black" panose="020B0A04020102020204" pitchFamily="34" charset="0"/>
            </a:endParaRPr>
          </a:p>
        </p:txBody>
      </p:sp>
      <p:sp>
        <p:nvSpPr>
          <p:cNvPr id="61443" name="Номер слайда 4">
            <a:extLst>
              <a:ext uri="{FF2B5EF4-FFF2-40B4-BE49-F238E27FC236}">
                <a16:creationId xmlns:a16="http://schemas.microsoft.com/office/drawing/2014/main" xmlns="" id="{51B6B582-A055-4A2B-AB5F-AE5D5F16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15313" y="6245225"/>
            <a:ext cx="47148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6A94A4-C892-4207-A76A-BD6E85A52EB4}" type="slidenum">
              <a:rPr lang="ru-RU" altLang="uk-UA"/>
              <a:pPr eaLnBrk="1" hangingPunct="1"/>
              <a:t>7</a:t>
            </a:fld>
            <a:endParaRPr lang="ru-RU" alt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3B7E410C-923C-4455-BD6D-634EE9ED8B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6DAFE"/>
          </a:solidFill>
        </p:spPr>
        <p:txBody>
          <a:bodyPr anchor="ctr"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5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В процесі одомашнення тварин у них відбулися зміни:</a:t>
            </a:r>
            <a:endParaRPr lang="ru-RU" sz="3500" b="1" i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500" b="1" i="1" dirty="0">
                <a:latin typeface="Arial Black" pitchFamily="34" charset="0"/>
              </a:rPr>
              <a:t>пропорції складу тіла,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500" b="1" i="1" dirty="0">
                <a:latin typeface="Arial Black" pitchFamily="34" charset="0"/>
              </a:rPr>
              <a:t>з’явилася різноманітність забарвлення,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500" b="1" i="1" dirty="0">
                <a:latin typeface="Arial Black" pitchFamily="34" charset="0"/>
              </a:rPr>
              <a:t>спостерігається висока мінливість живої маси і продуктивності,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500" b="1" i="1" dirty="0">
                <a:latin typeface="Arial Black" pitchFamily="34" charset="0"/>
              </a:rPr>
              <a:t>покращилися відтворні функції,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500" b="1" i="1" dirty="0">
                <a:latin typeface="Arial Black" pitchFamily="34" charset="0"/>
              </a:rPr>
              <a:t>змінився тип нервової діяльності,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500" b="1" i="1" dirty="0">
                <a:latin typeface="Arial Black" pitchFamily="34" charset="0"/>
              </a:rPr>
              <a:t>проявилися ознаки, які не характерні для диких тварин і т.д.</a:t>
            </a:r>
          </a:p>
        </p:txBody>
      </p:sp>
      <p:sp>
        <p:nvSpPr>
          <p:cNvPr id="62467" name="Номер слайда 5">
            <a:extLst>
              <a:ext uri="{FF2B5EF4-FFF2-40B4-BE49-F238E27FC236}">
                <a16:creationId xmlns:a16="http://schemas.microsoft.com/office/drawing/2014/main" xmlns="" id="{0998D0A4-B78C-4A9F-92A7-F689CEFE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760334-10BA-4D72-B033-2080C11F788E}" type="slidenum">
              <a:rPr lang="ru-RU" altLang="uk-UA"/>
              <a:pPr eaLnBrk="1" hangingPunct="1"/>
              <a:t>8</a:t>
            </a:fld>
            <a:endParaRPr lang="ru-RU" alt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>
            <a:extLst>
              <a:ext uri="{FF2B5EF4-FFF2-40B4-BE49-F238E27FC236}">
                <a16:creationId xmlns:a16="http://schemas.microsoft.com/office/drawing/2014/main" xmlns="" id="{51C5D648-97E6-4BFD-B74F-32F7C305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4293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Порода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це велика цілісна група тварин, що мають спільне походження, подібні господарсько-біологічні властивості, які стійко передаються нащадкам.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uk-U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Порода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це витвір людської праці.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 дикій природі порід не існує.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3491" name="Номер слайда 3">
            <a:extLst>
              <a:ext uri="{FF2B5EF4-FFF2-40B4-BE49-F238E27FC236}">
                <a16:creationId xmlns:a16="http://schemas.microsoft.com/office/drawing/2014/main" xmlns="" id="{D57A5492-6478-493A-ABB1-CF6BE0AA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70D6F8-4484-4578-B9F2-0D8311DBA448}" type="slidenum">
              <a:rPr lang="ru-RU" altLang="uk-UA"/>
              <a:pPr eaLnBrk="1" hangingPunct="1"/>
              <a:t>9</a:t>
            </a:fld>
            <a:endParaRPr lang="ru-RU" altLang="uk-UA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4122722SlideId2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4122729SlideId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4122745SlideId26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2326</Words>
  <Application>Microsoft Office PowerPoint</Application>
  <PresentationFormat>Экран (4:3)</PresentationFormat>
  <Paragraphs>384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ПОРОДИ:</vt:lpstr>
      <vt:lpstr>Класифікація порід:</vt:lpstr>
      <vt:lpstr>Породи за характером продуктивності :</vt:lpstr>
      <vt:lpstr>Презентация PowerPoint</vt:lpstr>
      <vt:lpstr>Типи конституції тварин  ( за П.М.Кулешовим)</vt:lpstr>
      <vt:lpstr>Презентация PowerPoint</vt:lpstr>
      <vt:lpstr>Кондиція – стан зовнішніх форм, зумовлений вгодованістю тварини та її використанням</vt:lpstr>
      <vt:lpstr>Екстер’єр – зовнішній вигляд тварини, зумовлений її конституційними особливостями, продуктивністю, станом здоров’я і племінною цінністю.</vt:lpstr>
      <vt:lpstr>Методи визначення екстер’єру: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органів — послідовність узаємопов’язаних органів, які разом забезпечують певні процеси життєдіяльності організму.</vt:lpstr>
      <vt:lpstr>В організмі тварин умовно виділяють такі системи органів: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Рівень продуктивності визначається: </vt:lpstr>
      <vt:lpstr>Молоко – це біологічна рідина, яка утворилася в результаті складного секреторного процесу в молочній залозі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принципи підбору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Гібридизація – парування тварин різних видів з метою одержання користувальних тварин і виведення нових порід.   Потомство - гібриди.</vt:lpstr>
      <vt:lpstr>Приклади гібридизації:</vt:lpstr>
      <vt:lpstr>Способи розмноження с.-г. тварин: </vt:lpstr>
      <vt:lpstr>Презентация PowerPoint</vt:lpstr>
      <vt:lpstr>База племінного тваринництва: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Пользователь Windows</cp:lastModifiedBy>
  <cp:revision>67</cp:revision>
  <cp:lastPrinted>2021-04-24T11:48:11Z</cp:lastPrinted>
  <dcterms:created xsi:type="dcterms:W3CDTF">2011-09-28T08:41:15Z</dcterms:created>
  <dcterms:modified xsi:type="dcterms:W3CDTF">2024-03-09T09:18:52Z</dcterms:modified>
</cp:coreProperties>
</file>