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76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77" r:id="rId15"/>
    <p:sldId id="268" r:id="rId16"/>
    <p:sldId id="269" r:id="rId17"/>
    <p:sldId id="270" r:id="rId18"/>
    <p:sldId id="278" r:id="rId19"/>
    <p:sldId id="271" r:id="rId20"/>
    <p:sldId id="272" r:id="rId21"/>
    <p:sldId id="279" r:id="rId22"/>
    <p:sldId id="273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43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3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72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2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6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4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6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2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4575-1D51-4A65-B53C-A05F870295B9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2B54-759C-4B39-9B0C-AF287354E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08720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Лекційне 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заняття № 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Вступ. ТЕОРЕТИЧНІ ЗАСАДИ ТЕХНОЛОГІЇ ВИРОБНИЦТВА СІЛЬСЬКОГОСПОДАРСЬКОЇ ПРОДУКЦІЇ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операції: поетапна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якісна зміна предмета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праці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допоміжні: якісна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продукту.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процесі виробництва молока операція доїння є основною операцією, а не процесом.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Допоміжні  операції: прив'язування тварин або розміщення їх у доїльному станку, підмивання, витирання, масаж вим'я, здоювання перших цівок молока, одягання доїльних стаканів, заключний масаж вим'я, машинне додоювання, знімання доїльних стаканів, обробка дійок антисептичними емульсіями, відв'язування тварин або відгін їх у нагромаджувач чи секцію для відпочинку.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Групу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допоміжних операцій, які передують основній, називають підготовчими, що завершують виконання основної – заключними.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7693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Особливостями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біотехнічних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систем є: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органічне поєднання досконалої системи основними напрямами машин, високопродуктивних тварин і автоматизації виробництва;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забезпечення технологічної безперервності й ритмічності виробничого процесу;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здатність технологічних процесів гнучко пристосовуватися до мінливих біологічних вимог тварин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природновиробничих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умов;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збільшення або зменшення масштабів та інтенсифікації виробництва продукції;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приведення експлуатаційно-технологічних характеристик у відповідність із зростаючим рівнем інтенсифікації, підвищення енергетичної й економічної ефективності, пристосованості до прогресивних, організаційних форм;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зростання значення факторів взаємної адаптації тварин і техніки, контролю й управління технологічними процесами.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Технологічні процеси у виробництві продукції 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завдання аграрних підприємств у галузі тваринництва полягають у тому, щоб забезпечити: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раціональне використання виробничих ресурсів і генетичного потенціалу сільськогосподарських тварин;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технічне оновлення і модернізацію виробничих процесів;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використання прогресивних ресурсозберігаючих технологій;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покращення мотиваційної діяльності серед трудових колективів з метою зацікавленості їх у досягненні високих кінцевих результатів у галузі тваринництва;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залучення різних видів інвестицій з метою збільшення обсягів виробництва і реалізації тваринницької продукції, підвищення її якості та екологічної безпеки.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модернізації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тваринництва на інноваційній основі слід вирішувати комплекс проблем, пов'язаних із збільшенням продуктивності тварин і птиці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створити міцну і якісну кормову базу з прогресивними технологіями виробництва дешевих, високопоживних кормів місцевого виробництва;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готовити кваліфікованих операторів середньої ланки по обслуговуванню тварин у спеціалізованих і сертифікованих навчальних закладах, розробляючи при цьому систему заохочувальних заходів для мотивації працівників;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розвивати мережу тваринницьких підприємств по репродукції високопродуктивних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стресостійких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тварин до новітніх інноваційних технологій;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комплектувати поточні технологічні лінії конкурентоздатним, високонадійним і технологічним обладнанням, яке адаптоване до вимог високопродуктивних тварин і не шкодить їхньому здоров'ю.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043430" y="1995170"/>
            <a:ext cx="3943350" cy="3816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</a:rPr>
              <a:t>ТВАРИННИЦТВО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2020" y="2623185"/>
            <a:ext cx="201930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</a:rPr>
              <a:t>Життєвозабезпечуючі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56150" y="2624455"/>
            <a:ext cx="201930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</a:rPr>
              <a:t>Технічні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87320" y="3068955"/>
            <a:ext cx="1263650" cy="60388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</a:rPr>
              <a:t>Селекційні процеси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1835" y="3784600"/>
            <a:ext cx="171704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 b="1">
                <a:effectLst/>
                <a:latin typeface="Times New Roman"/>
                <a:ea typeface="Times New Roman"/>
              </a:rPr>
              <a:t>Технологічні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97280" y="3187700"/>
            <a:ext cx="144653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Годівля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98550" y="3673475"/>
            <a:ext cx="144653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Напування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97280" y="4166235"/>
            <a:ext cx="1446530" cy="61214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Повітряне середовище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97915" y="4914265"/>
            <a:ext cx="1446530" cy="61214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Ветеринарне середовище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99820" y="5646420"/>
            <a:ext cx="144653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Репродукція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71825" y="4396740"/>
            <a:ext cx="651510" cy="17011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Способи утримання тварин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12385" y="3164205"/>
            <a:ext cx="1590040" cy="8185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Механізація технологічних процесів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84775" y="4095750"/>
            <a:ext cx="1590040" cy="8185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Технічне обслуговування техніки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84775" y="5025390"/>
            <a:ext cx="1590040" cy="8185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Пуско-налагоджувальні роботи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84140" y="5939155"/>
            <a:ext cx="1590040" cy="5803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Кваліфікація працівників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90975" y="4396740"/>
            <a:ext cx="850265" cy="17011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Об’ємно-планувальні вирішення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425065" y="2376805"/>
            <a:ext cx="7620" cy="246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355340" y="2377440"/>
            <a:ext cx="0" cy="69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8490" y="2376805"/>
            <a:ext cx="31750" cy="140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367020" y="2377440"/>
            <a:ext cx="0" cy="246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739775" y="2806700"/>
            <a:ext cx="182880" cy="7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39775" y="2814320"/>
            <a:ext cx="0" cy="3124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39775" y="5939155"/>
            <a:ext cx="39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39775" y="5939155"/>
            <a:ext cx="3575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9775" y="5200015"/>
            <a:ext cx="357505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39775" y="4396740"/>
            <a:ext cx="3575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39775" y="3848100"/>
            <a:ext cx="357505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39775" y="3371215"/>
            <a:ext cx="357505" cy="3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774180" y="2806700"/>
            <a:ext cx="246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7020560" y="2814320"/>
            <a:ext cx="39370" cy="3506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6774180" y="6320790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6774180" y="5279390"/>
            <a:ext cx="285750" cy="1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6774180" y="4396740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 flipV="1">
            <a:off x="6702425" y="3482340"/>
            <a:ext cx="318135" cy="7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498215" y="4166235"/>
            <a:ext cx="15875" cy="23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460240" y="4166235"/>
            <a:ext cx="0" cy="230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4"/>
          <p:cNvSpPr>
            <a:spLocks noChangeArrowheads="1"/>
          </p:cNvSpPr>
          <p:nvPr/>
        </p:nvSpPr>
        <p:spPr bwMode="auto">
          <a:xfrm>
            <a:off x="65089" y="-298197"/>
            <a:ext cx="8035304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Складові елементи основних чинників модернізації тваринництва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7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8665" y="47667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Важливими елементами технологічного процесу виробництва тваринницької продукції є утримання, догляд, годівля і прибирання гною.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Значні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досягнення у виробництві м'яса птиці на 40% залежать від селекції, на 30% – від технології і на 30% – від годівлі.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Частка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утримання, умов годівлі, параметрів мікроклімату складають близько 60%, спадкових – 40%.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Впроваджувати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сучасні технології безприв'язного утримання і організація годівлі тварин при допомозі кормових столів доцільно лише при функціонуванні середніх (до 300 корів) і великих 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500-600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корів) молочнотоварних ферм.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напрями модернізації виробничих і технологічних процесів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переоснащення виробничих підрозділів з метою забезпечення ефективної роботи фермських машин і техніко-технологічного обладнання;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збільшення обсягів виробництва та скорочення термінів виробничого періоду виготовлення продукції;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зменшення її собівартості за рахунок скорочення виробничих витрат;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раціональне використання трудового потенціалу за рахунок зменшення трудомісткості і впровадження прогресивних технологій виробництва тваринницької продукції.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7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Структура виробничих процесів та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операцій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Організація тваринництва передбачає комплекс операцій, які забезпечують основний технологічний процес відтворення і містить способи виробництва запланованого виду й заданої якості продукції (молоко, м'ясо, яйця, вовна) при максимально ефективному використанні матеріальних, енергетичних та трудових ресурсів.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77011"/>
              </p:ext>
            </p:extLst>
          </p:nvPr>
        </p:nvGraphicFramePr>
        <p:xfrm>
          <a:off x="539552" y="764704"/>
          <a:ext cx="8352928" cy="552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254"/>
                <a:gridCol w="1483255"/>
                <a:gridCol w="1473634"/>
                <a:gridCol w="1423785"/>
              </a:tblGrid>
              <a:tr h="0">
                <a:tc rowSpan="2">
                  <a:txBody>
                    <a:bodyPr/>
                    <a:lstStyle/>
                    <a:p>
                      <a:pPr marL="64770" marR="64770" indent="359410" algn="ctr">
                        <a:lnSpc>
                          <a:spcPts val="161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64770" marR="64770" indent="359410" algn="just">
                        <a:lnSpc>
                          <a:spcPts val="161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виконання, год.-хв.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64770" marR="64770" indent="359410" algn="ctr">
                        <a:lnSpc>
                          <a:spcPts val="161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8270" marR="12319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початок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5880" marR="50165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закінчення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Перша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Очищення годівниць, стійл, приміщень, видалення</a:t>
                      </a:r>
                      <a:r>
                        <a:rPr lang="uk-UA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гною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 корів</a:t>
                      </a:r>
                      <a:r>
                        <a:rPr lang="uk-UA" sz="16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Роздавання кормів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Відпочинок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Прогулянка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Заміна підстилки, видалення гною, зооветеринарні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заходи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Роздавання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кормів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Прибирання</a:t>
                      </a:r>
                      <a:r>
                        <a:rPr lang="uk-UA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робочого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uk-UA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Друга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Очищення</a:t>
                      </a:r>
                      <a:r>
                        <a:rPr lang="uk-UA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стійл,</a:t>
                      </a:r>
                      <a:r>
                        <a:rPr lang="uk-UA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видалення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гною,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зооветеринарні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заходи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Роздавання кормів</a:t>
                      </a:r>
                      <a:r>
                        <a:rPr lang="uk-UA" sz="1600" spc="-30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Відпочинок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</a:t>
                      </a:r>
                      <a:r>
                        <a:rPr lang="uk-UA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Прибирання</a:t>
                      </a:r>
                      <a:r>
                        <a:rPr lang="uk-UA" sz="16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робочого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Тривалість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16632"/>
            <a:ext cx="832542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319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Приблизний розпорядок дня на молочнотоварній фермі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319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08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83" y="90872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щоденних технологічних операцій, які є об’єктами механізації, належать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приготування і роздавання кормів;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водопостачання ферми та напування тварин;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внесення підстилки, очищення годівниць, стійл і приміщень та видалення гною;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контроль і регулювання мікроклімату у тваринницьких приміщеннях;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доїння корів, збирання яєць;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первинна обробка молока, очищення й сортування яєць.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Поняття про технологію виробництва продукції 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Технологічні процеси у виробництві продукції тваринництва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Структура виробничих процесів та операцій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255" y="69269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технологічних операцій циклічного характеру як об’єктів механізації належать стрижка овець, купання, штучне осіменіння тварин, транспортування продукції тваринництва з території підприємства, очищення і дезінфекція приміщень.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Другий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супутній рівень виробничого процесу: кормоприготування – реалізується через здійснення цілого комплексу операцій, у тому числі й технологічних (очищення, подрібнення, дозування, змішування).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вузькій спеціалізації підприємств, функціонуванні автономних цехів чи станцій (комбікормових, утилізації гною, водопостачання, обробки молока) результат саме цього процесу і є кінцевою метою зазначених виробничих об’єктів.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890905" y="1072515"/>
            <a:ext cx="568452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0795" indent="90170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 b="1" dirty="0" smtClean="0">
                <a:latin typeface="Times New Roman"/>
                <a:ea typeface="Times New Roman"/>
              </a:rPr>
              <a:t>Інженерно-технічні </a:t>
            </a:r>
            <a:r>
              <a:rPr lang="uk-UA" sz="1200" b="1" dirty="0">
                <a:latin typeface="Times New Roman"/>
                <a:ea typeface="Times New Roman"/>
              </a:rPr>
              <a:t>процеси і потокові технологічні лінії у тваринництві </a:t>
            </a:r>
            <a:r>
              <a:rPr lang="uk-UA" sz="14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3900" y="1659255"/>
            <a:ext cx="985520" cy="7867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9685" algn="ctr">
              <a:lnSpc>
                <a:spcPct val="101000"/>
              </a:lnSpc>
              <a:spcBef>
                <a:spcPts val="21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Водопо</a:t>
            </a:r>
            <a:r>
              <a:rPr lang="uk-UA" sz="1200" spc="-5">
                <a:effectLst/>
                <a:latin typeface="Times New Roman"/>
                <a:ea typeface="Times New Roman"/>
              </a:rPr>
              <a:t>ста-чання</a:t>
            </a:r>
            <a:r>
              <a:rPr lang="uk-UA" sz="1200" spc="-290">
                <a:effectLst/>
                <a:latin typeface="Times New Roman"/>
                <a:ea typeface="Times New Roman"/>
              </a:rPr>
              <a:t>         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indent="19685" algn="ctr">
              <a:lnSpc>
                <a:spcPct val="101000"/>
              </a:lnSpc>
              <a:spcBef>
                <a:spcPts val="21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ферми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590040" y="2677795"/>
            <a:ext cx="1184275" cy="5962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6350" indent="-1905" algn="ctr">
              <a:lnSpc>
                <a:spcPct val="101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Приготу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вання ко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рмів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77130" y="3601085"/>
            <a:ext cx="1179046" cy="119606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905" algn="ctr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</a:pPr>
            <a:endParaRPr lang="uk-UA" sz="1200" dirty="0" smtClean="0">
              <a:effectLst/>
              <a:latin typeface="Times New Roman"/>
              <a:ea typeface="Times New Roman"/>
            </a:endParaRPr>
          </a:p>
          <a:p>
            <a:pPr indent="1905" algn="ctr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200" dirty="0" smtClean="0">
                <a:effectLst/>
                <a:latin typeface="Times New Roman"/>
                <a:ea typeface="Times New Roman"/>
              </a:rPr>
              <a:t>Очищення</a:t>
            </a:r>
            <a:r>
              <a:rPr lang="uk-UA" sz="1200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>
                <a:effectLst/>
                <a:latin typeface="Times New Roman"/>
                <a:ea typeface="Times New Roman"/>
              </a:rPr>
              <a:t>та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дезинфекція</a:t>
            </a:r>
            <a:r>
              <a:rPr lang="uk-UA" sz="1200" spc="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>
                <a:effectLst/>
                <a:latin typeface="Times New Roman"/>
                <a:ea typeface="Times New Roman"/>
              </a:rPr>
              <a:t>приміщень </a:t>
            </a:r>
            <a:r>
              <a:rPr lang="uk-UA" sz="1200" spc="-28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>
                <a:effectLst/>
                <a:latin typeface="Times New Roman"/>
                <a:ea typeface="Times New Roman"/>
              </a:rPr>
              <a:t>і</a:t>
            </a:r>
            <a:r>
              <a:rPr lang="uk-UA" sz="1200" spc="-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>
                <a:effectLst/>
                <a:latin typeface="Times New Roman"/>
                <a:ea typeface="Times New Roman"/>
              </a:rPr>
              <a:t>території</a:t>
            </a:r>
            <a:endParaRPr lang="ru-RU" sz="11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2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263698" y="2793682"/>
            <a:ext cx="1033145" cy="7708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1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Первинна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обробка</a:t>
            </a:r>
            <a:r>
              <a:rPr lang="uk-UA" sz="1200" spc="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продукції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372200" y="3839210"/>
            <a:ext cx="1033145" cy="6832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200" dirty="0">
                <a:effectLst/>
                <a:latin typeface="Times New Roman"/>
                <a:ea typeface="Times New Roman"/>
              </a:rPr>
              <a:t>Зберігання продукції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534160" y="3601085"/>
            <a:ext cx="1168400" cy="5803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Роздавання кормів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977130" y="2821305"/>
            <a:ext cx="937895" cy="6280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Обробка тварин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03980" y="2837180"/>
            <a:ext cx="858520" cy="53213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Видалення гною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41020" y="2686685"/>
            <a:ext cx="906145" cy="53213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5" algn="ctr">
              <a:lnSpc>
                <a:spcPct val="102000"/>
              </a:lnSpc>
              <a:spcBef>
                <a:spcPts val="32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Напуван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ня</a:t>
            </a:r>
            <a:r>
              <a:rPr lang="uk-UA" sz="1200" spc="-6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тварин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641090" y="3584575"/>
            <a:ext cx="1057275" cy="5962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Утилізація гною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15660" y="1724025"/>
            <a:ext cx="1271270" cy="6197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1000"/>
              </a:lnSpc>
              <a:spcBef>
                <a:spcPts val="515"/>
              </a:spcBef>
              <a:spcAft>
                <a:spcPts val="0"/>
              </a:spcAft>
            </a:pPr>
            <a:endParaRPr lang="uk-UA" sz="1200" spc="-5" dirty="0" smtClean="0">
              <a:effectLst/>
              <a:latin typeface="Times New Roman"/>
              <a:ea typeface="Times New Roman"/>
            </a:endParaRPr>
          </a:p>
          <a:p>
            <a:pPr algn="ctr">
              <a:lnSpc>
                <a:spcPct val="101000"/>
              </a:lnSpc>
              <a:spcBef>
                <a:spcPts val="515"/>
              </a:spcBef>
              <a:spcAft>
                <a:spcPts val="0"/>
              </a:spcAft>
            </a:pPr>
            <a:r>
              <a:rPr lang="uk-UA" sz="1200" spc="-5" dirty="0" err="1" smtClean="0">
                <a:effectLst/>
                <a:latin typeface="Times New Roman"/>
                <a:ea typeface="Times New Roman"/>
              </a:rPr>
              <a:t>Одержан</a:t>
            </a:r>
            <a:r>
              <a:rPr lang="uk-UA" sz="1200" spc="-285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ня</a:t>
            </a:r>
            <a:r>
              <a:rPr lang="uk-UA" sz="1200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проду</a:t>
            </a:r>
            <a:r>
              <a:rPr lang="uk-UA" sz="1200" spc="-28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кції</a:t>
            </a:r>
            <a:endParaRPr lang="ru-RU" sz="11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977130" y="1676400"/>
            <a:ext cx="866140" cy="78676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21590" algn="ctr">
              <a:lnSpc>
                <a:spcPct val="101000"/>
              </a:lnSpc>
              <a:spcBef>
                <a:spcPts val="51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Зоовете- ринарні</a:t>
            </a:r>
            <a:r>
              <a:rPr lang="uk-UA" sz="1200" spc="-290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заходи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3863340" y="1676400"/>
            <a:ext cx="1017270" cy="7467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Прибиран-</a:t>
            </a:r>
            <a:r>
              <a:rPr lang="uk-UA" sz="1200" spc="-290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ня стійл та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приміщень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844800" y="1675764"/>
            <a:ext cx="962025" cy="176180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40"/>
              </a:spcBef>
              <a:spcAft>
                <a:spcPts val="0"/>
              </a:spcAft>
            </a:pPr>
            <a:r>
              <a:rPr lang="uk-UA" sz="1200" dirty="0">
                <a:effectLst/>
                <a:latin typeface="Times New Roman"/>
                <a:ea typeface="Times New Roman"/>
              </a:rPr>
              <a:t>Створення</a:t>
            </a:r>
            <a:r>
              <a:rPr lang="uk-UA" sz="1200" spc="-285" dirty="0">
                <a:effectLst/>
                <a:latin typeface="Times New Roman"/>
                <a:ea typeface="Times New Roman"/>
              </a:rPr>
              <a:t>       і </a:t>
            </a:r>
            <a:r>
              <a:rPr lang="uk-UA" sz="1200" dirty="0" smtClean="0">
                <a:effectLst/>
                <a:latin typeface="Times New Roman"/>
                <a:ea typeface="Times New Roman"/>
              </a:rPr>
              <a:t>регулювання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мікроклі-мату</a:t>
            </a:r>
            <a:r>
              <a:rPr lang="uk-UA" sz="1200" spc="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>
                <a:effectLst/>
                <a:latin typeface="Times New Roman"/>
                <a:ea typeface="Times New Roman"/>
              </a:rPr>
              <a:t>у виробничих</a:t>
            </a:r>
            <a:r>
              <a:rPr lang="uk-UA" sz="1200" spc="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примі-</a:t>
            </a:r>
            <a:r>
              <a:rPr lang="uk-UA" sz="1200" spc="5" dirty="0">
                <a:effectLst/>
                <a:latin typeface="Times New Roman"/>
                <a:ea typeface="Times New Roman"/>
              </a:rPr>
              <a:t>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щеннях</a:t>
            </a:r>
            <a:endParaRPr lang="ru-RU" sz="1100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780540" y="1676400"/>
            <a:ext cx="991235" cy="58039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55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Кормови-</a:t>
            </a:r>
            <a:r>
              <a:rPr lang="uk-UA" sz="1200" spc="-285">
                <a:effectLst/>
                <a:latin typeface="Times New Roman"/>
                <a:ea typeface="Times New Roman"/>
              </a:rPr>
              <a:t> </a:t>
            </a:r>
            <a:r>
              <a:rPr lang="uk-UA" sz="1200">
                <a:effectLst/>
                <a:latin typeface="Times New Roman"/>
                <a:ea typeface="Times New Roman"/>
              </a:rPr>
              <a:t>робництво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1231900" y="1454150"/>
            <a:ext cx="7620" cy="22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210435" y="1454150"/>
            <a:ext cx="0" cy="22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315335" y="1454150"/>
            <a:ext cx="0" cy="22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72610" y="1454150"/>
            <a:ext cx="7620" cy="22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358765" y="1454150"/>
            <a:ext cx="0" cy="222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289040" y="1454150"/>
            <a:ext cx="15875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057275" y="2463165"/>
            <a:ext cx="7620" cy="222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210435" y="2256790"/>
            <a:ext cx="0" cy="42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46300" y="3274695"/>
            <a:ext cx="7620" cy="325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324985" y="2423160"/>
            <a:ext cx="0" cy="414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4380230" y="3369310"/>
            <a:ext cx="0" cy="231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422265" y="2463800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4810125" y="4117340"/>
            <a:ext cx="166370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4810125" y="2447925"/>
            <a:ext cx="7620" cy="167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4818380" y="2447925"/>
            <a:ext cx="213995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817745" y="3171190"/>
            <a:ext cx="159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cxnSpLocks noChangeShapeType="1"/>
          </p:cNvCxnSpPr>
          <p:nvPr/>
        </p:nvCxnSpPr>
        <p:spPr bwMode="auto">
          <a:xfrm flipH="1">
            <a:off x="5446077" y="3465512"/>
            <a:ext cx="5889" cy="13557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Прямая соединительная линия 67"/>
          <p:cNvCxnSpPr>
            <a:cxnSpLocks noChangeShapeType="1"/>
          </p:cNvCxnSpPr>
          <p:nvPr/>
        </p:nvCxnSpPr>
        <p:spPr bwMode="auto">
          <a:xfrm>
            <a:off x="4657725" y="3060065"/>
            <a:ext cx="0" cy="238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Прямая соединительная линия 68"/>
          <p:cNvCxnSpPr>
            <a:cxnSpLocks noChangeShapeType="1"/>
            <a:endCxn id="39" idx="0"/>
          </p:cNvCxnSpPr>
          <p:nvPr/>
        </p:nvCxnSpPr>
        <p:spPr bwMode="auto">
          <a:xfrm>
            <a:off x="6780270" y="2368549"/>
            <a:ext cx="1" cy="425133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Прямая соединительная линия 69"/>
          <p:cNvCxnSpPr>
            <a:cxnSpLocks noChangeShapeType="1"/>
          </p:cNvCxnSpPr>
          <p:nvPr/>
        </p:nvCxnSpPr>
        <p:spPr bwMode="auto">
          <a:xfrm>
            <a:off x="6888772" y="3601085"/>
            <a:ext cx="0" cy="238125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" name="Rectangle 103"/>
          <p:cNvSpPr>
            <a:spLocks noChangeArrowheads="1"/>
          </p:cNvSpPr>
          <p:nvPr/>
        </p:nvSpPr>
        <p:spPr bwMode="auto">
          <a:xfrm>
            <a:off x="0" y="511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450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0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6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95462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Технологічні (основні) операції -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Вони забезпечують цілеспрямовану зміну фізичних, хімічних чи біологічних властивостей вихідного предмету (сировини) в процесі одержання заданої кінцевої продукції чи напівфабрикату.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Транспортні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операції –   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Пов’язані з переміщенням предметів праці з однієї зони в іншу, від однієї машини до другої за ходом виробничого процесу.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Контрольні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операції.   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Встановлюють відповідність предмета праці заданим кількісним і якісним характеристикам у процесі та після виконання основних операцій, забезпечують управління цими характеристиками.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Операції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нагромадження і зберігання    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Вказують на необхідність певного витримування сировини чи продукції в процесі виробничого циклу.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436096" y="334259"/>
            <a:ext cx="360040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068290" y="2204864"/>
            <a:ext cx="647726" cy="2880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69535" y="3641682"/>
            <a:ext cx="414433" cy="3487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156176" y="5445224"/>
            <a:ext cx="360040" cy="28803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1781" y="614045"/>
            <a:ext cx="5244464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0795" indent="90170"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400" b="1" dirty="0">
                <a:effectLst/>
                <a:latin typeface="Times New Roman"/>
                <a:ea typeface="Times New Roman"/>
              </a:rPr>
              <a:t>Виробничі процеси, операції та засоби їх механізації</a:t>
            </a:r>
            <a:endParaRPr lang="ru-RU" sz="1400" dirty="0">
              <a:effectLst/>
              <a:latin typeface="Times New Roman"/>
              <a:ea typeface="Times New Roman"/>
            </a:endParaRPr>
          </a:p>
          <a:p>
            <a:pPr marR="10795" indent="90170"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06145" y="1242060"/>
            <a:ext cx="1581785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0795" indent="90170"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Неперервної дії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marR="10795" indent="90170"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9695" y="1242060"/>
            <a:ext cx="238506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0795" indent="90170"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endParaRPr lang="uk-UA" sz="1200" dirty="0" smtClean="0">
              <a:effectLst/>
              <a:latin typeface="Times New Roman"/>
              <a:ea typeface="Times New Roman"/>
            </a:endParaRPr>
          </a:p>
          <a:p>
            <a:pPr marR="10795" indent="90170"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 dirty="0" smtClean="0">
                <a:effectLst/>
                <a:latin typeface="Times New Roman"/>
                <a:ea typeface="Times New Roman"/>
              </a:rPr>
              <a:t>Періодично-регламентованої </a:t>
            </a:r>
            <a:r>
              <a:rPr lang="uk-UA" sz="1200" dirty="0">
                <a:effectLst/>
                <a:latin typeface="Times New Roman"/>
                <a:ea typeface="Times New Roman"/>
              </a:rPr>
              <a:t>дії  </a:t>
            </a:r>
            <a:r>
              <a:rPr lang="uk-UA" sz="1200" dirty="0" err="1">
                <a:effectLst/>
                <a:latin typeface="Times New Roman"/>
                <a:ea typeface="Times New Roman"/>
              </a:rPr>
              <a:t>дії</a:t>
            </a:r>
            <a:endParaRPr lang="ru-RU" sz="1100" dirty="0">
              <a:effectLst/>
              <a:latin typeface="Times New Roman"/>
              <a:ea typeface="Times New Roman"/>
            </a:endParaRPr>
          </a:p>
          <a:p>
            <a:pPr marR="10795" indent="90170" algn="ctr">
              <a:spcAft>
                <a:spcPts val="0"/>
              </a:spcAft>
            </a:pPr>
            <a:r>
              <a:rPr lang="uk-UA" sz="1400" dirty="0">
                <a:effectLst/>
                <a:latin typeface="Times New Roman"/>
                <a:ea typeface="Times New Roman"/>
              </a:rPr>
              <a:t> 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61915" y="1243330"/>
            <a:ext cx="1812290" cy="38163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10795" indent="90170"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Періодичної дії</a:t>
            </a:r>
            <a:endParaRPr lang="ru-RU" sz="1100">
              <a:effectLst/>
              <a:latin typeface="Times New Roman"/>
              <a:ea typeface="Times New Roman"/>
            </a:endParaRPr>
          </a:p>
          <a:p>
            <a:pPr marR="10795" indent="90170" algn="ctr">
              <a:spcAft>
                <a:spcPts val="0"/>
              </a:spcAft>
            </a:pPr>
            <a:r>
              <a:rPr lang="uk-UA" sz="1400">
                <a:effectLst/>
                <a:latin typeface="Times New Roman"/>
                <a:ea typeface="Times New Roman"/>
              </a:rPr>
              <a:t> 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3265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Водопостачання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68400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Напування 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0040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Стійлове чи кліткове утримання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3430" y="1950085"/>
            <a:ext cx="357505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Організація мікроклімату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88565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Приготування кормів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17825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Роздавання кормів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78835" y="1950085"/>
            <a:ext cx="37338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Внесення підстилки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3970" y="1950085"/>
            <a:ext cx="588010" cy="271081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Прибирання приміщення, видалення гною або посліду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68495" y="1950085"/>
            <a:ext cx="556260" cy="2790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Доїння корів і первинна обробка молока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80635" y="1950085"/>
            <a:ext cx="461010" cy="2790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Збирання, очищення та сортування яєць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52770" y="1950085"/>
            <a:ext cx="373380" cy="2790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Навантажувально-транспортні роботи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3780" y="1950085"/>
            <a:ext cx="373380" cy="2790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Стрижка овець і класирування вовни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99555" y="1950085"/>
            <a:ext cx="373380" cy="279082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2000"/>
              </a:lnSpc>
              <a:spcBef>
                <a:spcPts val="380"/>
              </a:spcBef>
              <a:spcAft>
                <a:spcPts val="0"/>
              </a:spcAft>
            </a:pPr>
            <a:r>
              <a:rPr lang="uk-UA" sz="1200">
                <a:effectLst/>
                <a:latin typeface="Times New Roman"/>
                <a:ea typeface="Times New Roman"/>
              </a:rPr>
              <a:t>Ветеринарно-санітарне обслуговування</a:t>
            </a:r>
            <a:endParaRPr lang="ru-RU" sz="1100">
              <a:effectLst/>
              <a:latin typeface="Times New Roman"/>
              <a:ea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937895" y="1758950"/>
            <a:ext cx="1296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3853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8303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1229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3393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90040" y="1623695"/>
            <a:ext cx="0" cy="134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694940" y="1758950"/>
            <a:ext cx="25679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9494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24835" y="1758950"/>
            <a:ext cx="762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561715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26230" y="1758950"/>
            <a:ext cx="762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14875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6288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872230" y="1624330"/>
            <a:ext cx="0" cy="134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12155" y="1758950"/>
            <a:ext cx="1057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12155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32079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69430" y="175895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153785" y="1624330"/>
            <a:ext cx="7620" cy="134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55"/>
          <p:cNvSpPr>
            <a:spLocks noChangeArrowheads="1"/>
          </p:cNvSpPr>
          <p:nvPr/>
        </p:nvSpPr>
        <p:spPr bwMode="auto">
          <a:xfrm>
            <a:off x="323529" y="4970293"/>
            <a:ext cx="79208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Класифікація виробничих процесів, операцій та засобів їх механізації за тривалістю дії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38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Затримка  при годівлі корів до 15 хв. практично не призводить до помітних втрат продуктивності.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20-хвилинна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затримка знижує до 2,5%, перетримка протягом 30 хв. супроводжується недобором продукції до 5%,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перервах у роботі відповідного обладнання 1,5-2 год. втрати продукції становлять 16-22%.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Порушення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температурного режиму в тваринницькому приміщенні: при оптимальній температурі утримання корів (8-10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С),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відхилення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той чи інший бік на 5-10</a:t>
            </a:r>
            <a:r>
              <a:rPr lang="uk-UA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 викликають зниження надоїв на 5-15% і більше.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31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067651"/>
              </p:ext>
            </p:extLst>
          </p:nvPr>
        </p:nvGraphicFramePr>
        <p:xfrm>
          <a:off x="395537" y="2416016"/>
          <a:ext cx="8280918" cy="1827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/>
                <a:gridCol w="1152128"/>
                <a:gridCol w="1515648"/>
                <a:gridCol w="1417827"/>
                <a:gridCol w="1049297"/>
                <a:gridCol w="1417827"/>
              </a:tblGrid>
              <a:tr h="0">
                <a:tc>
                  <a:txBody>
                    <a:bodyPr/>
                    <a:lstStyle/>
                    <a:p>
                      <a:pPr marL="64770" marR="64770" indent="359410" algn="ctr">
                        <a:lnSpc>
                          <a:spcPct val="8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9663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Операція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56210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корови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040" marR="63500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</a:t>
                      </a:r>
                      <a:r>
                        <a:rPr lang="uk-UA" sz="1400" spc="-26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великої</a:t>
                      </a:r>
                      <a:r>
                        <a:rPr lang="uk-UA" sz="14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рогатої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3500" marR="6350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худоби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0980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0030">
                        <a:spcBef>
                          <a:spcPts val="8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вівці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3350" marR="123190" indent="76200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Кури-</a:t>
                      </a:r>
                      <a:r>
                        <a:rPr lang="uk-UA" sz="14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несучки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67945" algn="ctr">
                        <a:lnSpc>
                          <a:spcPts val="17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Годівля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779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0,3-0,4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2865" marR="6350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0,3-0,4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0,4-0,5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67945" marR="30289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мікроклімату</a:t>
                      </a:r>
                      <a:r>
                        <a:rPr lang="uk-UA" sz="1400" spc="-30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(повітрообмін)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4770" marR="64770" indent="359410" algn="ctr">
                        <a:lnSpc>
                          <a:spcPct val="8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9663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2865" marR="6350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0,5-0,8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marR="64770" indent="359410" algn="ctr">
                        <a:lnSpc>
                          <a:spcPct val="8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9663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625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0,5-0,8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64770" marR="64770" indent="359410" algn="ctr">
                        <a:lnSpc>
                          <a:spcPct val="8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9663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Доїння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4770" marR="64770" indent="359410" algn="ctr">
                        <a:lnSpc>
                          <a:spcPct val="86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96635" algn="l"/>
                        </a:tabLst>
                      </a:pPr>
                      <a:r>
                        <a:rPr lang="uk-UA" sz="14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0,25-0,3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49124"/>
            <a:ext cx="82089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Допустима тривалість затримки виконання технологічних операцій при разовому обслуговуванні тварин, год.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81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своєчасного обслуговування тварин і досягнення високої ефективності галузі необхідно підвищити рівень надійності, забезпечувати безвідмовну роботу засобів механізації виробничих процесів. Для цього потрібно: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здійснювати раціональне комплектування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необхідними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машинами та обладнанням відповідно до типу та розміру конкретної ферми з таким розрахунком, щоб при достатньому рівні механізації окупність техніки була в межах нормативних строків.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забезпечувати прогресивну організацію використання всієї фермської техніки, в тому числі, обґрунтоване планування, своєчасне та якісне виконання заходів технічного обслуговування машин і обладнання.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10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4564" y="548680"/>
            <a:ext cx="8183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ПИТАННЯ ДЛЯ САМОПЕРЕВІРКИ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передбачає зоотехнічна частина технології виробництва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Типи технологічних операцій у тваринництві?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 інженерно-технічних процесів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 ПТЛ?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передбачають технологічні операції?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передбачають транспортні операції?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передбачають контрольні операції?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передбачають операції нагромадження та зберігання?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Особливості роботи фермської техніки.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Класифікація виробничих процесів, операцій та засобів їх механізації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тривалістю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842" y="508780"/>
            <a:ext cx="836163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Список використаної літератури</a:t>
            </a:r>
          </a:p>
          <a:p>
            <a:pPr lvl="0" eaLnBrk="0" hangingPunct="0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Бусенко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О.Т.,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Скоцик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В.Є.,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Маценко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М.І., Броварський В.Д.,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Угнівенко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Столюк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В.Д., Коропець Л.А. Технологія виробництва продукції тваринництва.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Агроосвіта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2013. 493 с. </a:t>
            </a: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Костенко В. Технологія виробництва молока і яловичини.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2018. 672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О.П., Скоромна О.І.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бджільництва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Вінниця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2020. 408 с.</a:t>
            </a: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Амоша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О. І.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Інноваційний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Економіст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2005. № 6. С. 28.</a:t>
            </a: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Вітков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М. С. Інтенсифікація сільськогосподарського виробництва на інноваційній основі.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К. : ННЦ ІАЕ, 2008. 220 с.</a:t>
            </a: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Дорогунцов С.І.,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Пітюренко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Ю.І., Олійник Я.Б. Розміщення продуктивних сил України: навчально-методичний посібник для самостійного вивчення дисципліни.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КНЕУ.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2000. 364 с. </a:t>
            </a:r>
          </a:p>
          <a:p>
            <a:pPr marL="457200" lvl="0" indent="-457200" algn="just" eaLnBrk="0" hangingPunct="0">
              <a:buFont typeface="+mj-lt"/>
              <a:buAutoNum type="arabicPeriod"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Палапа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Н.В.,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Пронь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Н.Б., Устименко О.В.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Палапа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Н.В. Промислове тваринництво: екологічно-економічні наслідки.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Збалансоване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2016. № 3. С. 64-67.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5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Поняття про технологію виробництва продукції тваринництва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Технологія є складовою суспільства і забезпечує його споживчими потребами, які формує і узагальнює владні структури.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Рівень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розвитку технології забезпечує певний рівень життєзабезпечення населення і рівень взаємовідносин населення з владою.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Технологію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розглядають як сукупність методів обробки, виготовлення, зміни стану, властивостей, форми сировини, матеріалу чи напівфабрикату, які використовуються у процесі виробництва для одержання готової продукції.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3529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Основні загальні завдання технології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полягають у тому, щоб забезпечити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найбільш можливо повне вилучення корисної речовини із сировини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задані або найкращі властивості (якість) готового продукту;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відсутність шкоди довкіллю в процесі виробництва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задані або оптимальні витрати енергії і коштів на виготовлення готового продукту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можливість управління технологічними процесами найбільш простими засобами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визначену або оптимальну надійність функціонування технологічних процесів.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43" y="332656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Завдання технології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розділити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процес виробництва на його складові частини і створити умови для найбільш раціональних комбінацій робочої сили, предметів праці (худоба, корми) і знарядь праці (машини, обладнання) при виробництві молока або м'яса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Предметом вивчення технології є технологічний процес 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постійного виробництва продукції за раніше розробленим способом з усіма його елементами: засобами виробництва, працею і затратами часу, економікою виробництва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 установлює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періоди виробництва, кількість і послідовність технологічних операцій, їх параметри та режими.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Завершенням способу виробництва у тваринництві може бути вирощений і відгодований молодняк, вирощені й оцінені за показниками продуктивності і придатності до умов промислового використання первістки, профільтроване і охолоджене до певної температури молоко.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скотарстві можливе запровадження трьох типів технологічних процесів: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вирощування ремонтного поголів'я;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виробництво молока;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відгодівля худоби.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17" y="332656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Підготовчі роботи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пов'язані з одержанням кінцевої продукції, є робочими операціями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Технологічна операція – це цілеспрямована зміна фізичних, хімічних, фізіологічних і біологічних якостей предмета.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Операції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технологічного процесу виробництва молока: доїння і приготування кормів, годівля, первинна обробка молока безпосередньо на фермі, аналіз, зберігання і транспортування.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Залежно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 кінцевої мети виробництва, виду продукції, операція може перетворитися в процес.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Окремий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технологічний процес:  приготування кормів на комбікормовому заводі, чи переробка молока на молокозаводі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8984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Всі робочі операції поділяються на два види: щоденні (регулярні) і циклічні (нерегулярні).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Щоденні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операції: годівля, напування тварин, прибирання приміщень, приготування кормів до згодовування, збір яєць.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Циклічні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операції повторюються періодично і забезпечують нормальне функціонування всього процесу протягом одного виробничого циклу.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Циклічні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операції: ветеринарно-профілактичні обробки тварин, постановка і зняття тварин з відгодівлі, зважування тварин, бонітування, проведення контрольного доїння.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1866</Words>
  <Application>Microsoft Office PowerPoint</Application>
  <PresentationFormat>Экран (4:3)</PresentationFormat>
  <Paragraphs>318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2022-08-03T17:00:11Z</dcterms:created>
  <dcterms:modified xsi:type="dcterms:W3CDTF">2022-09-05T06:53:43Z</dcterms:modified>
</cp:coreProperties>
</file>