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352" r:id="rId4"/>
    <p:sldId id="390" r:id="rId5"/>
    <p:sldId id="353" r:id="rId6"/>
    <p:sldId id="391" r:id="rId7"/>
    <p:sldId id="355" r:id="rId8"/>
    <p:sldId id="356" r:id="rId9"/>
    <p:sldId id="360" r:id="rId10"/>
    <p:sldId id="392" r:id="rId11"/>
    <p:sldId id="361" r:id="rId12"/>
    <p:sldId id="362" r:id="rId13"/>
    <p:sldId id="363" r:id="rId14"/>
    <p:sldId id="366" r:id="rId15"/>
    <p:sldId id="368" r:id="rId16"/>
    <p:sldId id="370" r:id="rId17"/>
    <p:sldId id="371" r:id="rId18"/>
    <p:sldId id="373" r:id="rId19"/>
    <p:sldId id="374" r:id="rId20"/>
    <p:sldId id="389" r:id="rId21"/>
    <p:sldId id="375" r:id="rId22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27A3-5976-4556-87B4-5A349A4B4BB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66D0-EF98-4214-82C4-B854D7D11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34A2-FF2A-47F4-A34F-D9DBE4C87162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138-D5D7-4197-8DE9-A5E5106E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365F-9D50-4EDD-8C1E-00635B1AA87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58CA-DBA2-4FF5-942A-ECF74EF5E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C5AD-8B62-4057-97B1-A59348CD260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184F-C413-493C-B54E-5A582DA40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0FA-9F6A-4D23-A4FA-86A7958B217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578-B5E7-4579-8B12-383A069C7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1D6C-FD0E-4891-BF06-ADE99519703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9D8E-06B0-429D-869D-D0544A14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3B16E-92BD-410A-B889-24D1F583D348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4B84-08E5-41FC-8D48-70CCFBC01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65F5-9235-4732-BC71-A9AEA1CC66C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5308-9CFD-417B-BFBC-8FD50D72B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8BEF-F802-488C-A7D4-D5AE24EA3A7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E489-F523-4528-8EE2-8E4869D7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86B3-691D-4EC7-8D8D-3072D38FBA1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E05D-7A8C-40EF-A6E7-51BBDE5B2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300E-2B1B-4C80-BBD0-07AE7374873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B895-2C5F-4756-B148-4E0CDA74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BDA4A-90B1-4900-BF00-6CC0F87A6EDC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846F53-3851-40A5-A44C-D659CDD71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468313" y="980728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</a:rPr>
              <a:t>Тема </a:t>
            </a:r>
            <a:r>
              <a:rPr lang="uk-UA" sz="2400" b="1" dirty="0" smtClean="0">
                <a:latin typeface="Times New Roman" pitchFamily="18" charset="0"/>
              </a:rPr>
              <a:t>11</a:t>
            </a:r>
            <a:endParaRPr lang="uk-UA" sz="2400" b="1" dirty="0">
              <a:latin typeface="Times New Roman" pitchFamily="18" charset="0"/>
            </a:endParaRPr>
          </a:p>
          <a:p>
            <a:pPr algn="ctr"/>
            <a:endParaRPr lang="uk-UA" sz="2400" b="1" dirty="0">
              <a:latin typeface="Times New Roman" pitchFamily="18" charset="0"/>
            </a:endParaRPr>
          </a:p>
          <a:p>
            <a:r>
              <a:rPr lang="uk-UA" sz="2400" b="1" dirty="0"/>
              <a:t>ТЕХНОЛОГІЧНІ МОДЕЛІ ВИРОЩУВАННЯ РИБИ</a:t>
            </a:r>
            <a:endParaRPr lang="ru-RU" sz="2400" dirty="0"/>
          </a:p>
        </p:txBody>
      </p:sp>
      <p:sp>
        <p:nvSpPr>
          <p:cNvPr id="13314" name="AutoShape 4" descr="Птахівництво визнано найбільш динамічною галуззю тваринництва в Україні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AutoShape 2" descr="Cучасна аквакультура: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E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3329344" cy="233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Розведення форелі як бізнес, пструг струмковий, райдужний, способи їх  вирощування, раціон живле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441" y="2692687"/>
            <a:ext cx="4934559" cy="361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304800" y="1215335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Технологічні вимоги до нагульних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оптимальна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площа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становить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150 га, на рівній місцевості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200-250 га.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Конфігурація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визначається рельєфом місцевості та проектними характеристиками; перевага надається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ставам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видовженої форми із співвідношенням сторін як 1:2−1:4.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Середні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їх глибини становлять від 1,3 до 2 м, оптимальна середня глибина − 1,5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м, максимальну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глибину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греблі (до 3−5 м).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6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304800" y="1769333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Проточність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води в них на 1 га водного дзеркала становить 1,0−1,5 л/с.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періоди погіршення кисневого режиму водного середовища, а також для компенсації витрат води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випаровування протягом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вегетаційного сезону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збільшувати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1,5−2 рази.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Ложе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належить періодично осушувати.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228600" y="1471087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Полікультура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ставовій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аквакультурі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зорієнтована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Зариблення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проводять із розрахунку на різні компоненти природної кормової бази із застосуванням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полікультури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риб, які відрізняються за характером живлення (у традиційній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полікультурі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білий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товстолоб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основний споживач фітопланктону, строкатий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товстолоб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фіто-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зоопланктону,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короп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зообентосу, білий амур − вищої водяної рослинності).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381000" y="286297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вирощуванні сома в установках замкнутого водопостачання можна виділити три етапи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личинок до стадії ювенальної молоді;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ювенальної молоді до стадії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вирощування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молоді до отримання товарної риби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личинок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середньою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г.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381000" y="499617"/>
            <a:ext cx="838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Ставовий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невеликих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глибоких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глибина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1,5–1,8 м) ставках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штучні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нерестові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гнізда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бідони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дерев’яні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металеві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бочки,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каністри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прикріплюють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горизонтально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5–7 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берега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отвором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центру ставу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глибині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50-70 см.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ставок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висаджують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самок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1:1 (до 100 пар на 1 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Нерест канального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розтягнутий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гнізда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неодноразово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нерестове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гніздо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2 пари.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323849" y="602105"/>
            <a:ext cx="85836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Садковий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садків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дерева,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дротяної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сітки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відгороджених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ділянок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Розміри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садків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від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1,2×2,4 до 1,8×3,6 м, глибина – до 1 м.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Садки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обладнують нерестовими гніздами і в кожне гніздо висаджують по парі плідників.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спрощує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за ходом нересту,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підібрані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пари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відсадити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віднерестилися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381000" y="1131919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Акваріумний, або басейновий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 найбільш досконалий, оскільки забезпечує максимальний контроль за всіма етапами нересту і дозволяє підтримувати оптимальні температурний і гідрохімічний режими.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проведення нересту використовують акваріуми місткістю 200 л, звичайні ванни або басейни.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підтримують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температуру 25– 30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 мг/л.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басейнах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водообмін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10–14 л/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345480" y="54868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осетрових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рекомендуються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виращування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 ставах.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Обʼєктами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вирощування в умовах ставових господарств можуть бути, як чисті види осетрових, так і їх гібриди.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Вибір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конкретного виду або гібридної форми залежить від способу вирощування.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перспективними для ставових господарств є стерлядь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веслоніс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товарного вирощування осетрових використовують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різних категорій: в літній період ‒ нагульні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малої і середньої площі, в зимовий ‒ зимувальні.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381000" y="1688019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Інтенсивне вирощування осетрових риб до товарної маси.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Товарні осетрові господарства доцільно розміщувати у водоймах з цілорічним оптимальним гідрохімічними і термічним режимах водного середовища.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годівлі вирощуваних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обʼєктів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аквакультури (в даному випадку чистих ліній або гібридних форм осетрових) використовуються стартові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продукційні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штучні корми.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381000" y="191452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Схема садкового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осетрових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 замкнених водоймах: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монтаж системи водопостачання;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монтаж садкової лінії;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будівництво лабораторного приміщення для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кормовиробництва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житлових приміщень для обслуговуючого персоналу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963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Інтенсивні технології при вирощуванні коропових видів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риб.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Інтенсивні технології при вирощуванні сомових.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Інтенсивні технології при вирощуванні осетрових.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Інтенсивні технології вирощування лососевих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pPr marL="342900" indent="-342900">
              <a:buFontTx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381000" y="191452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Схема садкового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осетрових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проточних водоймах: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будівництво    господарського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комплексу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(лабораторних,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побутових та складських приміщень);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монтаж садкової бази;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освітлення та сигналізації;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необхідності блоків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кормовиробництва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06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381000" y="1270032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інтенсивному використанні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для витримування і годівлі форелі їх природна кормова база не має значення.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Вирішальним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чинником для визначення щільності посадки має заміна води.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Ширина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може коливатися від 4 до 12 м, довжина – від 20 до 50 м, глибина не повинна перевищувати 1,2 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високоінтенсивного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промислового розведення форелі використовують басейни, які мають істотні переваги перед земляними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ставами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оскільки їх зручніше експлуатувати.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81000" y="1721634"/>
            <a:ext cx="83677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uk-UA" dirty="0"/>
              <a:t>ЛІТЕРАТУРА</a:t>
            </a:r>
            <a:endParaRPr lang="ru-RU" dirty="0"/>
          </a:p>
          <a:p>
            <a:pPr marL="342900" indent="-342900" algn="just">
              <a:buFontTx/>
              <a:buAutoNum type="arabicPeriod"/>
            </a:pPr>
            <a:r>
              <a:rPr lang="ru-RU" dirty="0" err="1"/>
              <a:t>Калетнік</a:t>
            </a:r>
            <a:r>
              <a:rPr lang="ru-RU" dirty="0"/>
              <a:t> Г.М., Кулик М.Ф., Петриченко В.Ф. та </a:t>
            </a:r>
            <a:r>
              <a:rPr lang="ru-RU" dirty="0" err="1"/>
              <a:t>ін</a:t>
            </a:r>
            <a:r>
              <a:rPr lang="uk-UA" dirty="0"/>
              <a:t>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тваринництва</a:t>
            </a:r>
            <a:r>
              <a:rPr lang="uk-UA" dirty="0"/>
              <a:t>.</a:t>
            </a:r>
            <a:r>
              <a:rPr lang="ru-RU" dirty="0"/>
              <a:t>  </a:t>
            </a:r>
            <a:r>
              <a:rPr lang="ru-RU" dirty="0" err="1"/>
              <a:t>Вінниця</a:t>
            </a:r>
            <a:r>
              <a:rPr lang="ru-RU" dirty="0"/>
              <a:t>, 2007. 584 с</a:t>
            </a:r>
            <a:r>
              <a:rPr lang="uk-UA" dirty="0"/>
              <a:t>.</a:t>
            </a:r>
            <a:endParaRPr lang="ru-RU" dirty="0"/>
          </a:p>
          <a:p>
            <a:pPr marL="342900" indent="-342900" algn="just">
              <a:buFontTx/>
              <a:buAutoNum type="arabicPeriod"/>
            </a:pPr>
            <a:r>
              <a:rPr lang="uk-UA" dirty="0"/>
              <a:t>Костенко В. Технологія виробництва молока і яловичини.</a:t>
            </a:r>
            <a:r>
              <a:rPr lang="ru-RU" dirty="0"/>
              <a:t> </a:t>
            </a:r>
            <a:r>
              <a:rPr lang="uk-UA" dirty="0"/>
              <a:t>2018. 672 с.</a:t>
            </a:r>
            <a:endParaRPr lang="ru-RU" dirty="0"/>
          </a:p>
          <a:p>
            <a:pPr marL="342900" indent="-342900" algn="just">
              <a:buFontTx/>
              <a:buAutoNum type="arabicPeriod"/>
            </a:pPr>
            <a:r>
              <a:rPr lang="uk-UA" dirty="0" err="1"/>
              <a:t>Вітков</a:t>
            </a:r>
            <a:r>
              <a:rPr lang="uk-UA" dirty="0"/>
              <a:t> М. С. Інтенсифікація сільськогосподарського виробництва на інноваційній основі. К. : ННЦ ІАЕ, 2008. 220 с.</a:t>
            </a:r>
            <a:endParaRPr lang="ru-RU" dirty="0"/>
          </a:p>
          <a:p>
            <a:pPr marL="342900" indent="-342900" algn="just">
              <a:buFontTx/>
              <a:buAutoNum type="arabicPeriod"/>
            </a:pPr>
            <a:r>
              <a:rPr lang="uk-UA" dirty="0" err="1"/>
              <a:t>Гальчинський</a:t>
            </a:r>
            <a:r>
              <a:rPr lang="uk-UA" dirty="0"/>
              <a:t> А. С., </a:t>
            </a:r>
            <a:r>
              <a:rPr lang="uk-UA" dirty="0" err="1"/>
              <a:t>Геєць</a:t>
            </a:r>
            <a:r>
              <a:rPr lang="uk-UA" dirty="0"/>
              <a:t> В. М., Кінах А. К., </a:t>
            </a:r>
            <a:r>
              <a:rPr lang="uk-UA" dirty="0" err="1"/>
              <a:t>Семиноженко</a:t>
            </a:r>
            <a:r>
              <a:rPr lang="uk-UA" dirty="0"/>
              <a:t> В. П. Інноваційна стратегія українських реформ. К. : Знання України, 2002. 542 с. </a:t>
            </a:r>
            <a:endParaRPr lang="ru-RU" dirty="0"/>
          </a:p>
          <a:p>
            <a:pPr marL="342900" indent="-342900" algn="just">
              <a:buFontTx/>
              <a:buAutoNum type="arabicPeriod"/>
            </a:pPr>
            <a:r>
              <a:rPr lang="uk-UA" dirty="0" err="1"/>
              <a:t>Стеченко</a:t>
            </a:r>
            <a:r>
              <a:rPr lang="uk-UA" dirty="0"/>
              <a:t> Д.М. Інноваційні форми регіонального розвитку: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К.: Вища шк., 2002. 254 с.</a:t>
            </a:r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1000" y="1353096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60375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Технологія вирощування цьоголіток за дволітнього циклу ведення рибництва включає процеси, пов’язані з підготовкою та наповненням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водою,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посадкою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личинок або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молоді, вирощуванням цьоголіток, спуском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виловом цьоголіток.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Підготовку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для вирощування посадкового матеріалу в господарствах розпочинають восени, відразу після вилову з них риби.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7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1000" y="1907094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60375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Проводять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розчищення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рибозбірних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канав, вапнують заболочені ділянки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Навесні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розчищають та поглиблюють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меліомережу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видаляють із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суху рослинність.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60375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Приблизно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місяць до заповнення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водою − їх вапнують.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72250" y="764704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Органічні добрива можна також вносити до вирощувальних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ще з осені, розкладаючи їх невеликими купами 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шахматному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порядку на мілководдях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добрива вносять навесні, то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їх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розкладають уздовж берегової лінії на мілководдях, а при заповненні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водою гній великої рогатої худоби бульдозерами зіштовхують у воду так, щоб частина їх залишалась на суші і, в міру підвищення рівня води 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сприяла ступінчатому розвитку кормових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зоопланктонних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організмів.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6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72250" y="1134035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 тижні до залиття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водою, ложе їх зорюють культиватором на глибину 5−7 см.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ставах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здійснюють підготовку кормових місць: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них ущільнюють та вапнують і встановлюють на них вішки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Зариблення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цьоголіток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3-4-добовими личинками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підрощеною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життєстійких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молоддю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79388" y="1431359"/>
            <a:ext cx="86407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Практикується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зариблення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полікультурі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чотирма варіантами: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личинки коропа і личинки рослиноїдних риб;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молодь коропа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молодь рослиноїдних риб;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молодь рослиноїдних риб та личинки коропа;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підрощена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молодь коропа і личинки рослиноїдних риб.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81000" y="2145219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Інтенсивна технологія вирощування товарної риби 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ставах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базується 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полікультурі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таких основних об’єктів аквакультури, як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короп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рослиноїдні риби (білий та строкатий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товстолоби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їх гібриди, білий амур),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також − додаткових, так званих нетрадиційних видів риб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буфало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щука, сом, судак,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піленгас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тощо), які мають різний спектр живлення.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1119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29</cp:revision>
  <dcterms:created xsi:type="dcterms:W3CDTF">2022-09-05T06:56:20Z</dcterms:created>
  <dcterms:modified xsi:type="dcterms:W3CDTF">2022-09-23T14:46:15Z</dcterms:modified>
</cp:coreProperties>
</file>