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8" r:id="rId3"/>
    <p:sldId id="352" r:id="rId4"/>
    <p:sldId id="353" r:id="rId5"/>
    <p:sldId id="355" r:id="rId6"/>
    <p:sldId id="356" r:id="rId7"/>
    <p:sldId id="360" r:id="rId8"/>
    <p:sldId id="361" r:id="rId9"/>
    <p:sldId id="389" r:id="rId10"/>
    <p:sldId id="362" r:id="rId11"/>
    <p:sldId id="363" r:id="rId12"/>
    <p:sldId id="366" r:id="rId13"/>
    <p:sldId id="368" r:id="rId14"/>
    <p:sldId id="370" r:id="rId15"/>
    <p:sldId id="371" r:id="rId16"/>
    <p:sldId id="373" r:id="rId17"/>
    <p:sldId id="374" r:id="rId18"/>
    <p:sldId id="375" r:id="rId19"/>
    <p:sldId id="376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F27A3-5976-4556-87B4-5A349A4B4BBF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66D0-EF98-4214-82C4-B854D7D11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134A2-FF2A-47F4-A34F-D9DBE4C87162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46138-D5D7-4197-8DE9-A5E5106E2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365F-9D50-4EDD-8C1E-00635B1AA874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558CA-DBA2-4FF5-942A-ECF74EF5E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4C5AD-8B62-4057-97B1-A59348CD2606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184F-C413-493C-B54E-5A582DA40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A0FA-9F6A-4D23-A4FA-86A7958B2177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8578-B5E7-4579-8B12-383A069C7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01D6C-FD0E-4891-BF06-ADE995197034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9D8E-06B0-429D-869D-D0544A143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3B16E-92BD-410A-B889-24D1F583D348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4B84-08E5-41FC-8D48-70CCFBC01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65F5-9235-4732-BC71-A9AEA1CC66C9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55308-9CFD-417B-BFBC-8FD50D72B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88BEF-F802-488C-A7D4-D5AE24EA3A79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6E489-F523-4528-8EE2-8E4869D7F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286B3-691D-4EC7-8D8D-3072D38FBA16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DE05D-7A8C-40EF-A6E7-51BBDE5B2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F300E-2B1B-4C80-BBD0-07AE73748736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4B895-2C5F-4756-B148-4E0CDA74B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ABDA4A-90B1-4900-BF00-6CC0F87A6EDC}" type="datetimeFigureOut">
              <a:rPr lang="ru-RU"/>
              <a:pPr>
                <a:defRPr/>
              </a:pPr>
              <a:t>23.09.2022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846F53-3851-40A5-A44C-D659CDD71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"/>
          <p:cNvSpPr>
            <a:spLocks noChangeArrowheads="1"/>
          </p:cNvSpPr>
          <p:nvPr/>
        </p:nvSpPr>
        <p:spPr bwMode="auto">
          <a:xfrm>
            <a:off x="468313" y="1844675"/>
            <a:ext cx="84248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СУЧАСНІ МЕТОДИ СТВОРЕННЯ ОПТИМАЛЬНОГО МІКРОКЛІМАТУ НА СКОТАРСЬКИХ ФЕРМАХ, СПОСОБІВ ВИДАЛЕННЯ І ЗБЕРІГАННЯ ГНОЮ, ТА  ВИРОБЛЕННЯ ПОБІЧНОЇ ПРОДУКЦІЇ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AutoShape 4" descr="Птахівництво визнано найбільш динамічною галуззю тваринництва в Україні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228600" y="547758"/>
            <a:ext cx="8382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Влітку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проріз може бути повністю відкритий, що тварина обдувається свіжим повітрям в положенні лежачи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зимових умов необхідні подвійні (двошарові) або надувні штори.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Влітку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слід звернути увагу на те, що цоколь стіни не повинен служити бар’єром для вентиляції.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Висота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основної стіни повинна становити половину висоти боксу, щоб лежача корова могла отримувати свіже повітря.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Переваги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системи з надувними шторами: краща теплоізоляція;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хороша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світлопроникність; захист від заледеніння; безшумна робота.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29211"/>
            <a:ext cx="3856975" cy="2892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1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3275"/>
            <a:ext cx="4428235" cy="294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23729" tIns="90459" rIns="-6348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65308"/>
            <a:ext cx="421522" cy="58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23729" tIns="90459" rIns="-6348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4056" y="381037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штор,</a:t>
            </a:r>
            <a:r>
              <a:rPr lang="uk-UA" sz="11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uk-U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яка </a:t>
            </a:r>
            <a:r>
              <a:rPr lang="uk-UA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відкривається </a:t>
            </a:r>
            <a:r>
              <a:rPr lang="uk-U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знизу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520198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 </a:t>
            </a:r>
            <a:r>
              <a:rPr lang="uk-UA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штор з повністю</a:t>
            </a:r>
          </a:p>
          <a:p>
            <a:pPr lvl="0" eaLnBrk="0" hangingPunct="0"/>
            <a:r>
              <a:rPr lang="uk-U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відкритим </a:t>
            </a:r>
            <a:r>
              <a:rPr lang="uk-UA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прорізом </a:t>
            </a:r>
          </a:p>
          <a:p>
            <a:pPr lvl="0" eaLnBrk="0" hangingPunct="0"/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381000" y="499619"/>
            <a:ext cx="8382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Нестача у свіжого повітря може викликати ряд небажаних наслідків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тепловий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стрес: корови стають млявими, поїдають менше корму, відповідно виробляють менше молока в день;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підвищенні вологості повітря влітку у тварин виникають труднощі з тепловіддачею, взимку ж корови можуть часто хворіти, так як патогенні збудники при вологому повітрі поширюються набагато швидше;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пил від корму і підстилки утруднює дихання;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шкідливі гази, такі як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діоксид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вуглецю, аміак і метан, також шкідливо впливають на тварин;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нестачі кисню неможливо досягти високої продуктивності.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323848" y="661338"/>
            <a:ext cx="858361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сучасному корівнику безприв’язного утримання об’єм повітря взимку повинен змінюватися до 4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­-6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разів на годину.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Влітку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необхідно додатково забезпечити віддачу тепла тварин, тому об’єм повітря повинен змінюватися до 60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­-100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разів на годину.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Мікроклімат закритих свинарських приміщень включає наступні показники: температуру, вологість і рухливість повітря, освітленість, газовий склад, запиленість і мікробну забрудненість.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Частка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впливу мікроклімату на продуктивність тварин становить близько 25­30%.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381000" y="762588"/>
            <a:ext cx="8382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Системи вентиляції і контролю мікроклімату в свинарських приміщеннях складаються з наступних основних базових елементів: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прилади обігріву: газові та дизельні теплогенератори; регістри і килимки водяного опалення; інфрачервоні випромінювачі;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витяжні пристрої: дахові шахти різної конфігурації; стінові вентилятори з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жалюзями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без них; шахти, витягаючі повітря з гнойових каналів;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припливні пристрої: дахові шахти, стінові та стельові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вікна­клапани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вікна з жалюзі і без них; перфоровані стелі;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протяжні вентилятори, установлені в приміщеннях;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комп’ютери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клімат­контролю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датчики температури і вологості.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483919"/>
              </p:ext>
            </p:extLst>
          </p:nvPr>
        </p:nvGraphicFramePr>
        <p:xfrm>
          <a:off x="395536" y="1234940"/>
          <a:ext cx="7992887" cy="50720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82465"/>
                <a:gridCol w="491197"/>
                <a:gridCol w="489483"/>
                <a:gridCol w="1312432"/>
                <a:gridCol w="758655"/>
                <a:gridCol w="758655"/>
              </a:tblGrid>
              <a:tr h="784971">
                <a:tc rowSpan="2">
                  <a:txBody>
                    <a:bodyPr/>
                    <a:lstStyle/>
                    <a:p>
                      <a:pPr indent="2286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приміщення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2286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</a:t>
                      </a:r>
                      <a:r>
                        <a:rPr lang="uk-UA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повітря,</a:t>
                      </a:r>
                      <a:r>
                        <a:rPr lang="uk-UA" sz="16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 rowSpan="2">
                  <a:txBody>
                    <a:bodyPr/>
                    <a:lstStyle/>
                    <a:p>
                      <a:pPr indent="22860" algn="ctr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Вологість</a:t>
                      </a:r>
                      <a:r>
                        <a:rPr lang="uk-UA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повітря,%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 rowSpan="2">
                  <a:txBody>
                    <a:bodyPr/>
                    <a:lstStyle/>
                    <a:p>
                      <a:pPr indent="2286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Швидкість</a:t>
                      </a:r>
                      <a:r>
                        <a:rPr lang="uk-UA" sz="1600" spc="-3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руху</a:t>
                      </a:r>
                      <a:r>
                        <a:rPr lang="uk-UA" sz="16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повітря,</a:t>
                      </a:r>
                      <a:r>
                        <a:rPr lang="uk-UA" sz="16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м/с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indent="22860" algn="ctr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Допустимий</a:t>
                      </a:r>
                      <a:r>
                        <a:rPr lang="uk-UA" sz="1600" spc="-3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вміст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5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" algn="ctr">
                        <a:spcBef>
                          <a:spcPts val="12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аміаку,</a:t>
                      </a: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мг/м3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  <a:tc>
                  <a:txBody>
                    <a:bodyPr/>
                    <a:lstStyle/>
                    <a:p>
                      <a:pPr indent="22860"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вуглекислоти,%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/>
                </a:tc>
              </a:tr>
              <a:tr h="382524">
                <a:tc>
                  <a:txBody>
                    <a:bodyPr/>
                    <a:lstStyle/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Свинарники</a:t>
                      </a:r>
                      <a:r>
                        <a:rPr lang="uk-UA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холостих</a:t>
                      </a:r>
                      <a:r>
                        <a:rPr lang="uk-UA" sz="1600" spc="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легкосупоросних</a:t>
                      </a: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маток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0,3­1,0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82524">
                <a:tc>
                  <a:txBody>
                    <a:bodyPr/>
                    <a:lstStyle/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Свинарники</a:t>
                      </a:r>
                      <a:r>
                        <a:rPr lang="uk-UA" sz="16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глибокосупоросних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маток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0,2­1,0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82524">
                <a:tc>
                  <a:txBody>
                    <a:bodyPr/>
                    <a:lstStyle/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Свинарники</a:t>
                      </a:r>
                      <a:r>
                        <a:rPr lang="uk-UA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uk-UA" sz="16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підсисних маток с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поросятами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0,15­0,4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82524">
                <a:tc>
                  <a:txBody>
                    <a:bodyPr/>
                    <a:lstStyle/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Свинарники</a:t>
                      </a: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uk-UA" sz="16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поросят</a:t>
                      </a: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відлучення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0,2­0,6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82524">
                <a:tc>
                  <a:txBody>
                    <a:bodyPr/>
                    <a:lstStyle/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Свинарники</a:t>
                      </a:r>
                      <a:r>
                        <a:rPr lang="uk-UA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ремонтного</a:t>
                      </a:r>
                      <a:endParaRPr lang="ru-RU" sz="16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молодняка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0,3­1,0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5831">
                <a:tc>
                  <a:txBody>
                    <a:bodyPr/>
                    <a:lstStyle/>
                    <a:p>
                      <a:pPr indent="22860">
                        <a:spcBef>
                          <a:spcPts val="69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Свинарники</a:t>
                      </a:r>
                      <a:r>
                        <a:rPr lang="uk-UA" sz="16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</a:t>
                      </a:r>
                      <a:r>
                        <a:rPr lang="uk-UA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відгодівлі</a:t>
                      </a: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свиней: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35662">
                <a:tc>
                  <a:txBody>
                    <a:bodyPr/>
                    <a:lstStyle/>
                    <a:p>
                      <a:pPr indent="2286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lang="uk-UA" sz="16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5­місячного</a:t>
                      </a:r>
                      <a:r>
                        <a:rPr lang="uk-UA" sz="16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віку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0,2­1,0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31677">
                <a:tc>
                  <a:txBody>
                    <a:bodyPr/>
                    <a:lstStyle/>
                    <a:p>
                      <a:pPr indent="22860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більше</a:t>
                      </a:r>
                      <a:r>
                        <a:rPr lang="uk-UA" sz="16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5­місячного</a:t>
                      </a:r>
                      <a:r>
                        <a:rPr lang="uk-UA" sz="16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віку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0,2­1,0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22860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31640" y="189924"/>
            <a:ext cx="6912768" cy="1030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3729" tIns="104742" rIns="-6348" bIns="158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91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Рекомендовані оптимальні параметри мікроклімату свинарських приміщень</a:t>
            </a:r>
          </a:p>
          <a:p>
            <a:pPr marL="0" marR="0" lvl="0" indent="4191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754564"/>
              </p:ext>
            </p:extLst>
          </p:nvPr>
        </p:nvGraphicFramePr>
        <p:xfrm>
          <a:off x="683568" y="1700808"/>
          <a:ext cx="7920880" cy="3291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3588"/>
                <a:gridCol w="6407292"/>
              </a:tblGrid>
              <a:tr h="612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Температура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повітря в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приміщенні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Зміни</a:t>
                      </a:r>
                      <a:r>
                        <a:rPr lang="uk-UA" sz="18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uk-UA" sz="18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поведінці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613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16 </a:t>
                      </a:r>
                      <a:r>
                        <a:rPr lang="uk-UA" sz="18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Тварини</a:t>
                      </a:r>
                      <a:r>
                        <a:rPr lang="uk-UA" sz="18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збираються</a:t>
                      </a:r>
                      <a:r>
                        <a:rPr lang="uk-UA" sz="18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uk-UA" sz="18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групи,</a:t>
                      </a:r>
                      <a:r>
                        <a:rPr lang="uk-UA" sz="18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збільшується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товщина</a:t>
                      </a:r>
                      <a:r>
                        <a:rPr lang="uk-UA" sz="18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шпику,</a:t>
                      </a:r>
                      <a:r>
                        <a:rPr lang="uk-UA" sz="1800" spc="-33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збільшується</a:t>
                      </a: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витрата</a:t>
                      </a: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кормів</a:t>
                      </a:r>
                      <a:r>
                        <a:rPr lang="uk-UA" sz="18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теплорегуляцію,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знижується</a:t>
                      </a: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приріст</a:t>
                      </a:r>
                      <a:r>
                        <a:rPr lang="uk-UA" sz="18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живої</a:t>
                      </a: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маси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03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16 </a:t>
                      </a:r>
                      <a:r>
                        <a:rPr lang="uk-UA" sz="18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Знижується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зкупчення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тварин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0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&gt;18 </a:t>
                      </a:r>
                      <a:r>
                        <a:rPr lang="uk-UA" sz="18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Свині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лежать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щільовій,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випорожнюються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цільній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підлозі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11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19 </a:t>
                      </a:r>
                      <a:r>
                        <a:rPr lang="uk-UA" sz="18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Збільшуються</a:t>
                      </a:r>
                      <a:r>
                        <a:rPr lang="uk-UA" sz="18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випарювання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вологи</a:t>
                      </a:r>
                      <a:r>
                        <a:rPr lang="uk-UA" sz="18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uk-UA" sz="18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поверхні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тварин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32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20 </a:t>
                      </a:r>
                      <a:r>
                        <a:rPr lang="uk-UA" sz="18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Частішає</a:t>
                      </a:r>
                      <a:r>
                        <a:rPr lang="uk-UA" sz="18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дихання</a:t>
                      </a:r>
                      <a:r>
                        <a:rPr lang="uk-UA" sz="18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тварин,</a:t>
                      </a:r>
                      <a:r>
                        <a:rPr lang="uk-UA" sz="18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починається</a:t>
                      </a:r>
                      <a:r>
                        <a:rPr lang="uk-UA" sz="18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тепловий</a:t>
                      </a:r>
                      <a:r>
                        <a:rPr lang="uk-UA" sz="18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стрес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31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25 </a:t>
                      </a:r>
                      <a:r>
                        <a:rPr lang="uk-UA" sz="18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Знижується</a:t>
                      </a:r>
                      <a:r>
                        <a:rPr lang="uk-UA" sz="18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конверсія</a:t>
                      </a:r>
                      <a:r>
                        <a:rPr lang="uk-UA" sz="18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корму</a:t>
                      </a:r>
                      <a:r>
                        <a:rPr lang="uk-UA" sz="1800" spc="-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</a:t>
                      </a:r>
                      <a:r>
                        <a:rPr lang="uk-UA" sz="18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приріст</a:t>
                      </a:r>
                      <a:r>
                        <a:rPr lang="uk-UA" sz="1800" spc="-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живої маси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15616" y="477956"/>
            <a:ext cx="6840760" cy="1030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3729" tIns="106329" rIns="-6348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91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Вплив температури у приміщенні на поведінку свиней на відгодівлі</a:t>
            </a:r>
          </a:p>
          <a:p>
            <a:pPr marL="0" marR="0" lvl="0" indent="4191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317111"/>
              </p:ext>
            </p:extLst>
          </p:nvPr>
        </p:nvGraphicFramePr>
        <p:xfrm>
          <a:off x="251520" y="1556792"/>
          <a:ext cx="8568953" cy="30657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94926"/>
                <a:gridCol w="1125111"/>
                <a:gridCol w="1574458"/>
                <a:gridCol w="1574458"/>
              </a:tblGrid>
              <a:tr h="238760">
                <a:tc rowSpan="2">
                  <a:txBody>
                    <a:bodyPr/>
                    <a:lstStyle/>
                    <a:p>
                      <a:pPr algn="ctr">
                        <a:spcBef>
                          <a:spcPts val="935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Групи</a:t>
                      </a:r>
                      <a:r>
                        <a:rPr lang="uk-UA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тварин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Повітрообмін,</a:t>
                      </a:r>
                      <a:r>
                        <a:rPr lang="uk-UA" sz="20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uk-UA" sz="2000" baseline="30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uk-UA" sz="20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голову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Канада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Голландія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22580">
                <a:tc>
                  <a:txBody>
                    <a:bodyPr/>
                    <a:lstStyle/>
                    <a:p>
                      <a:pPr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Кнури­виробники,</a:t>
                      </a:r>
                      <a:r>
                        <a:rPr lang="uk-UA" sz="2000" spc="-3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кг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72415">
                <a:tc>
                  <a:txBody>
                    <a:bodyPr/>
                    <a:lstStyle/>
                    <a:p>
                      <a:pPr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Свиноматки</a:t>
                      </a:r>
                      <a:r>
                        <a:rPr lang="uk-UA" sz="20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холості, 150 кг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58445">
                <a:tc>
                  <a:txBody>
                    <a:bodyPr/>
                    <a:lstStyle/>
                    <a:p>
                      <a:pPr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Свиноматки супоросні,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кг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70510">
                <a:tc>
                  <a:txBody>
                    <a:bodyPr/>
                    <a:lstStyle/>
                    <a:p>
                      <a:pPr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Свиноматки</a:t>
                      </a:r>
                      <a:r>
                        <a:rPr lang="uk-UA" sz="20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підсисні, 200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57175">
                <a:tc>
                  <a:txBody>
                    <a:bodyPr/>
                    <a:lstStyle/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Поросята</a:t>
                      </a:r>
                      <a:r>
                        <a:rPr lang="uk-UA" sz="2000" spc="-2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uk-UA" sz="20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дорощуванні, 7 кг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2,88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9240">
                <a:tc>
                  <a:txBody>
                    <a:bodyPr/>
                    <a:lstStyle/>
                    <a:p>
                      <a:pPr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Поросята</a:t>
                      </a:r>
                      <a:r>
                        <a:rPr lang="uk-UA" sz="2000" spc="-2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uk-UA" sz="2000" spc="-1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дорощуванні,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55270">
                <a:tc>
                  <a:txBody>
                    <a:bodyPr/>
                    <a:lstStyle/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Свині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відгодівлі,</a:t>
                      </a:r>
                      <a:r>
                        <a:rPr lang="uk-UA" sz="20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кг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5,76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269240">
                <a:tc>
                  <a:txBody>
                    <a:bodyPr/>
                    <a:lstStyle/>
                    <a:p>
                      <a:pPr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Свині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відгодівлі, 110</a:t>
                      </a:r>
                      <a:r>
                        <a:rPr lang="uk-U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13,68</a:t>
                      </a:r>
                      <a:endParaRPr lang="ru-RU" sz="2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15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43608" y="416622"/>
            <a:ext cx="6640660" cy="72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23729" tIns="104742" rIns="-6348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9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Потреба у мінімальному повітрообміні для свиней</a:t>
            </a:r>
          </a:p>
          <a:p>
            <a:pPr marL="0" marR="0" lvl="0" indent="419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23729" tIns="171396" rIns="-6348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Рисунок 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764704"/>
            <a:ext cx="3895725" cy="196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68070" y="195590"/>
            <a:ext cx="6078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91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4022" y="3140968"/>
            <a:ext cx="61783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19100" algn="ctr"/>
            <a:r>
              <a:rPr lang="uk-UA" sz="20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припливно-витяжної вентиляції</a:t>
            </a:r>
          </a:p>
          <a:p>
            <a:pPr lvl="0" indent="419100" algn="ctr" eaLnBrk="0" hangingPunct="0"/>
            <a:r>
              <a:rPr lang="uk-UA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припливні отвори; 2 – механічні витяжні каміни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Рисунок 1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4714478" cy="351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30178" y="4869160"/>
            <a:ext cx="30201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19100"/>
            <a:r>
              <a:rPr lang="uk-UA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Припливний клапан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Прямоугольник 1"/>
          <p:cNvSpPr>
            <a:spLocks noChangeArrowheads="1"/>
          </p:cNvSpPr>
          <p:nvPr/>
        </p:nvSpPr>
        <p:spPr bwMode="auto">
          <a:xfrm>
            <a:off x="323850" y="404813"/>
            <a:ext cx="84963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342900" indent="-342900" algn="ctr"/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Сучасні системи, які забезпечують параметри мікроклімату в приміщеннях для утримання великої рогатої худоби.</a:t>
            </a:r>
            <a:endParaRPr lang="ru-RU" b="1" i="1" dirty="0"/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Сучасні системи, які забезпечують параметри мікроклімату в приміщеннях для утримання свиней.</a:t>
            </a:r>
            <a:endParaRPr lang="ru-RU" b="1" i="1" dirty="0"/>
          </a:p>
          <a:p>
            <a:pPr marL="342900" lvl="0" indent="-342900">
              <a:buFont typeface="+mj-lt"/>
              <a:buAutoNum type="arabicPeriod"/>
            </a:pPr>
            <a:r>
              <a:rPr lang="uk-UA" dirty="0"/>
              <a:t>Сучасні системи, які забезпечують параметри мікроклімату в приміщеннях для утримання птиці</a:t>
            </a:r>
            <a:endParaRPr lang="ru-RU" b="1" i="1" dirty="0"/>
          </a:p>
          <a:p>
            <a:r>
              <a:rPr lang="uk-UA" dirty="0"/>
              <a:t> </a:t>
            </a:r>
            <a:endParaRPr lang="ru-RU" dirty="0"/>
          </a:p>
          <a:p>
            <a:pPr marL="342900" indent="-342900">
              <a:buFontTx/>
              <a:buAutoNum type="arabicPeriod"/>
            </a:pPr>
            <a:endParaRPr lang="ru-RU" dirty="0"/>
          </a:p>
          <a:p>
            <a:pPr marL="342900" indent="-342900">
              <a:buFontTx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9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1060450" y="832485"/>
            <a:ext cx="5887814" cy="2596515"/>
            <a:chOff x="1670" y="271"/>
            <a:chExt cx="7841" cy="3595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9" y="270"/>
              <a:ext cx="5440" cy="35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77" y="3265"/>
              <a:ext cx="7827" cy="5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677" y="3265"/>
              <a:ext cx="7827" cy="579"/>
            </a:xfrm>
            <a:prstGeom prst="rect">
              <a:avLst/>
            </a:prstGeom>
            <a:noFill/>
            <a:ln w="9144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670" y="270"/>
              <a:ext cx="7841" cy="3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500" b="1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b="1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b="1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b="1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b="1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b="1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b="1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b="1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Bef>
                  <a:spcPts val="25"/>
                </a:spcBef>
                <a:spcAft>
                  <a:spcPts val="0"/>
                </a:spcAft>
              </a:pPr>
              <a:r>
                <a:rPr lang="uk-UA" sz="1300" b="1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 marL="685165" marR="685165" algn="ctr">
                <a:spcAft>
                  <a:spcPts val="0"/>
                </a:spcAft>
              </a:pPr>
              <a:endParaRPr lang="uk-UA" sz="2000" b="1" dirty="0" smtClean="0">
                <a:effectLst/>
                <a:latin typeface="Times New Roman"/>
                <a:ea typeface="Times New Roman"/>
              </a:endParaRPr>
            </a:p>
            <a:p>
              <a:pPr marL="685165" marR="685165" algn="ctr">
                <a:spcAft>
                  <a:spcPts val="0"/>
                </a:spcAft>
              </a:pPr>
              <a:endParaRPr lang="uk-UA" sz="2000" b="1" dirty="0">
                <a:latin typeface="Times New Roman"/>
                <a:ea typeface="Times New Roman"/>
              </a:endParaRPr>
            </a:p>
            <a:p>
              <a:pPr marL="685165" marR="685165" algn="ctr">
                <a:spcAft>
                  <a:spcPts val="0"/>
                </a:spcAft>
              </a:pPr>
              <a:r>
                <a:rPr lang="uk-UA" sz="2000" b="1" dirty="0" smtClean="0">
                  <a:effectLst/>
                  <a:latin typeface="Times New Roman"/>
                  <a:ea typeface="Times New Roman"/>
                </a:rPr>
                <a:t>Схема</a:t>
              </a:r>
              <a:r>
                <a:rPr lang="uk-UA" sz="2000" b="1" spc="-10" dirty="0" smtClean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2000" b="1" dirty="0">
                  <a:effectLst/>
                  <a:latin typeface="Times New Roman"/>
                  <a:ea typeface="Times New Roman"/>
                </a:rPr>
                <a:t>вентиляції</a:t>
              </a:r>
              <a:r>
                <a:rPr lang="uk-UA" sz="2000" b="1" spc="-1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2000" b="1" dirty="0">
                  <a:effectLst/>
                  <a:latin typeface="Times New Roman"/>
                  <a:ea typeface="Times New Roman"/>
                </a:rPr>
                <a:t>негативного</a:t>
              </a:r>
              <a:r>
                <a:rPr lang="uk-UA" sz="2000" b="1" spc="-25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2000" b="1" dirty="0">
                  <a:effectLst/>
                  <a:latin typeface="Times New Roman"/>
                  <a:ea typeface="Times New Roman"/>
                </a:rPr>
                <a:t>тиску</a:t>
              </a:r>
              <a:endParaRPr lang="ru-RU" sz="20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5088" y="41702"/>
            <a:ext cx="639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19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uk-U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19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304800" y="1990717"/>
            <a:ext cx="8382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недоліків даної системи можна віднести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можливість утворення конденсату або інею на перфорованій стелі, що може знизити приплив свіжого повітря при різкому зниженні температури внаслідок замерзання вологи;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недостатній повітрообмін для боротьби з надлишками тепла в теплий період року (потрібна додаткова установка припливних клапанів для літнього періоду).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1331640" y="1220094"/>
            <a:ext cx="5159375" cy="2598420"/>
            <a:chOff x="0" y="0"/>
            <a:chExt cx="8125" cy="4092"/>
          </a:xfrm>
        </p:grpSpPr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25" cy="40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414" y="3261"/>
              <a:ext cx="7436" cy="8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414" y="3261"/>
              <a:ext cx="7436" cy="824"/>
            </a:xfrm>
            <a:prstGeom prst="rect">
              <a:avLst/>
            </a:prstGeom>
            <a:noFill/>
            <a:ln w="9144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0" y="0"/>
              <a:ext cx="8125" cy="4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 marL="1013460" marR="926465" algn="ctr">
                <a:spcBef>
                  <a:spcPts val="1140"/>
                </a:spcBef>
                <a:spcAft>
                  <a:spcPts val="0"/>
                </a:spcAft>
              </a:pPr>
              <a:endParaRPr lang="uk-UA" sz="1400" b="1" dirty="0" smtClean="0">
                <a:effectLst/>
                <a:latin typeface="Times New Roman"/>
                <a:ea typeface="Times New Roman"/>
              </a:endParaRPr>
            </a:p>
            <a:p>
              <a:pPr marL="1013460" marR="926465" algn="ctr">
                <a:spcBef>
                  <a:spcPts val="1140"/>
                </a:spcBef>
                <a:spcAft>
                  <a:spcPts val="0"/>
                </a:spcAft>
              </a:pPr>
              <a:endParaRPr lang="uk-UA" sz="1400" b="1" dirty="0">
                <a:latin typeface="Times New Roman"/>
                <a:ea typeface="Times New Roman"/>
              </a:endParaRPr>
            </a:p>
            <a:p>
              <a:pPr marL="1013460" marR="926465" algn="ctr">
                <a:spcBef>
                  <a:spcPts val="1140"/>
                </a:spcBef>
                <a:spcAft>
                  <a:spcPts val="0"/>
                </a:spcAft>
              </a:pPr>
              <a:endParaRPr lang="uk-UA" sz="1400" b="1" dirty="0" smtClean="0">
                <a:effectLst/>
                <a:latin typeface="Times New Roman"/>
                <a:ea typeface="Times New Roman"/>
              </a:endParaRPr>
            </a:p>
            <a:p>
              <a:pPr marL="1013460" marR="926465" algn="ctr">
                <a:spcBef>
                  <a:spcPts val="1140"/>
                </a:spcBef>
                <a:spcAft>
                  <a:spcPts val="0"/>
                </a:spcAft>
              </a:pPr>
              <a:endParaRPr lang="uk-UA" sz="1400" b="1" dirty="0">
                <a:latin typeface="Times New Roman"/>
                <a:ea typeface="Times New Roman"/>
              </a:endParaRPr>
            </a:p>
            <a:p>
              <a:pPr marL="1013460" marR="926465" algn="ctr">
                <a:spcBef>
                  <a:spcPts val="1140"/>
                </a:spcBef>
                <a:spcAft>
                  <a:spcPts val="0"/>
                </a:spcAft>
              </a:pPr>
              <a:endParaRPr lang="uk-UA" sz="1400" b="1" dirty="0" smtClean="0">
                <a:effectLst/>
                <a:latin typeface="Times New Roman"/>
                <a:ea typeface="Times New Roman"/>
              </a:endParaRPr>
            </a:p>
            <a:p>
              <a:pPr marL="1013460" marR="926465" algn="ctr">
                <a:spcBef>
                  <a:spcPts val="1140"/>
                </a:spcBef>
                <a:spcAft>
                  <a:spcPts val="0"/>
                </a:spcAft>
              </a:pPr>
              <a:endParaRPr lang="uk-UA" sz="1400" b="1" dirty="0">
                <a:latin typeface="Times New Roman"/>
                <a:ea typeface="Times New Roman"/>
              </a:endParaRPr>
            </a:p>
            <a:p>
              <a:pPr marL="1013460" marR="926465" algn="ctr">
                <a:spcBef>
                  <a:spcPts val="1140"/>
                </a:spcBef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Times New Roman"/>
                </a:rPr>
                <a:t>Схема</a:t>
              </a:r>
              <a:r>
                <a:rPr lang="uk-UA" sz="1400" b="1" spc="-10" dirty="0" smtClean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вентиляції</a:t>
              </a:r>
              <a:r>
                <a:rPr lang="uk-UA" sz="1400" b="1" spc="-1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рівного</a:t>
              </a:r>
              <a:r>
                <a:rPr lang="uk-UA" sz="1400" b="1" spc="-1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тиску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5088" y="3055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90577" y="-90844"/>
            <a:ext cx="831641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9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Повітря з приміщення видаляється через витяжні шахти. </a:t>
            </a:r>
          </a:p>
          <a:p>
            <a:pPr marL="0" marR="0" lvl="0" indent="419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19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початку виробничого циклу заслінка в шахті відкривається і закривається в інтервалі 0­-40% залежно від погоди й віку тварин.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191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4445" y="1423035"/>
            <a:ext cx="6071235" cy="2122805"/>
            <a:chOff x="7" y="2241"/>
            <a:chExt cx="9561" cy="3343"/>
          </a:xfrm>
        </p:grpSpPr>
        <p:pic>
          <p:nvPicPr>
            <p:cNvPr id="5" name="Picture 1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" y="2901"/>
              <a:ext cx="5838" cy="26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16"/>
            <p:cNvSpPr>
              <a:spLocks noChangeArrowheads="1"/>
            </p:cNvSpPr>
            <p:nvPr/>
          </p:nvSpPr>
          <p:spPr bwMode="auto">
            <a:xfrm>
              <a:off x="7" y="2241"/>
              <a:ext cx="6684" cy="6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2884" y="4606"/>
              <a:ext cx="6684" cy="660"/>
            </a:xfrm>
            <a:prstGeom prst="rect">
              <a:avLst/>
            </a:prstGeom>
            <a:noFill/>
            <a:ln w="9144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2664" y="2357"/>
              <a:ext cx="6699" cy="2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 marL="771525" marR="768350" algn="ctr">
                <a:spcBef>
                  <a:spcPts val="1205"/>
                </a:spcBef>
                <a:spcAft>
                  <a:spcPts val="0"/>
                </a:spcAft>
              </a:pPr>
              <a:endParaRPr lang="uk-UA" sz="1400" b="1" dirty="0" smtClean="0">
                <a:effectLst/>
                <a:latin typeface="Times New Roman"/>
                <a:ea typeface="Times New Roman"/>
              </a:endParaRPr>
            </a:p>
            <a:p>
              <a:pPr marL="771525" marR="768350" algn="ctr">
                <a:spcBef>
                  <a:spcPts val="1205"/>
                </a:spcBef>
                <a:spcAft>
                  <a:spcPts val="0"/>
                </a:spcAft>
              </a:pPr>
              <a:endParaRPr lang="uk-UA" sz="1400" b="1" dirty="0">
                <a:latin typeface="Times New Roman"/>
                <a:ea typeface="Times New Roman"/>
              </a:endParaRPr>
            </a:p>
            <a:p>
              <a:pPr marL="771525" marR="768350" algn="ctr">
                <a:spcBef>
                  <a:spcPts val="1205"/>
                </a:spcBef>
                <a:spcAft>
                  <a:spcPts val="0"/>
                </a:spcAft>
              </a:pPr>
              <a:r>
                <a:rPr lang="uk-UA" sz="1400" b="1" dirty="0" smtClean="0">
                  <a:effectLst/>
                  <a:latin typeface="Times New Roman"/>
                  <a:ea typeface="Times New Roman"/>
                </a:rPr>
                <a:t>Позиція 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заслінки</a:t>
              </a:r>
              <a:r>
                <a:rPr lang="uk-UA" sz="1400" b="1" spc="-5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0…40%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5088" y="2305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9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1480005" y="2039756"/>
            <a:ext cx="4919980" cy="2476500"/>
            <a:chOff x="2356" y="198"/>
            <a:chExt cx="7748" cy="3900"/>
          </a:xfrm>
        </p:grpSpPr>
        <p:pic>
          <p:nvPicPr>
            <p:cNvPr id="5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" y="198"/>
              <a:ext cx="7748" cy="3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21"/>
            <p:cNvSpPr>
              <a:spLocks noChangeArrowheads="1"/>
            </p:cNvSpPr>
            <p:nvPr/>
          </p:nvSpPr>
          <p:spPr bwMode="auto">
            <a:xfrm>
              <a:off x="2889" y="3281"/>
              <a:ext cx="6684" cy="80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" name="Rectangle 22"/>
            <p:cNvSpPr>
              <a:spLocks noChangeArrowheads="1"/>
            </p:cNvSpPr>
            <p:nvPr/>
          </p:nvSpPr>
          <p:spPr bwMode="auto">
            <a:xfrm>
              <a:off x="2889" y="3281"/>
              <a:ext cx="6684" cy="809"/>
            </a:xfrm>
            <a:prstGeom prst="rect">
              <a:avLst/>
            </a:prstGeom>
            <a:noFill/>
            <a:ln w="9144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" name="Text Box 23"/>
            <p:cNvSpPr txBox="1">
              <a:spLocks noChangeArrowheads="1"/>
            </p:cNvSpPr>
            <p:nvPr/>
          </p:nvSpPr>
          <p:spPr bwMode="auto">
            <a:xfrm>
              <a:off x="2356" y="198"/>
              <a:ext cx="7748" cy="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Bef>
                  <a:spcPts val="10"/>
                </a:spcBef>
                <a:spcAft>
                  <a:spcPts val="0"/>
                </a:spcAft>
              </a:pPr>
              <a:r>
                <a:rPr lang="uk-UA" sz="17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 marL="1017905" marR="1011555" algn="ctr"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/>
                  <a:ea typeface="Times New Roman"/>
                </a:rPr>
                <a:t>Позиція</a:t>
              </a:r>
              <a:r>
                <a:rPr lang="uk-UA" sz="1400" b="1" spc="-1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заслінки</a:t>
              </a:r>
              <a:r>
                <a:rPr lang="uk-UA" sz="1400" b="1" spc="-5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40…100%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5088" y="463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19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Рисунок 1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764704"/>
            <a:ext cx="640830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23728" y="2943345"/>
            <a:ext cx="338073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9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19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19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19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19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19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191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Форсунка системи зволоження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9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4445" y="0"/>
            <a:ext cx="6762115" cy="3642360"/>
            <a:chOff x="7" y="0"/>
            <a:chExt cx="10649" cy="5736"/>
          </a:xfrm>
        </p:grpSpPr>
        <p:pic>
          <p:nvPicPr>
            <p:cNvPr id="5" name="Picture 2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6" y="0"/>
              <a:ext cx="8042" cy="5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>
              <a:off x="7" y="2272"/>
              <a:ext cx="8525" cy="5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7" name="Rectangle 27"/>
            <p:cNvSpPr>
              <a:spLocks noChangeArrowheads="1"/>
            </p:cNvSpPr>
            <p:nvPr/>
          </p:nvSpPr>
          <p:spPr bwMode="auto">
            <a:xfrm>
              <a:off x="7" y="2272"/>
              <a:ext cx="8525" cy="588"/>
            </a:xfrm>
            <a:prstGeom prst="rect">
              <a:avLst/>
            </a:prstGeom>
            <a:noFill/>
            <a:ln w="9144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8" name="Text Box 28"/>
            <p:cNvSpPr txBox="1">
              <a:spLocks noChangeArrowheads="1"/>
            </p:cNvSpPr>
            <p:nvPr/>
          </p:nvSpPr>
          <p:spPr bwMode="auto">
            <a:xfrm>
              <a:off x="2116" y="2868"/>
              <a:ext cx="8540" cy="2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uk-UA" sz="150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>
                <a:spcBef>
                  <a:spcPts val="40"/>
                </a:spcBef>
                <a:spcAft>
                  <a:spcPts val="0"/>
                </a:spcAft>
              </a:pPr>
              <a:r>
                <a:rPr lang="uk-UA" sz="1150" dirty="0">
                  <a:effectLst/>
                  <a:latin typeface="Times New Roman"/>
                  <a:ea typeface="Times New Roman"/>
                </a:rPr>
                <a:t> 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  <a:p>
              <a:pPr marL="312420">
                <a:spcAft>
                  <a:spcPts val="0"/>
                </a:spcAft>
              </a:pPr>
              <a:r>
                <a:rPr lang="uk-UA" sz="1400" i="1" spc="-15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Газовий</a:t>
              </a:r>
              <a:r>
                <a:rPr lang="uk-UA" sz="1400" b="1" spc="-25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теплогенератор</a:t>
              </a:r>
              <a:r>
                <a:rPr lang="uk-UA" sz="1400" b="1" spc="-1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RGA</a:t>
              </a:r>
              <a:r>
                <a:rPr lang="uk-UA" sz="1400" b="1" spc="-3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фірми</a:t>
              </a:r>
              <a:r>
                <a:rPr lang="uk-UA" sz="1400" b="1" spc="-15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«Біг</a:t>
              </a:r>
              <a:r>
                <a:rPr lang="uk-UA" sz="1400" b="1" spc="-10" dirty="0">
                  <a:effectLst/>
                  <a:latin typeface="Times New Roman"/>
                  <a:ea typeface="Times New Roman"/>
                </a:rPr>
                <a:t> </a:t>
              </a:r>
              <a:r>
                <a:rPr lang="uk-UA" sz="1400" b="1" dirty="0" err="1">
                  <a:effectLst/>
                  <a:latin typeface="Times New Roman"/>
                  <a:ea typeface="Times New Roman"/>
                </a:rPr>
                <a:t>Дачмент</a:t>
              </a:r>
              <a:r>
                <a:rPr lang="uk-UA" sz="1400" b="1" dirty="0">
                  <a:effectLst/>
                  <a:latin typeface="Times New Roman"/>
                  <a:ea typeface="Times New Roman"/>
                </a:rPr>
                <a:t>»</a:t>
              </a:r>
              <a:endParaRPr lang="ru-RU" sz="11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5088" y="2278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37" name="Рисунок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3705225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72947" y="4293096"/>
            <a:ext cx="60785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9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19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b="1" dirty="0">
              <a:latin typeface="Arial" pitchFamily="34" charset="0"/>
              <a:cs typeface="Arial" pitchFamily="34" charset="0"/>
            </a:endParaRPr>
          </a:p>
          <a:p>
            <a:pPr marL="0" marR="0" lvl="0" indent="419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191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501008"/>
            <a:ext cx="1836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/>
              <a:t>Дельта трубки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10379"/>
            <a:ext cx="3438525" cy="3238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067944" y="49411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i="1" dirty="0"/>
              <a:t>Інфрачервоний випромінювач, що працює на природному газі</a:t>
            </a:r>
            <a:endParaRPr lang="ru-RU" b="1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ChangeArrowheads="1"/>
          </p:cNvSpPr>
          <p:nvPr/>
        </p:nvSpPr>
        <p:spPr bwMode="auto">
          <a:xfrm>
            <a:off x="-762000" y="635178"/>
            <a:ext cx="9906000" cy="559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808" tIns="660192" rIns="380880" bIns="761760" anchor="ctr">
            <a:sp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Для створення оптимального мікроклімату на птахофабриці в зимовий період можливі два варіанти.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припливно­витяжної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вентиляції з зволоженням, поєднана з локальною системою повітряного опалення, що складається з системи очищення припливного повітря, відцентрового вентилятора, повітронагрівача,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зволожувача­розподільника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нагрітого повітря, що надходить в робоче приміщення, витяжної системи з автоматикою, системи контролю всіх параметрів мікроклімату з виведенням на центральний диспетчерський пульт.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припливно­витяжної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вентиляції з нагріванням повітря через калорифери від локальної котельні з його зволоженням і розподілом, що складається з припливного відцентрового вентилятора, прогінних вентиляторів, витяжної системи з автоматикою, системи контролю всіх параметрів мікроклімату з виведенням на центральний диспетчерський пульт. Найбільш надійними і перспективними системами для зволоження повітря є децентралізовані системи на базі аерозольних генераторів типу АГ­1.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304800" y="1077685"/>
            <a:ext cx="8610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 сучасному птахівництві використовуються різні типи обладнання для обігріву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Інфрачервоні газові обігрівачі,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які можуть служити доповненням до вже існуючої в пташнику системі обігріву батареями центрального опалення (котла). Інфрачервоні газові випромінювачі працюють на природному або балонному 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газі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Газові або дизельні теплогенератори прямої дії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підвішуються в пташнику за певною схемою, що забезпечує рівномірний розподіл тепла. Теплогенератори прямої дії більш продуктивні і піддаються регулюванню. Іноді використовуються комбіновані схеми, коли добових курчат обігрівають інфрачервоними обігрівачами, а потім пташник переводять на опалення газовими теплогенераторами прямої дії.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381000" y="1323975"/>
            <a:ext cx="8367713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uk-UA"/>
              <a:t>ЛІТЕРАТУРА</a:t>
            </a:r>
            <a:endParaRPr lang="ru-RU"/>
          </a:p>
          <a:p>
            <a:pPr marL="342900" indent="-342900" algn="just">
              <a:buFontTx/>
              <a:buAutoNum type="arabicPeriod"/>
            </a:pPr>
            <a:r>
              <a:rPr lang="ru-RU"/>
              <a:t>Калетнік Г.М., Кулик М.Ф., Петриченко В.Ф. та ін</a:t>
            </a:r>
            <a:r>
              <a:rPr lang="uk-UA"/>
              <a:t>. </a:t>
            </a:r>
            <a:r>
              <a:rPr lang="ru-RU"/>
              <a:t>Основи перспективних технологій виробництва продукції тваринництва</a:t>
            </a:r>
            <a:r>
              <a:rPr lang="uk-UA"/>
              <a:t>.</a:t>
            </a:r>
            <a:r>
              <a:rPr lang="ru-RU"/>
              <a:t>  Вінниця, 2007. 584 с</a:t>
            </a:r>
            <a:r>
              <a:rPr lang="uk-UA"/>
              <a:t>.</a:t>
            </a:r>
            <a:endParaRPr lang="ru-RU"/>
          </a:p>
          <a:p>
            <a:pPr marL="342900" indent="-342900" algn="just">
              <a:buFontTx/>
              <a:buAutoNum type="arabicPeriod"/>
            </a:pPr>
            <a:r>
              <a:rPr lang="uk-UA"/>
              <a:t>Костенко В. Технологія виробництва молока і яловичини.</a:t>
            </a:r>
            <a:r>
              <a:rPr lang="ru-RU"/>
              <a:t> </a:t>
            </a:r>
            <a:r>
              <a:rPr lang="uk-UA"/>
              <a:t>2018. 672 с.</a:t>
            </a:r>
            <a:endParaRPr lang="ru-RU"/>
          </a:p>
          <a:p>
            <a:pPr marL="342900" indent="-342900" algn="just">
              <a:buFontTx/>
              <a:buAutoNum type="arabicPeriod"/>
            </a:pPr>
            <a:r>
              <a:rPr lang="uk-UA"/>
              <a:t>Вітков М. С. Інтенсифікація сільськогосподарського виробництва на інноваційній основі. К. : ННЦ ІАЕ, 2008. 220 с.</a:t>
            </a:r>
            <a:endParaRPr lang="ru-RU"/>
          </a:p>
          <a:p>
            <a:pPr marL="342900" indent="-342900" algn="just">
              <a:buFontTx/>
              <a:buAutoNum type="arabicPeriod"/>
            </a:pPr>
            <a:r>
              <a:rPr lang="uk-UA"/>
              <a:t>Гальчинський А. С., Геєць В. М., Кінах А. К., Семиноженко В. П. Інноваційна стратегія українських реформ. К. : Знання України, 2002. 542 с. </a:t>
            </a:r>
            <a:endParaRPr lang="ru-RU"/>
          </a:p>
          <a:p>
            <a:pPr marL="342900" indent="-342900" algn="just">
              <a:buFontTx/>
              <a:buAutoNum type="arabicPeriod"/>
            </a:pPr>
            <a:r>
              <a:rPr lang="uk-UA"/>
              <a:t>Стеченко Д.М. Інноваційні форми регіонального розвитку: Навч. посіб. К.: Вища шк., 2002. 254 с.</a:t>
            </a:r>
          </a:p>
          <a:p>
            <a:pPr marL="342900" indent="-342900" algn="just">
              <a:buFontTx/>
              <a:buAutoNum type="arabicPeriod"/>
            </a:pPr>
            <a:r>
              <a:rPr lang="ru-RU"/>
              <a:t>Білай Д. Кролівництво. 2020. 296 с.</a:t>
            </a:r>
          </a:p>
          <a:p>
            <a:pPr marL="342900" indent="-342900" algn="just">
              <a:buFontTx/>
              <a:buAutoNum type="arabicPeriod"/>
            </a:pPr>
            <a:r>
              <a:rPr lang="ru-RU"/>
              <a:t>Китаєва А.П., Міхельсон Л.П., Коцюбенко Г.А. Технологія виробництва продукції кліткового хутрового звірівництва</a:t>
            </a:r>
            <a:r>
              <a:rPr lang="uk-UA"/>
              <a:t>.</a:t>
            </a:r>
            <a:r>
              <a:rPr lang="ru-RU"/>
              <a:t> Одеса: Друкарський дом, 2011. 336 с. </a:t>
            </a:r>
          </a:p>
          <a:p>
            <a:pPr marL="342900" indent="-342900"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381000" y="614434"/>
            <a:ext cx="8229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Практика останніх років вказує на широку термонейтральну зону у великої рогатої худоби.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Межі номінальних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температур повітряного середовища за стандартами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США: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нижня критична температура (нижня межа термонейтральної зони), більш низька температура навколишнього середовища призводить до гіпотермії, збільшуються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вологовиділення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зменшується споживання корму (для дійних корів мінус 27 °С, для відгодівельного молодняку ВРХ мінус 35 °С);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діапазон температур оптимальної технології, відповідає максимуму приростів, ефективності, репродукції та ін. (для дійних корів 5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­-15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°С, для відгодівельного молодняку ВРХ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8-­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15 °С).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395536" y="899428"/>
            <a:ext cx="8382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Холодні корівники.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Мають внутрішню температуру таку ж, як 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зовнішню.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Основна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функція – захистити тварин від холодних вітрів, дощу і снігу, вони не ізольовані та мають природну нерегульовану вентиляцію.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Неутеплені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корівники з широкими прорізами в якості припливних пристроїв зараз будуються за кордоном і впроваджуються в Україні: площа перерізу припливних отворів у таких корівниках регулюється за допомогою штор.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251520" y="537310"/>
            <a:ext cx="864076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Корівники з поліпшеним мікрокліматом.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холодний період року мають внутрішню температуру повітря вище, ніж зовнішню (зазвичай вище 0 °С).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Забезпечення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позитивної внутрішньої температури в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екстремально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холодних умовах досягається за рахунок теплоізоляції будівлі і закриття припливних і витяжних вентиляційних отворів.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Корівники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поліпшеним мікрокліматом мають менше проблем із замерзанням гною, ніж холодні.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теплих приміщеннях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взимку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підтримують температуру внутрішнього повітря вище 4­5 °С за рахунок утеплення будівлі, механічної вентиляції з підігрівом припливного повітря, автоматичного керування вентиляційними системами.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381000" y="260648"/>
            <a:ext cx="8382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Холодне утримання корів за безприв’язного утримання на підстилці і годівлею уволю.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Основу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корівника холодного утримання становить хороша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вентиляція - будинок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зі складною системою провітрювання, яка може складатися з прозорих регульованих штор, через які проникає до 80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­-90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% денного світла, суцільних панелей, витяжних шахт.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Елементи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вентиляції холодного корівника: світлові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коньки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витяжні шахти, спеціально сконструйовані вікна і штори.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Світловий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коньок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–найбільш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поширений спосіб поліпшити систему вентиляції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корівника, одного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світлового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конька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достатньо, щоб вирішити проблему поганої вентиляції корівника.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41866"/>
            <a:ext cx="4248472" cy="314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30615" y="4077072"/>
            <a:ext cx="3813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19100" algn="ctr"/>
            <a:r>
              <a:rPr lang="uk-UA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Світловий </a:t>
            </a:r>
            <a:r>
              <a:rPr lang="uk-UA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коньок</a:t>
            </a:r>
            <a:r>
              <a:rPr lang="uk-UA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корівнику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228600" y="732423"/>
            <a:ext cx="8382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Системи штор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які скручуються і складаються.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Складні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системи штор поділяють на ті,  що відкриваються зверху і відкриваються знизу.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які відкриваються знизу вгору, застосовуються тільки тоді, коли отвір або повністю закривається, або повністю відкривається.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які відкриваються зверху вниз, найбільше підходять для регулювання, тому що взимку вони дозволяють зробити невеликий отвір зверху, завдяки чому повітря буде переміщатися з більшою швидкістю і змішуватися з повітрям всередині корівника.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1751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1460</Words>
  <Application>Microsoft Office PowerPoint</Application>
  <PresentationFormat>Экран (4:3)</PresentationFormat>
  <Paragraphs>294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29</cp:revision>
  <dcterms:created xsi:type="dcterms:W3CDTF">2022-09-05T06:56:20Z</dcterms:created>
  <dcterms:modified xsi:type="dcterms:W3CDTF">2022-09-23T15:17:03Z</dcterms:modified>
</cp:coreProperties>
</file>