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80" r:id="rId5"/>
    <p:sldId id="259" r:id="rId6"/>
    <p:sldId id="260" r:id="rId7"/>
    <p:sldId id="281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5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44824"/>
            <a:ext cx="7506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ТЕХНОЛОГІЧНІ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ОСОБЛИВОСТІ ФУНКЦІОНУВАННЯ ГАЛУЗІ М’ЯСО-МОЛОЧНОГО СКОТАРСТВА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070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451" y="458920"/>
            <a:ext cx="843701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Основні умови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отримання високої продуктивності в м’ясному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скотарстві: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Безприв’язне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утримання у зимовий стійловий період на глибокій підстилці всіх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статево-вікових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груп у приміщеннях полегшеного типу з вільним виходом худоби на майданчики та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можливостю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вигулу з випасом худоби;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2) Випасання худоби на пасовищах з використанням кормів із сховищ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3) Отелення корів у лютому-березні, що дає змогу утримувати підсисних корів з телятами протягом літнього періоду на пасовищах;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4) Заключна відгодівля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надремонтного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молодняку до високих вагових кондицій (550-650 кг у 18 міс.) переважно на стійловому утриманні.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977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3458" y="260648"/>
            <a:ext cx="84370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Відгодівельні підприємства доцільно розташовувати поблизу джерел переробних підприємств, які забезпечують їх дешевими відходами виробництва (жом, брага) або на територіях, значно віддалених від ринків збуту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молока. 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Підприємства відгодовують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закуплений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молодняк, високий рівень інтенсифікації -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середньодобові прирости живої маси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перевищують 800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г, поголів’я великої рогатої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худоби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понад 1000 гол.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Молочні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ферми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розташовують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поближче до населених пунктів та місць реалізації молока.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Ферми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відгодівлі і нагулу худоби, вирощування молодняку можна розміщувати на більш віддалених ділянках.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977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7703" y="385178"/>
            <a:ext cx="843701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 фермах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виділяють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такі виробничі групи тварин: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дійні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корови,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корови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сухостійного періоду, молодняк до 6 місяців, молодняк на дорощуванні віком 6-12 місяців, тварини на відгодівлі та нагулі (молодняк старше 12 місяців і вибракувана доросла худоба), племінні тварини.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Забезпечення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кормами худоби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планувати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переважно за рахунок власного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виробництва.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Найбільшу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ефективність при виробництві яловичини та молока мають комбікорми, в яких пшениця не перевищує 40% за масою, а решту становлять: ячмінь – 30%, горох та інші 47 бобові – 20, висівки, макуха, шрот – 10%.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977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8286" y="404664"/>
            <a:ext cx="843701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Елементи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технології м’ясного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скотарства: 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безприв’язне утримання худоби з годівлею на кормових майданчиках та відпочинком тварин в окремих загонах;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організація відтворення стада і вирощування телят на підсосі до 6-8 місячного віку за системою «корова-теля»;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вирощування племінного молодняку для поповнення власного стада та реалізації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бугайців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і теличок іншим господарствам;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інтенсивне вирощування та відгодівля для забою на м'ясо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надремонтного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молодняку після його відлучення.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застосування раціональної мотиваційно-стимулюючої форми організації та оплати праці.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977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3458" y="1166843"/>
            <a:ext cx="843701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Економічно вигідні сезонні отелення корів,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підсисний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спосіб утримання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молодняку. 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Кращий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період парування корів – травень-червень.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Сприятливий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період отелення – січень-березень.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Раціональна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ресурсозберігаюча технологія утримання м’ясної худоби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передбачає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відпочинок тварин у приміщенні на глибокій підстилці з годівлею на вигульно-кормових майданчиках.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977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3458" y="1166843"/>
            <a:ext cx="843701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підсисний період у середньому одному теляті згодовують: 300 кг концентратів, 150 кг сіна, 300 кг силосу, 700 кг зеленої маси.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Середньодобовий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приріст молодняку на підсосі – 920 г, за весь період вирощування – 870 г.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Годівлю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відлученого молодняку забезпечують на рівні вимог параметрів породи не менш ніж І класу.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Раціон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годівлі на голову за добу становить: 3 кг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концкормів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10-12 кг силосу або сінажу, 3 кг сіна, влітку – зелена маса злакових та бобових трав.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977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3458" y="1166843"/>
            <a:ext cx="84370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Коровам, нетелям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6-7-міс.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тільності згодовують високопоживне сіно, кормові суміші.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зимовий період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грубих кормів 45%: більша половини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сіно, силос – 30-40% та концентровані корми –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26-28%. 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Влітку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(210-250 днів) поголів’я м’ясної худоби, за винятком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бугайців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яких відгодовують для забою на м'ясо, утримується на пасовищах.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структурі річного кормового балансу пасовищні корми сягають до ⅓ його частки.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977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6403" y="476672"/>
            <a:ext cx="84370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Основні шляхи збільшення поголів’я худоби м’ясо-молочного напрямку: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інтенсивне відтворення наявного поголів’я вітчизняних і імпортних м’ясних порід;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використання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низькопродуктивних ремонтних телиць молочних і молочно-м’ясних порід для схрещування із плідниками м’ясних порід, або їх штучне запліднення спермою м’ясних бугаїв. Отримане помісне потомство потрібно вирощувати за технологією м’ясного скотарства;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використання трансплантації ембріонів в племінних заводах та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племрепродукторах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дозволить від видатних батьків за рік одержувати 10–20 телят, замість одного у звичайних умовах.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977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3458" y="1166843"/>
            <a:ext cx="843701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товарних господарствах намічено використовувати: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високопродуктивні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спеціалізовані м'ясні породи, які мають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відтворну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здатність не нижче 85-90%, забезпечують середньодобовий приріст живої маси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м'ясної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худоби 750-800 г і 450-500 кг яловичини в живій масі на корову за рік;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2) промислове, перемінне та ротаційне схрещування до 30% маток молочних і молочно-м'ясних порід з бугаями м'ясних порід, що забезпечить підвищення середньодобових приростів живої маси на 25-30%, зниження витрат кормів на 1 кг приросту на 30-35%, збільшення забійної маси 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10-15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%, забійного виходу на 2-5%, поліпшення смакових якостей м'яса.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977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044" y="404664"/>
            <a:ext cx="843701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Ресурсозберігаючі  технології у м'ясному скотарстві: 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безприв'язне утримання у зимово-стійловий період на глибокій підстилці усіх статевовікових груп тварин в приміщеннях полегшеного типу з вільним виходом на вигульні майданчики;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пасовищне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утримання худоби протягом 9-10 місяців в рік з комбінованим використанням пасовищ і кормів із сховищ;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сезонні отелення корів у лютому-квітні, що забезпечить утримання підсисних корів з телятами на пасовищах до 300 днів;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підсисний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метод вирощування телят до 6-8 місячного віку;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заключна відгодівля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надремонтного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молодняку до високих вагових кондицій.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977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556792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Організація скотарства в господарствах залежно від спеціалізації.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Стан селекційної роботи у м'ясо-молочному скотарстві.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Основні шляхи збільшення поголів’я худоби м’ясо-молочного напрямку та умовами отримання високої продуктивності тварин.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069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0"/>
            <a:ext cx="849694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Використана література</a:t>
            </a:r>
          </a:p>
          <a:p>
            <a:pPr marL="342900" lvl="0" indent="-342900" algn="just" eaLnBrk="0" hangingPunct="0">
              <a:buFont typeface="+mj-lt"/>
              <a:buAutoNum type="arabicPeriod"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Бусенко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О.Т.,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Скоцик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В.Є.,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Маценко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М.І., Броварський В.Д.,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Угнівенко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А.М.,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Столюк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В.Д., Коропець Л.А. Технологія виробництва продукції тваринництва.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Агроосвіта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2013. 493 с. </a:t>
            </a:r>
          </a:p>
          <a:p>
            <a:pPr marL="342900" lvl="0" indent="-342900" algn="just" eaLnBrk="0" hangingPunct="0">
              <a:buFont typeface="+mj-lt"/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Костенко В. Технологія виробництва молока і яловичини.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2018. 672 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hangingPunct="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Костенко В.І. Практикум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скотарства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молока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яловичини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Цент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учбової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2016. 404 с. </a:t>
            </a:r>
          </a:p>
          <a:p>
            <a:pPr marL="342900" lvl="0" indent="-342900" algn="just" eaLnBrk="0" hangingPunct="0">
              <a:buFont typeface="+mj-lt"/>
              <a:buAutoNum type="arabicPeriod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Зубець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В.М.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Гусєва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І.В.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Стратегія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м’ясного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скотарства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контексті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продовольчої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Аграрна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2005. 174 с. </a:t>
            </a:r>
          </a:p>
          <a:p>
            <a:pPr marL="342900" lvl="0" indent="-342900" algn="just" eaLnBrk="0" hangingPunct="0">
              <a:buFont typeface="+mj-lt"/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Кулик М.Ф., Скоромна О.І., Ткаченко Т.Ю.,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Разанова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О.П.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Лізин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консервоване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зерно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кукурудзи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раціонах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свиней,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забою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монографія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Вінниця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Видавництво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ТОВ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Друк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», 2022. 180 с.</a:t>
            </a:r>
          </a:p>
          <a:p>
            <a:pPr marL="342900" lvl="0" indent="-342900" algn="just" eaLnBrk="0" hangingPunct="0">
              <a:buFont typeface="+mj-lt"/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Луценко М.М., Іванишин В.В., Смоляр В.І. Перспективні технології виробництва молока: Монографія. К.: Видавничий центр «Академія», 2016. 192 с.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hangingPunct="0">
              <a:buFont typeface="+mj-lt"/>
              <a:buAutoNum type="arabicPeriod"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Медведев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А.Ю.,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Ліннік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В.С.  Теоретичне та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практичнее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обгрунтування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енергозберігаючої технології виробництва яловичини за цілорічного використання консервованих кормів.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Луганск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Елтон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2011. 224 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hangingPunct="0">
              <a:buFont typeface="+mj-lt"/>
              <a:buAutoNum type="arabicPeriod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Месель-Веселяк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В.Я., Мазуренко О.В.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м’ясопродуктового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підкомплексу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ННЦ ІАЕ.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2004. 198 с. </a:t>
            </a:r>
          </a:p>
          <a:p>
            <a:pPr marL="342900" lvl="0" indent="-342900" algn="just" eaLnBrk="0" hangingPunct="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Скоромна О. І.,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Разанова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О. П.,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Поліщук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Т. В., Шевчук Т. В.,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І. М.,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Паладійчук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О. Р.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обгрунтовані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заходи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молочної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продуктивності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покращення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монографія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Вінниця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: ВНАУ, 2020.  174 с.</a:t>
            </a:r>
          </a:p>
        </p:txBody>
      </p:sp>
    </p:spTree>
    <p:extLst>
      <p:ext uri="{BB962C8B-B14F-4D97-AF65-F5344CB8AC3E}">
        <p14:creationId xmlns:p14="http://schemas.microsoft.com/office/powerpoint/2010/main" val="2913759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3458" y="1166843"/>
            <a:ext cx="843701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Технологічні основи функціонування та розвитку галузі м’ясо-молочного скотарства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науковий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аналіз становлення та розвитку виробничих процесів, систем та способів утримання худоби, специфіки функціонування та основних передумов розвитку галузі.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Первинні виробничі процеси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скотарстві: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виробництво молока;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вирощування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нетелів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вирощування молодняку;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відгодівлю худоби.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75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3458" y="1166843"/>
            <a:ext cx="84370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Завдання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селекційних виробничих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процесів: виявлення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 вирощування биків і телиць з високим рівнем продуктивності.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Спеціальні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селекційні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програми: підвищення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життєстійкості тварин, краще поїдання грубих кормів.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Товарні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виробничі процеси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націлені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 виробництво молока, яловичини або молодняку худоби (нетелі, телиці, телята).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406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3458" y="1166843"/>
            <a:ext cx="84370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Організація </a:t>
            </a:r>
            <a:r>
              <a:rPr lang="uk-UA" sz="2400" dirty="0"/>
              <a:t>скотарства </a:t>
            </a:r>
            <a:r>
              <a:rPr lang="uk-UA" sz="2400" dirty="0" smtClean="0"/>
              <a:t>включає:</a:t>
            </a:r>
          </a:p>
          <a:p>
            <a:endParaRPr lang="ru-RU" sz="2400" dirty="0"/>
          </a:p>
          <a:p>
            <a:pPr marL="342900" lvl="0" indent="-342900">
              <a:buFont typeface="Wingdings" pitchFamily="2" charset="2"/>
              <a:buChar char="ü"/>
            </a:pPr>
            <a:r>
              <a:rPr lang="uk-UA" sz="2400" dirty="0"/>
              <a:t>спеціалізація і розміщення ферм великої рогатої худоби на території господарства</a:t>
            </a:r>
            <a:r>
              <a:rPr lang="uk-UA" sz="2400" dirty="0" smtClean="0"/>
              <a:t>;</a:t>
            </a:r>
          </a:p>
          <a:p>
            <a:pPr marL="342900" lvl="0" indent="-342900">
              <a:buFont typeface="Wingdings" pitchFamily="2" charset="2"/>
              <a:buChar char="ü"/>
            </a:pPr>
            <a:endParaRPr lang="ru-RU" sz="2400" dirty="0"/>
          </a:p>
          <a:p>
            <a:pPr marL="342900" lvl="0" indent="-342900">
              <a:buFont typeface="Wingdings" pitchFamily="2" charset="2"/>
              <a:buChar char="ü"/>
            </a:pPr>
            <a:r>
              <a:rPr lang="uk-UA" sz="2400" dirty="0"/>
              <a:t>розмір ферм та поділ худоби на виробничі групи</a:t>
            </a:r>
            <a:r>
              <a:rPr lang="uk-UA" sz="2400" dirty="0" smtClean="0"/>
              <a:t>;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uk-UA" sz="2400" dirty="0" smtClean="0"/>
              <a:t> </a:t>
            </a:r>
            <a:endParaRPr lang="ru-RU" sz="2400" dirty="0" smtClean="0"/>
          </a:p>
          <a:p>
            <a:pPr marL="342900" lvl="0" indent="-342900">
              <a:buFont typeface="Wingdings" pitchFamily="2" charset="2"/>
              <a:buChar char="ü"/>
            </a:pPr>
            <a:r>
              <a:rPr lang="uk-UA" sz="2400" dirty="0" smtClean="0"/>
              <a:t>способи </a:t>
            </a:r>
            <a:r>
              <a:rPr lang="uk-UA" sz="2400" dirty="0"/>
              <a:t>і утримання худоби і відтворення стада</a:t>
            </a:r>
            <a:r>
              <a:rPr lang="uk-UA" sz="2400" dirty="0" smtClean="0"/>
              <a:t>;</a:t>
            </a:r>
          </a:p>
          <a:p>
            <a:pPr marL="342900" lvl="0" indent="-342900">
              <a:buFont typeface="Wingdings" pitchFamily="2" charset="2"/>
              <a:buChar char="ü"/>
            </a:pPr>
            <a:endParaRPr lang="ru-RU" sz="2400" dirty="0"/>
          </a:p>
          <a:p>
            <a:pPr marL="342900" lvl="0" indent="-342900">
              <a:buFont typeface="Wingdings" pitchFamily="2" charset="2"/>
              <a:buChar char="ü"/>
            </a:pPr>
            <a:r>
              <a:rPr lang="uk-UA" sz="2400" dirty="0"/>
              <a:t>забезпечення худоби приміщеннями; </a:t>
            </a:r>
            <a:endParaRPr lang="uk-UA" sz="2400" dirty="0" smtClean="0"/>
          </a:p>
          <a:p>
            <a:pPr marL="342900" lvl="0" indent="-342900">
              <a:buFont typeface="Wingdings" pitchFamily="2" charset="2"/>
              <a:buChar char="ü"/>
            </a:pPr>
            <a:endParaRPr lang="ru-RU" sz="2400" dirty="0"/>
          </a:p>
          <a:p>
            <a:pPr marL="342900" lvl="0" indent="-342900">
              <a:buFont typeface="Wingdings" pitchFamily="2" charset="2"/>
              <a:buChar char="ü"/>
            </a:pPr>
            <a:r>
              <a:rPr lang="uk-UA" sz="2400" dirty="0"/>
              <a:t>організація праці і виробничих процесів</a:t>
            </a:r>
            <a:r>
              <a:rPr lang="uk-UA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06261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222" y="332656"/>
            <a:ext cx="84370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Виробничі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типи сільськогосподарських підприємств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Підприємства молочного напряму – репродуктори, розташовані в приміських зонах, що спеціалізуються на виробництві молока, отриманні приплоду та вирощуванні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1-6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міс. Питома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вага корів у стаді 60-70%. Поповнення стада проводиться за рахунок корів і нетелей, вирощених у спеціалізованих господарствах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Підприємства молочного напрямку, що спеціалізуються на виробництві молока, отриманні приплоду та вирощуванні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молодняку. Питома вага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корів 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стаді низька. Самостійно вирощують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ремонтний молодняк,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здійснюють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дорощування і відгодівлю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надремонтного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молодняку.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977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3458" y="332656"/>
            <a:ext cx="843701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Підприємства по вирощуванню ремонтного молодняку спеціалізуються на вирощуванні молодняку до нетелей 6-місячної тільності або корів-первісток до 3-го місяця лактації.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Спеціалізовані підприємства по відгодівлі великої рогатої худоби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молодняку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3-6-міс. на власних кормах. 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Спеціалізовані підприємства м'ясного напрямку та підприємства з вирощування і відгодівлі великої рогатої худоби м'ясних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порід до 8 міс. Ремонт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стада корів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рахунок власного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відтворення.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Племінні заводи 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підприємства-репродуктори -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забезпечують відтворення стада ВРХ та проведення племінної справи в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скотарстві.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01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832431"/>
              </p:ext>
            </p:extLst>
          </p:nvPr>
        </p:nvGraphicFramePr>
        <p:xfrm>
          <a:off x="413202" y="1124744"/>
          <a:ext cx="8551287" cy="48893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72"/>
                <a:gridCol w="900135"/>
                <a:gridCol w="1227512"/>
                <a:gridCol w="1555455"/>
                <a:gridCol w="1034491"/>
                <a:gridCol w="1021259"/>
                <a:gridCol w="1012163"/>
              </a:tblGrid>
              <a:tr h="122323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породи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Статус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Наявність племінних корів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9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племінні заводи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племінні репродуктори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племінні заводи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племінні репродуктори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</a:tr>
              <a:tr h="244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Волинська м’ясна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5646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4114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</a:tr>
              <a:tr h="244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Поліська м’ясна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3394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2542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</a:tr>
              <a:tr h="244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Південна м’ясна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</a:tr>
              <a:tr h="3669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Симентальська м’ясна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2892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</a:tr>
              <a:tr h="244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Українська м’ясна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</a:tr>
              <a:tr h="244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Сіра українська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</a:tr>
              <a:tr h="6116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Разом по породам вітчизняної селекції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14886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10318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4568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</a:tr>
              <a:tr h="244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Абердин-ангуська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7956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4924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</a:tr>
              <a:tr h="122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Лімузин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</a:tr>
              <a:tr h="122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Шарове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</a:tr>
              <a:tr h="3669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Світла аквітанська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</a:tr>
              <a:tr h="122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ємонтез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</a:tr>
              <a:tr h="122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Герефорд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</a:tr>
              <a:tr h="489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Разом по породам зарубіжної селекції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8837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5155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3682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</a:tr>
              <a:tr h="122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23723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15473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8250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18" marR="39318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1415" y="157863"/>
            <a:ext cx="86124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Україні 62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племзаводи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161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племрепродуктор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Питома вага м’ясних корів складає 6,0%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85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Наявність племінних господарств та корів м’ясного напрямку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977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3458" y="1166843"/>
            <a:ext cx="843701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 Україні на 1000 корів молочних і молочно-м'ясних порід припадає 15 корів спеціалізованих м'ясних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порід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США, Канаді, Франції - 200-300. 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світі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частка яловичини, одержаної від м'ясної худоби, становить 54%,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Україні – 3,5 %.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9771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1398</Words>
  <Application>Microsoft Office PowerPoint</Application>
  <PresentationFormat>Экран (4:3)</PresentationFormat>
  <Paragraphs>249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8</cp:revision>
  <dcterms:created xsi:type="dcterms:W3CDTF">2022-09-05T06:56:20Z</dcterms:created>
  <dcterms:modified xsi:type="dcterms:W3CDTF">2022-09-06T07:28:46Z</dcterms:modified>
</cp:coreProperties>
</file>