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8" r:id="rId4"/>
    <p:sldId id="257" r:id="rId5"/>
    <p:sldId id="280" r:id="rId6"/>
    <p:sldId id="259" r:id="rId7"/>
    <p:sldId id="260" r:id="rId8"/>
    <p:sldId id="281" r:id="rId9"/>
    <p:sldId id="262" r:id="rId10"/>
    <p:sldId id="263" r:id="rId11"/>
    <p:sldId id="264" r:id="rId12"/>
    <p:sldId id="265" r:id="rId13"/>
    <p:sldId id="266" r:id="rId14"/>
    <p:sldId id="267" r:id="rId15"/>
    <p:sldId id="284" r:id="rId16"/>
    <p:sldId id="268" r:id="rId17"/>
    <p:sldId id="269" r:id="rId18"/>
    <p:sldId id="270" r:id="rId19"/>
    <p:sldId id="271" r:id="rId20"/>
    <p:sldId id="272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311C4-A2EF-42DF-B7B8-B58B197D0E15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3D8B0-BCDA-4B10-8612-E422C1D2E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4430-360C-48E1-8D29-E96C0DACD612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6E095-B94B-4811-8C4C-43A878DBB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2C42-60EB-43DE-81AC-38985E68D8A7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BE228-F322-4F61-8C83-CA9E2CF11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329F-047A-4566-893F-EF96733D171B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15E1-A2D4-4B92-995A-E2019A4A9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7BADC-A43D-49FF-9106-B49E1BF28FEA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14536-53BC-4730-A4A5-F15D7DECE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3C910-5D46-436E-9536-22A64A6E9024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15D8-1156-411F-BD07-1E245F710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4534-E3AE-4BCA-BECA-5B82F796C57B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DBDFD-2C01-467F-BF62-99D73D5FF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5390-278C-4ECB-A72D-B0F4C5A68F40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B611D-843C-4231-B277-3F0872F7A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0E6DF-4261-4D21-8818-3571635E16DF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F488B-8DFB-45E9-A779-FCF716E68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DE713-653B-4ADB-B4E3-D9C5BE89821D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B417-C186-4AE6-94FB-A827784F8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9A024-E85D-43BA-9C13-B52013DD8D8A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DC9D-E05B-4B3C-927E-521A40EBC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0F26BD-DE83-4A2D-8BD5-A8EF267DF554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24BCE-BA3B-49CC-B472-B825B1E50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971550" y="1844675"/>
            <a:ext cx="75072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latin typeface="Times New Roman" pitchFamily="18" charset="0"/>
                <a:cs typeface="Times New Roman" pitchFamily="18" charset="0"/>
              </a:rPr>
              <a:t>Тема 3</a:t>
            </a:r>
          </a:p>
          <a:p>
            <a:pPr algn="ctr"/>
            <a:endParaRPr lang="uk-UA" sz="28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>
                <a:latin typeface="Times New Roman" pitchFamily="18" charset="0"/>
                <a:cs typeface="Times New Roman" pitchFamily="18" charset="0"/>
              </a:rPr>
              <a:t>СКЛАДОВІ ЕЛЕМЕНТИ СТРАТЕГІЇ ІННОВАЦІЙНО-ОРІЄНТОВАНОГО РОЗВИТКУ МОЛОЧНОГО СКОТАРСТВА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188" y="1412875"/>
          <a:ext cx="7921625" cy="2193925"/>
        </p:xfrm>
        <a:graphic>
          <a:graphicData uri="http://schemas.openxmlformats.org/drawingml/2006/table">
            <a:tbl>
              <a:tblPr/>
              <a:tblGrid>
                <a:gridCol w="2219325"/>
                <a:gridCol w="950912"/>
                <a:gridCol w="950913"/>
                <a:gridCol w="949325"/>
                <a:gridCol w="950912"/>
                <a:gridCol w="949325"/>
                <a:gridCol w="950913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Господарства усіх категорій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1,33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1,47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1,63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1,00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0,89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0,84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господарства населення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1,23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0,95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0,88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2571" name="Rectangle 1"/>
          <p:cNvSpPr>
            <a:spLocks noChangeArrowheads="1"/>
          </p:cNvSpPr>
          <p:nvPr/>
        </p:nvSpPr>
        <p:spPr bwMode="auto">
          <a:xfrm>
            <a:off x="715963" y="401638"/>
            <a:ext cx="7712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Витрати кормів усіх видів на виробництво 1 ц молока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1052513"/>
            <a:ext cx="8435975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Фактично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корів повинно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бути щонайменше п’ять різних типів раціонів залежно від лактації корів: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на період за 3 тижні до отелення,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другий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від отелення до 100 днів лактації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третій – від 100 до 200 днів після отелення,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четвертий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в період 200-300 днів після отелення,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п’ятий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із сухостійного періоду до 3 тижнів до отелення.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6350"/>
            <a:ext cx="813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/>
            <a:r>
              <a:rPr lang="uk-UA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Витрати кормів коровами у сільськогосподарських підприємствах</a:t>
            </a:r>
            <a:endParaRPr lang="ru-RU" sz="2400">
              <a:latin typeface="Times New Roman" pitchFamily="18" charset="0"/>
              <a:ea typeface="Calibri" pitchFamily="34" charset="0"/>
            </a:endParaRPr>
          </a:p>
          <a:p>
            <a:pPr indent="450850" algn="ctr" eaLnBrk="0" hangingPunct="0"/>
            <a:endParaRPr lang="ru-RU" sz="2400">
              <a:latin typeface="Times New Roman" pitchFamily="18" charset="0"/>
              <a:ea typeface="Calibri" pitchFamily="34" charset="0"/>
            </a:endParaRPr>
          </a:p>
        </p:txBody>
      </p:sp>
      <p:graphicFrame>
        <p:nvGraphicFramePr>
          <p:cNvPr id="24893" name="Group 317"/>
          <p:cNvGraphicFramePr>
            <a:graphicFrameLocks noGrp="1"/>
          </p:cNvGraphicFramePr>
          <p:nvPr/>
        </p:nvGraphicFramePr>
        <p:xfrm>
          <a:off x="395288" y="981075"/>
          <a:ext cx="8424862" cy="4467225"/>
        </p:xfrm>
        <a:graphic>
          <a:graphicData uri="http://schemas.openxmlformats.org/drawingml/2006/table">
            <a:tbl>
              <a:tblPr/>
              <a:tblGrid>
                <a:gridCol w="1858962"/>
                <a:gridCol w="1020763"/>
                <a:gridCol w="1168400"/>
                <a:gridCol w="1019175"/>
                <a:gridCol w="1168400"/>
                <a:gridCol w="1020762"/>
                <a:gridCol w="1168400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Витрати корму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2010 р.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 р.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 р.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 тис. тонн корм.од.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структура, %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 тис. тонн корм.од.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структура, %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 тис. тонн корм.од.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структура, %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Усі корми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2911,8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2912,4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3116,3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Концентровані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914,7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31,4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1160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39,8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1438,4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46,1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Грубі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554,4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590,1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631,3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Соковиті і зелені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1163,6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40,0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1023,5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896,3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Корми інших видів</a:t>
                      </a:r>
                      <a:endParaRPr kumimoji="0" lang="uk-U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279,1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138,9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150,3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358775" y="404813"/>
            <a:ext cx="8435975" cy="585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/>
              <a:t>Основні породи молочного напряму в Україні: </a:t>
            </a:r>
          </a:p>
          <a:p>
            <a:pPr algn="just"/>
            <a:r>
              <a:rPr lang="uk-UA"/>
              <a:t>українська чорноряба молочна, червона степова, українська червоно-ряба молочна, червона польська, голштинська, джерсейська, симентальська та інші. </a:t>
            </a:r>
          </a:p>
          <a:p>
            <a:pPr algn="just"/>
            <a:r>
              <a:rPr lang="uk-UA"/>
              <a:t>За чисельністю переважає українська чорно-ряба та українська червоно-ряба. Частка голштинів становить 20%. </a:t>
            </a:r>
          </a:p>
          <a:p>
            <a:pPr algn="just"/>
            <a:endParaRPr lang="uk-UA"/>
          </a:p>
          <a:p>
            <a:pPr algn="just"/>
            <a:r>
              <a:rPr lang="uk-UA"/>
              <a:t>Корови-первістки зарубіжної (голштинська) та вітчизняної селекції (українська чорно- та червоно-ряба молочні) володіють високою адаптаційною здатністю до інтенсивної технології виробництва молока. </a:t>
            </a:r>
          </a:p>
          <a:p>
            <a:pPr algn="just"/>
            <a:endParaRPr lang="uk-UA"/>
          </a:p>
          <a:p>
            <a:pPr algn="just"/>
            <a:r>
              <a:rPr lang="uk-UA"/>
              <a:t>У корів голштинської породи молочна продуктивність вища на 6,2 і 11,1% порівняно з первістками української чорно- і червоно-рябої молочних порід. </a:t>
            </a:r>
          </a:p>
          <a:p>
            <a:pPr algn="just"/>
            <a:endParaRPr lang="uk-UA"/>
          </a:p>
          <a:p>
            <a:pPr algn="just"/>
            <a:r>
              <a:rPr lang="uk-UA"/>
              <a:t>Оптимальна структура стада на підприємстві потужністю 1000 корів:</a:t>
            </a:r>
          </a:p>
          <a:p>
            <a:pPr algn="just"/>
            <a:r>
              <a:rPr lang="uk-UA"/>
              <a:t>корів – 52 %, </a:t>
            </a:r>
          </a:p>
          <a:p>
            <a:pPr algn="just"/>
            <a:r>
              <a:rPr lang="uk-UA"/>
              <a:t>нетелей – 17,1%, </a:t>
            </a:r>
          </a:p>
          <a:p>
            <a:pPr algn="just"/>
            <a:r>
              <a:rPr lang="uk-UA"/>
              <a:t>телят до шестимісячного віку – 15,0 %, т</a:t>
            </a:r>
          </a:p>
          <a:p>
            <a:pPr algn="just"/>
            <a:r>
              <a:rPr lang="uk-UA"/>
              <a:t>елиць віком до 12 місяців – 8,0 %, </a:t>
            </a:r>
          </a:p>
          <a:p>
            <a:pPr algn="just"/>
            <a:r>
              <a:rPr lang="uk-UA"/>
              <a:t>телиць старше року – 7,9 %. 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384175" y="1166813"/>
            <a:ext cx="84359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Основними вимогами до виробників молока, з якого буде вироблено продукцію на експорт в ЄС є: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обов’язкова ідентифікація усіх тварин;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здорове поголів’я, що підтверджено регулярними ветеринарними дослідженнями;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облік молока, отриманого від хворих корів;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забезпечення гігієни доїння, зберігання та транспортування молока;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 дотримання стандартів годівлі, утримання та догляду за тваринами.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395288" y="476250"/>
            <a:ext cx="84359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/>
              <a:t>В Україні 80% виробництва молока забезпечується особистими господарствами населення, у яких бактеріальна забрудненість молочної сировини у 3-4 рази вища. </a:t>
            </a:r>
          </a:p>
          <a:p>
            <a:pPr algn="just"/>
            <a:endParaRPr lang="uk-UA"/>
          </a:p>
          <a:p>
            <a:pPr algn="just"/>
            <a:r>
              <a:rPr lang="uk-UA"/>
              <a:t>Забезпечення особистих та фермерських господарств набором техніки і засобів малої механізації дасть можливість зменшувати витрати праці на 14%, отриманню удоїв на рівні 5-5,5 тис. кг молока більш високої якості. </a:t>
            </a:r>
          </a:p>
          <a:p>
            <a:pPr algn="just"/>
            <a:endParaRPr lang="uk-UA"/>
          </a:p>
          <a:p>
            <a:pPr algn="just"/>
            <a:r>
              <a:rPr lang="uk-UA"/>
              <a:t>"Система корегування відтворювальної здатності високопродуктивних тварин” дозволила підвищити вихід телят на 11-18 голів. </a:t>
            </a:r>
          </a:p>
          <a:p>
            <a:pPr algn="just"/>
            <a:endParaRPr lang="uk-UA"/>
          </a:p>
          <a:p>
            <a:pPr algn="just"/>
            <a:r>
              <a:rPr lang="uk-UA"/>
              <a:t>У мастабах України дозволить збільшити щорічний вихід телят на 90 тис. голів з наступним додатковим виробництвом 15 тис. тонн м'яса і 165 тис. тонн молока. 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395288" y="476250"/>
            <a:ext cx="84359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/>
              <a:t>За традиційної технології з прив'язним утриманням корів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надої не перевищують 4000 кг молока,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частка молока вищого ґатунку - 60%,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механізація напування забезпечується на 65 %,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роздавання корму - на 47,5 %,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видалення гною з приміщень - на 85 %,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забезпечення технікою для виробництва, заготівлі й згодовування кормів не перевищує 45%. </a:t>
            </a:r>
          </a:p>
          <a:p>
            <a:pPr algn="just"/>
            <a:endParaRPr lang="uk-UA"/>
          </a:p>
          <a:p>
            <a:pPr algn="just"/>
            <a:r>
              <a:rPr lang="uk-UA"/>
              <a:t>Використання засобів малої механізації переважно вітчизняного виробництва дозволить зменшити витрати праці у розрахунку на 1 ц молока на 28-35 % при продуктивності корів 6000-8000 кг. 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323850" y="404813"/>
            <a:ext cx="8435975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В основу розробки біотехнологічного комплексу з виробництва молока покладено такі принципи: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оптимізація кількості і доцільності технологічних операцій,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високий ступінь механізації виробничих процесів,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покращення умов утримання корів за допомогою удосконалення розмірів боксів, зон відпочинку і годівлі, кормового столу та скотопрогонів,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збільшення площі підлоги і об’єму приміщення на одну тварину для забезпечення оптимального мікроклімату,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вдосконалення способів доїння корів в доїльній залі,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зниження затрат праці та витрат матеріальних і фінансових ресурсів на будівництво приміщень та об’єктів інфраструктури,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>
                <a:latin typeface="Times New Roman" pitchFamily="18" charset="0"/>
              </a:rPr>
              <a:t>використання для цього сучасних будівельних матеріалів, у тому числі легкозбірних конструкцій</a:t>
            </a: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415925" y="476250"/>
            <a:ext cx="8437563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/>
              <a:t>У  приміщеннях з легкозбірних конструкцій за застосування бічних штор і світлоаераційного гребеня: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/>
              <a:t>оптимізуються показники мікроклімату;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/>
              <a:t>знижується вміст аміаку в повітрі до 1,2 мг/м3 , вуглекислого газу – до 0,14%,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/>
              <a:t>швидкість руху повітря зростає до 0,5 м/с,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/>
              <a:t>бактеріальне обсіменіння за різних температур повітря становить 1,8 тис. бактерій в м3. </a:t>
            </a:r>
          </a:p>
          <a:p>
            <a:pPr algn="just"/>
            <a:endParaRPr lang="uk-UA" sz="2400"/>
          </a:p>
          <a:p>
            <a:pPr algn="just"/>
            <a:r>
              <a:rPr lang="uk-UA" sz="2400"/>
              <a:t>За інтенсивної технології виробництва молока середня і максимальна інтенсивність молоковиведення у корів за використання доїльної установки типу «Паралель» на 8,9 і 20% вища, бактеріальне обсіменіння молока нижче у 3,8 раз. </a:t>
            </a:r>
          </a:p>
          <a:p>
            <a:pPr algn="just"/>
            <a:endParaRPr lang="uk-UA" sz="2400"/>
          </a:p>
          <a:p>
            <a:pPr algn="just"/>
            <a:r>
              <a:rPr lang="uk-UA" sz="2400"/>
              <a:t>Захворюваність тварин на мастит зменшується на 8,1% порівняно з установкою «Молокопровід». </a:t>
            </a:r>
            <a:endParaRPr lang="ru-RU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1166813"/>
            <a:ext cx="8435975" cy="1465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/>
              <a:t>Відповідно до потоково-цехової системи стадо корів розподіляють на три технологічні групи, які розміщуються у відповідних цехах: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новорозтелених корів,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роздоювання і виробництва молока </a:t>
            </a:r>
          </a:p>
          <a:p>
            <a:pPr algn="just">
              <a:buFont typeface="Wingdings" pitchFamily="2" charset="2"/>
              <a:buChar char="ü"/>
            </a:pPr>
            <a:r>
              <a:rPr lang="uk-UA"/>
              <a:t>та сухостійних корів.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539750" y="1557338"/>
            <a:ext cx="82089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42988" y="2420938"/>
            <a:ext cx="6881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760413" algn="l"/>
              </a:tabLst>
            </a:pPr>
            <a:r>
              <a:rPr lang="uk-UA"/>
              <a:t>1. Моделі розвитку молочного скотарства </a:t>
            </a:r>
            <a:endParaRPr lang="ru-RU"/>
          </a:p>
          <a:p>
            <a:pPr algn="ctr">
              <a:tabLst>
                <a:tab pos="760413" algn="l"/>
              </a:tabLst>
            </a:pPr>
            <a:r>
              <a:rPr lang="uk-UA"/>
              <a:t>2. Особливості потоково-цехової системи виробництва молока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463" y="404813"/>
            <a:ext cx="8437562" cy="58594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/>
              <a:t>У цеху новорозтелених знаходяться корови з дня отелення до передачі в цех роздою та осіменіння. </a:t>
            </a:r>
          </a:p>
          <a:p>
            <a:pPr algn="just"/>
            <a:endParaRPr lang="uk-UA"/>
          </a:p>
          <a:p>
            <a:pPr algn="just"/>
            <a:r>
              <a:rPr lang="uk-UA"/>
              <a:t>Рух корів проводиться щодня по мірі їх отелення в секції пізнього сухостою. </a:t>
            </a:r>
          </a:p>
          <a:p>
            <a:pPr algn="just"/>
            <a:endParaRPr lang="uk-UA"/>
          </a:p>
          <a:p>
            <a:pPr algn="just"/>
            <a:r>
              <a:rPr lang="uk-UA"/>
              <a:t>Тварини розміщуються в межах 1 секції, яка розділена на 3 підсекції: </a:t>
            </a:r>
          </a:p>
          <a:p>
            <a:pPr algn="just"/>
            <a:r>
              <a:rPr lang="uk-UA"/>
              <a:t>до 5 днів, старше 5 днів та «антибіотики», до якої входять хворі тварини. </a:t>
            </a:r>
          </a:p>
          <a:p>
            <a:pPr algn="just"/>
            <a:endParaRPr lang="uk-UA"/>
          </a:p>
          <a:p>
            <a:pPr algn="just"/>
            <a:r>
              <a:rPr lang="uk-UA"/>
              <a:t>Після отелення корови потрапляють у секцію до 5 днів. Первісткам у цій секції присвоюють транспондери пасивного типу. </a:t>
            </a:r>
          </a:p>
          <a:p>
            <a:pPr algn="just"/>
            <a:endParaRPr lang="uk-UA"/>
          </a:p>
          <a:p>
            <a:pPr algn="just"/>
            <a:r>
              <a:rPr lang="uk-UA"/>
              <a:t>До переведення із підсекції визначається стан здоров’я тварин і переміщення їх у підсекцію після 5 днів або «антибіотики». </a:t>
            </a:r>
          </a:p>
          <a:p>
            <a:pPr algn="just"/>
            <a:endParaRPr lang="uk-UA"/>
          </a:p>
          <a:p>
            <a:pPr algn="just"/>
            <a:r>
              <a:rPr lang="uk-UA"/>
              <a:t>Хворі тварини, або підсекція «антибіотики», – це новорозтелені корови, до яких застосовуються посилені схеми лікування. </a:t>
            </a:r>
          </a:p>
          <a:p>
            <a:pPr algn="just"/>
            <a:endParaRPr lang="uk-UA"/>
          </a:p>
          <a:p>
            <a:pPr algn="just"/>
            <a:r>
              <a:rPr lang="uk-UA"/>
              <a:t>Корови знаходяться до відновлення сечостатевої системи і приходу її в стан готовності до плідного осіменіння. Через 14 днів після отелення формують технологічну групу і передають корів у цех роздою та осіменіння. 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850" y="1054100"/>
            <a:ext cx="8351838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760413" algn="l"/>
              </a:tabLst>
            </a:pPr>
            <a:r>
              <a:rPr lang="uk-UA"/>
              <a:t>У цеху роздоювання і осіменіння первісток переводять у секцію з первістками, а корів у секцію з коровами.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Тварини підлягають обробці, але не раніше 17 дня після отелення і за умови, що добовий надій складає менше 20 кг молока.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Технологічна група корів розміщена в 4 секціях, обладнаних хедлоками і призначених для роботи техніків штучного осіменіння з великими кількостями корів.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Після УЗД нетільні корови потрапляють на другу схему.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Якщо до запланованої дати повторного осіменіння або УЗД тварина приходить в охоту – її осіменяють.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Визначення корів в охоті проводиться автоматично системою Data Flow за допомогою транспондерів, які мають функцію визначення активності.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23850" y="919163"/>
            <a:ext cx="835183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760413" algn="l"/>
              </a:tabLst>
            </a:pPr>
            <a:r>
              <a:rPr lang="uk-UA"/>
              <a:t>Технологічну групу цеху виробництва молока формують починаючи з другої половини лактації у секції без фіксаторів голови.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Тільних корів переміщують у групу виробництва молока.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У нормі крива лактації в цій групі повинна знижуватися не більше як на 0,2 кг за день.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Корова у групі виробництва молока з надоєм 30 кг молока у 200 днів лактації дійде до запуску в 300 днів з надоєм щонайменше 10 кг.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Коровам раціон раптово не змінюють і залишають висококонцентратний раціон роздою.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Перед запуском проводять профрозчистку ратиць.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За 60 днів до отелення проводять запуск корів і переведення їх у цех сухостою.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23850" y="1069975"/>
            <a:ext cx="8351838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760413" algn="l"/>
              </a:tabLst>
            </a:pPr>
            <a:r>
              <a:rPr lang="uk-UA"/>
              <a:t>Для досягнення максимального надою не менше 35 кг проводиться авансована годівля.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Підвищення піку лактації на 1 кг додає 300–400 кг молока за 305 днів лактації.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У цеху виробництва молока корови знаходяться на 180–250 дні лактації й перебувають до завершення лактації за 60 днів до отелення.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У 180–200 днів лактаційна крива продовжує падати.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Корова з надоєм 30 кг молока на 200 день лактації до запуску, починаючи з 300 дня лактації має надій щонайменше 10 кг. </a:t>
            </a:r>
          </a:p>
          <a:p>
            <a:pPr algn="just">
              <a:tabLst>
                <a:tab pos="760413" algn="l"/>
              </a:tabLst>
            </a:pPr>
            <a:endParaRPr lang="uk-UA"/>
          </a:p>
          <a:p>
            <a:pPr algn="just">
              <a:tabLst>
                <a:tab pos="760413" algn="l"/>
              </a:tabLst>
            </a:pPr>
            <a:r>
              <a:rPr lang="uk-UA"/>
              <a:t>Тривалість привчання первісток до доїльної установки займає більше часу і в середньому складає 8–9 доїнь, під кінець третього дня доїння,</a:t>
            </a:r>
          </a:p>
          <a:p>
            <a:pPr algn="just">
              <a:tabLst>
                <a:tab pos="760413" algn="l"/>
              </a:tabLst>
            </a:pPr>
            <a:r>
              <a:rPr lang="uk-UA"/>
              <a:t> при утриманні з повновіковими коровами – протягом 3–4 доїнь.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0"/>
            <a:ext cx="8496300" cy="5324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Використана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література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Барановський Д.І, Гарасимова В.І. Генофонд свійських тварин України. Навчальний посібник для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студетнів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вуз. Харків.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Еспада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2005. 400 с.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Бусенко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О.Т.,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Скоцик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В.Є.,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Маценко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М.І., Броварський В.Д.,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Угнівенко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А.М.,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Столюк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В.Д., Коропець Л.А. Технологія виробництва продукції тваринництва.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Агроосвіта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Київ. 2013. 493 с.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Костенко В. Технологія виробництва молока і яловичини. 2018. 672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Луценко М.М., Іванишин В.В., Смоляр В.І. Перспективні технології виробництва молока: Монографія. К.: Видавничий центр «Академія», 2016. 192 с.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Поліщук Т. В., Льотка Г. І.,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Ушаков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В. М. Технологія підготовки корів до літнього утримання.  монографія. ВНАУ, 2021. 236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Скоромна О. І.,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Разанова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О. П., Поліщук Т. В., Шевчук Т. В.,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Берник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І. М.,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Паладійчук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О. Р.  Науково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заходи підвищення молочної продуктивності корів та покращення якості сировини в умовах виробництва. монографія. Вінниця : ВНАУ, 2020.  174 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1166813"/>
            <a:ext cx="8435975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Розвиток молочного скотарства можна віднести до четвертого технологічного укладу, який передбачає повну механізацію виробничих процесів,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воно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розвивається на основі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технологічних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укладів: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інтенсивно-технократичний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природно-інноваційний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натуральний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Складові елементи стратегії інноваційно-орієнтованого розвитку молочного скотарства передбачає техніко-технологічне оновлення виробничого потенціалу сільськогосподарських підприємств та впровадження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ІТ-технологій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 систему менеджменту.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1166813"/>
            <a:ext cx="843597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Стратегічні  моделі розвитку молочного скотарства: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збереження існуючих тенденцій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розвитку - домінує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виробництво молока і яловичини в особистих селянських господарствах зі збереженням екстенсивного типу господарювання;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пріоритетність розвитку фермерських господарств з виробництва молока;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пріоритетність розвитку великих інноваційно-орієнтованих сільськогосподарських підприємств 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одночасним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державним стимулюванням кооперативної форми виробництва молока фермерськими і особистими селянськими господарствами.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175" y="1166813"/>
            <a:ext cx="8435975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Складові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інноваційно-орієнтованої стратегії розвитку молочного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скотарства: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зміцнення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кормової бази,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підвищення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рівня годівлі тварин,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впровадження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комплексної механізації та автоматизації виробничих процесів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переведення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галузі на новітні технології,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використання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високопродуктивних, спеціалізованих порід худоби,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підвищення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якості тваринницької продукції,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удосконалення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організації й оплати праці.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550" y="1484313"/>
          <a:ext cx="7561263" cy="2743200"/>
        </p:xfrm>
        <a:graphic>
          <a:graphicData uri="http://schemas.openxmlformats.org/drawingml/2006/table">
            <a:tbl>
              <a:tblPr/>
              <a:tblGrid>
                <a:gridCol w="1511300"/>
                <a:gridCol w="1512888"/>
                <a:gridCol w="1511300"/>
                <a:gridCol w="1512887"/>
                <a:gridCol w="1512888"/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підприємств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Поголів’я тварин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одиниць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до загальної кількості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тис. голів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до загальної кількості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– 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– 499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 – 999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 1000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9507" name="Rectangle 1"/>
          <p:cNvSpPr>
            <a:spLocks noChangeArrowheads="1"/>
          </p:cNvSpPr>
          <p:nvPr/>
        </p:nvSpPr>
        <p:spPr bwMode="auto">
          <a:xfrm>
            <a:off x="1588" y="566738"/>
            <a:ext cx="8683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/>
            <a:r>
              <a:rPr lang="ru-RU" sz="2000" b="1">
                <a:latin typeface="Times New Roman" pitchFamily="18" charset="0"/>
                <a:cs typeface="Times New Roman" pitchFamily="18" charset="0"/>
              </a:rPr>
              <a:t>Групування підприємств за кількістю поголів’я корів на 1 січня 2022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indent="450850" eaLnBrk="0" hangingPunct="0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384175" y="333375"/>
            <a:ext cx="8435975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  <a:cs typeface="Times New Roman" pitchFamily="18" charset="0"/>
              </a:rPr>
              <a:t>Характеристика  стану системної кризи молочного скотарства:</a:t>
            </a:r>
          </a:p>
          <a:p>
            <a:pPr algn="just"/>
            <a:r>
              <a:rPr lang="uk-UA" sz="24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зменшення поголів'я великої рогатої худоби, низький рівень продуктивності тварин;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відсутність повноцінної кормової бази, низький рівень забезпечення їх повноцінними кормами, особливо щодо білка;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високий фізичний знос і моральне старіння основних фондів, що пов'язано із низькими темпами їх оновлення;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складний фінансовий стан більшості підприємств корпоративного сектору внаслідок росту вартості матеріально-технічних засобів, високого рівня процентних ставок на кредитні ресурси й інші негативні чинники;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зниження рівня споживання молока та молочних продуктів; низька інноваційна активність, пов'язана з відсутністю економічно обгрунтованої нормативної бази й дієвого механізму стимулювання інноваційної діяльності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2133600"/>
          <a:ext cx="8353425" cy="2193925"/>
        </p:xfrm>
        <a:graphic>
          <a:graphicData uri="http://schemas.openxmlformats.org/drawingml/2006/table">
            <a:tbl>
              <a:tblPr/>
              <a:tblGrid>
                <a:gridCol w="2341563"/>
                <a:gridCol w="1001712"/>
                <a:gridCol w="1001713"/>
                <a:gridCol w="1001712"/>
                <a:gridCol w="1003300"/>
                <a:gridCol w="1001713"/>
                <a:gridCol w="100171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Господарства усіх категорій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2863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2359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4644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4976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5129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5155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підприємства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2941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1588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5352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6101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6634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6863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господарства населення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2637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2960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4437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4630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4666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1547" name="Rectangle 1"/>
          <p:cNvSpPr>
            <a:spLocks noChangeArrowheads="1"/>
          </p:cNvSpPr>
          <p:nvPr/>
        </p:nvSpPr>
        <p:spPr bwMode="auto">
          <a:xfrm>
            <a:off x="-425450" y="849313"/>
            <a:ext cx="9569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>
              <a:tabLst>
                <a:tab pos="714375" algn="l"/>
              </a:tabLst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Динам</a:t>
            </a:r>
            <a:r>
              <a:rPr lang="uk-UA" sz="2400" b="1">
                <a:latin typeface="Times New Roman" pitchFamily="18" charset="0"/>
                <a:cs typeface="Times New Roman" pitchFamily="18" charset="0"/>
              </a:rPr>
              <a:t>іка продуктивності корів у різних категоріях господарств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1548</Words>
  <Application>Microsoft Office PowerPoint</Application>
  <PresentationFormat>Экран (4:3)</PresentationFormat>
  <Paragraphs>296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Calibri</vt:lpstr>
      <vt:lpstr>Arial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2022-09-05T06:56:20Z</dcterms:created>
  <dcterms:modified xsi:type="dcterms:W3CDTF">2022-09-08T10:52:43Z</dcterms:modified>
</cp:coreProperties>
</file>