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8" r:id="rId3"/>
    <p:sldId id="352" r:id="rId4"/>
    <p:sldId id="353" r:id="rId5"/>
    <p:sldId id="355" r:id="rId6"/>
    <p:sldId id="356" r:id="rId7"/>
    <p:sldId id="360" r:id="rId8"/>
    <p:sldId id="361" r:id="rId9"/>
    <p:sldId id="362" r:id="rId10"/>
    <p:sldId id="363" r:id="rId11"/>
    <p:sldId id="366" r:id="rId12"/>
    <p:sldId id="368" r:id="rId13"/>
    <p:sldId id="370" r:id="rId14"/>
    <p:sldId id="371" r:id="rId15"/>
    <p:sldId id="373" r:id="rId16"/>
    <p:sldId id="374" r:id="rId17"/>
    <p:sldId id="375" r:id="rId18"/>
    <p:sldId id="376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387" r:id="rId29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8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F27A3-5976-4556-87B4-5A349A4B4BBF}" type="datetimeFigureOut">
              <a:rPr lang="ru-RU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66D0-EF98-4214-82C4-B854D7D11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134A2-FF2A-47F4-A34F-D9DBE4C87162}" type="datetimeFigureOut">
              <a:rPr lang="ru-RU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46138-D5D7-4197-8DE9-A5E5106E2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365F-9D50-4EDD-8C1E-00635B1AA874}" type="datetimeFigureOut">
              <a:rPr lang="ru-RU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558CA-DBA2-4FF5-942A-ECF74EF5E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4C5AD-8B62-4057-97B1-A59348CD2606}" type="datetimeFigureOut">
              <a:rPr lang="ru-RU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184F-C413-493C-B54E-5A582DA40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A0FA-9F6A-4D23-A4FA-86A7958B2177}" type="datetimeFigureOut">
              <a:rPr lang="ru-RU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8578-B5E7-4579-8B12-383A069C7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1D6C-FD0E-4891-BF06-ADE995197034}" type="datetimeFigureOut">
              <a:rPr lang="ru-RU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9D8E-06B0-429D-869D-D0544A143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3B16E-92BD-410A-B889-24D1F583D348}" type="datetimeFigureOut">
              <a:rPr lang="ru-RU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4B84-08E5-41FC-8D48-70CCFBC01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65F5-9235-4732-BC71-A9AEA1CC66C9}" type="datetimeFigureOut">
              <a:rPr lang="ru-RU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55308-9CFD-417B-BFBC-8FD50D72B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88BEF-F802-488C-A7D4-D5AE24EA3A79}" type="datetimeFigureOut">
              <a:rPr lang="ru-RU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6E489-F523-4528-8EE2-8E4869D7F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286B3-691D-4EC7-8D8D-3072D38FBA16}" type="datetimeFigureOut">
              <a:rPr lang="ru-RU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DE05D-7A8C-40EF-A6E7-51BBDE5B2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F300E-2B1B-4C80-BBD0-07AE73748736}" type="datetimeFigureOut">
              <a:rPr lang="ru-RU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4B895-2C5F-4756-B148-4E0CDA74B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ABDA4A-90B1-4900-BF00-6CC0F87A6EDC}" type="datetimeFigureOut">
              <a:rPr lang="ru-RU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846F53-3851-40A5-A44C-D659CDD71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"/>
          <p:cNvSpPr>
            <a:spLocks noChangeArrowheads="1"/>
          </p:cNvSpPr>
          <p:nvPr/>
        </p:nvSpPr>
        <p:spPr bwMode="auto">
          <a:xfrm>
            <a:off x="468313" y="1844675"/>
            <a:ext cx="84248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latin typeface="Times New Roman" pitchFamily="18" charset="0"/>
              </a:rPr>
              <a:t>Тема 8</a:t>
            </a:r>
          </a:p>
          <a:p>
            <a:pPr algn="ctr"/>
            <a:endParaRPr lang="uk-UA" sz="2400" b="1">
              <a:latin typeface="Times New Roman" pitchFamily="18" charset="0"/>
            </a:endParaRPr>
          </a:p>
          <a:p>
            <a:pPr algn="ctr"/>
            <a:r>
              <a:rPr lang="uk-UA" sz="2400" b="1"/>
              <a:t>ТЕХНОЛОГІЧНІ МОДЕЛІ РОЗВИТКУ ДРІБНОГО ТВАРИННИЦТВА</a:t>
            </a:r>
            <a:r>
              <a:rPr lang="ru-RU"/>
              <a:t> </a:t>
            </a:r>
          </a:p>
        </p:txBody>
      </p:sp>
      <p:sp>
        <p:nvSpPr>
          <p:cNvPr id="13314" name="AutoShape 4" descr="Птахівництво визнано найбільш динамічною галуззю тваринництва в Україні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381000" y="492125"/>
            <a:ext cx="8382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Раціональне використання пасовищ передбачає застосування загінного випасання.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Усю територію пасовищ розбивають на загони, відгороджені один від одного постійною або пересувною огорожею.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Інтервал між випасанням окремих кліток навесні – 20-25 днів, влітку та восени 30-40днів.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Цей прийом дає змогу на 20% скоротити площу випасів.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381000" y="1446213"/>
            <a:ext cx="8382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b="1">
                <a:latin typeface="Times New Roman" pitchFamily="18" charset="0"/>
              </a:rPr>
              <a:t>Відгінне утримання</a:t>
            </a:r>
            <a:r>
              <a:rPr lang="uk-UA" sz="2400">
                <a:latin typeface="Times New Roman" pitchFamily="18" charset="0"/>
              </a:rPr>
              <a:t>. Строки виходу на пасовища зумовлені станом травостою в горах (приблизно 20 травня).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Триває здебільшого 4-4,5місяці (з травня по вересень).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До вигону на пасовища вівці повинні бути пострижені не менш ніж за 30 днів.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Стриження проводять навесні, коли температура повітря +12°С і вище, вовна підрунюється і збагачується жиропотом.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endParaRPr lang="ru-RU" sz="2400">
              <a:latin typeface="Times New Roman" pitchFamily="18" charset="0"/>
            </a:endParaRP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250825" y="115888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b="1" i="1">
                <a:latin typeface="Times New Roman" pitchFamily="18" charset="0"/>
              </a:rPr>
              <a:t>Зимове стійлове утримання -</a:t>
            </a:r>
            <a:r>
              <a:rPr lang="uk-UA" sz="2400">
                <a:latin typeface="Times New Roman" pitchFamily="18" charset="0"/>
              </a:rPr>
              <a:t> передбачає використання вівчарень, базів, вигульнокормових майданчиків та технологічного обладнання.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323850" y="1989138"/>
            <a:ext cx="8583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Якщо овець доять, то підсисний період ягнят триває 2-2,5 міс.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Ягнят відлучають за 5-7 днів до вигону на пасовища.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Ягніння повинно відбуватися з 1 по 15 березня, овець стрижуть до середини квітня, молодняк привчають випасати зелений корм.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Парування необхідно проводити з 20 вересня по 10 жовтня.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У полонину відправляють переважно молочних маток, ярок і валухів. 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250825" y="0"/>
            <a:ext cx="838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У Прикарпатті це спостерігається в середині квітня, на Закарпатті – наприкінці березня.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Терміни стриження триває близько 35тижнів (місяць).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381000" y="427038"/>
            <a:ext cx="83820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Раціональна система </a:t>
            </a:r>
            <a:r>
              <a:rPr lang="uk-UA" sz="2400" b="1" i="1">
                <a:latin typeface="Times New Roman" pitchFamily="18" charset="0"/>
              </a:rPr>
              <a:t>відтворення стада </a:t>
            </a:r>
            <a:r>
              <a:rPr lang="uk-UA" sz="2400">
                <a:latin typeface="Times New Roman" pitchFamily="18" charset="0"/>
              </a:rPr>
              <a:t>у вівчарстві передбачає проведення таких заходів: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досягнення встановленої структури стада, яка відповідає спеціалізації галузі; 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правильного формування отар і закріплення їх за чабанськими бригадами; 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ліквідації яловості маток; 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широкого впровадження штучного осіменіння у потрібні строки; 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своєчасного вибракування низькопродуктивного поголів'я та поповнення маточного стада більш якісним молодняком;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забезпечення повноцінної та безперебійної годівлі тварин;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організації раціонального утримання овець за високого рівня механізації виробничих процесів; </a:t>
            </a:r>
          </a:p>
          <a:p>
            <a:pPr algn="just">
              <a:buFontTx/>
              <a:buChar char="•"/>
            </a:pPr>
            <a:r>
              <a:rPr lang="uk-UA" sz="2400">
                <a:latin typeface="Times New Roman" pitchFamily="18" charset="0"/>
              </a:rPr>
              <a:t>збереження одержаного приплоду.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381000" y="1770063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Масові  окоти приурочують до виходу овець на пасовище — у квітні–травні,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парування — у листопаді–грудні.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381000" y="1157288"/>
            <a:ext cx="8382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b="1" i="1">
                <a:latin typeface="Times New Roman" pitchFamily="18" charset="0"/>
              </a:rPr>
              <a:t>Ущільнені  окоти -</a:t>
            </a:r>
            <a:r>
              <a:rPr lang="uk-UA" sz="2400">
                <a:latin typeface="Times New Roman" pitchFamily="18" charset="0"/>
              </a:rPr>
              <a:t> по три окоти за два роки.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Перше  парування проводять у серпні–вересні минулого року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друге — після першої тічки після окоту.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Ущільнені окоти застосовують переважно в шубному, м'ясо-сальному, частково у тонкорунному вівчарстві.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Перший раз ярок парують у віці 14–18 міс.,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баранчиків — у 18 міс.,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маток — після відлучення ягнят (в 3–4-місячному віці).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381000" y="1385888"/>
            <a:ext cx="838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В інтенсивному вівчарстві організують рівномірні протягом року окоти і раннє відлучення ягнят (в 45 днів і раніше), що забезпечує безперервний процес виробництва.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На племінних фермах тонкорунного вівчарства ярок парують у 2,5 року (переярки).</a:t>
            </a:r>
          </a:p>
          <a:p>
            <a:pPr algn="just"/>
            <a:r>
              <a:rPr lang="uk-UA" sz="2400">
                <a:latin typeface="Times New Roman" pitchFamily="18" charset="0"/>
              </a:rPr>
              <a:t/>
            </a:r>
            <a:br>
              <a:rPr lang="uk-UA" sz="2400">
                <a:latin typeface="Times New Roman" pitchFamily="18" charset="0"/>
              </a:rPr>
            </a:br>
            <a:r>
              <a:rPr lang="uk-UA" sz="2400">
                <a:latin typeface="Times New Roman" pitchFamily="18" charset="0"/>
              </a:rPr>
              <a:t>У тонкорунному вівчарстві вихід приплоду на 100 маток становить 100–120 голів.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Маток утримують 5–6 років, баранів-плідників — 4–5 років і щороку вибраковують відповідно 15–20 і 20–25% поголів'я.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381000" y="1295400"/>
            <a:ext cx="838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В інтенсивному вівчарстві використовують систему </a:t>
            </a:r>
            <a:r>
              <a:rPr lang="uk-UA" sz="2400" b="1" i="1">
                <a:latin typeface="Times New Roman" pitchFamily="18" charset="0"/>
              </a:rPr>
              <a:t>циклічних окотів</a:t>
            </a:r>
            <a:r>
              <a:rPr lang="uk-UA" sz="2400" i="1">
                <a:latin typeface="Times New Roman" pitchFamily="18" charset="0"/>
              </a:rPr>
              <a:t>.</a:t>
            </a:r>
          </a:p>
          <a:p>
            <a:pPr algn="just"/>
            <a:endParaRPr lang="uk-UA" sz="2400" i="1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Щодня протягом 3–4 днів осіменяють по 300 маток, в яких настала тічка.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Це дає змогу сформувати отару суягних овець 800–850 голів, за винятком тих, що перегулюють.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Відразу за першою формують другу отару, а потім роблять перерву на три тижні, щоб за цей час для окоту звільнити приміщення від маток першого циклу.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395288" y="476250"/>
            <a:ext cx="838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Через три тижні починають другий цикл і формують третю і четверту отари маток.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Після цього роблять другу перерву і потім проводять третій цикл для формування п'ятої і шостої отар.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Останню отару формують за 18–20 днів з маток, у яких тічка була уже неодноразово.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Частина поголів'я залишається незаплідненою, і його вибраковують на м'ясо. </a:t>
            </a:r>
          </a:p>
          <a:p>
            <a:pPr algn="just"/>
            <a:endParaRPr lang="ru-RU" sz="2400">
              <a:latin typeface="Times New Roman" pitchFamily="18" charset="0"/>
            </a:endParaRP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323850" y="4868863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Таку систему можна застосовувати на фермах з поголів'ям 5 тис. маток.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228600" y="1231900"/>
            <a:ext cx="838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Переваги ущільнених окотів: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- дають змогу формувати отари з одновікового молодняку, що полегшує догляд за ним.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стриження можна здійснювати за кілька днів і одержувати вовну однакової довжини.</a:t>
            </a:r>
          </a:p>
          <a:p>
            <a:pPr algn="just">
              <a:buFontTx/>
              <a:buChar char="-"/>
            </a:pPr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На період ягніння на кожні 200–250 маток організують ланку з трьох сакманщиків, які працюють у три зміни.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Через 3-4 дні їх скорочують до 2, і вони працюють у дві зміни, а через 15–18 днів після ягніння сакманщики переходять на роботу в одну зміну. 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323850" y="404813"/>
            <a:ext cx="8496300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342900" indent="-342900" algn="ctr"/>
            <a:endParaRPr lang="uk-UA" sz="20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uk-UA"/>
              <a:t>Нові  технологічні рішення процесів  годівлі й утримання овець</a:t>
            </a:r>
            <a:endParaRPr lang="ru-RU"/>
          </a:p>
          <a:p>
            <a:pPr marL="342900" indent="-342900">
              <a:buFontTx/>
              <a:buAutoNum type="arabicPeriod"/>
            </a:pPr>
            <a:r>
              <a:rPr lang="uk-UA"/>
              <a:t>Раціональна система відтворення стада у вівчарстві та козівництві </a:t>
            </a:r>
            <a:endParaRPr lang="ru-RU"/>
          </a:p>
          <a:p>
            <a:pPr marL="342900" indent="-342900" algn="just">
              <a:buFontTx/>
              <a:buAutoNum type="arabicPeriod"/>
            </a:pPr>
            <a:r>
              <a:rPr lang="ru-RU"/>
              <a:t>Інноваційні розробки для підвищення продуктивності кролів.</a:t>
            </a:r>
          </a:p>
          <a:p>
            <a:pPr marL="342900" indent="-342900">
              <a:buFontTx/>
              <a:buAutoNum type="arabicPeriod"/>
            </a:pPr>
            <a:endParaRPr lang="ru-RU"/>
          </a:p>
          <a:p>
            <a:pPr marL="342900" indent="-342900">
              <a:buFontTx/>
              <a:buAutoNum type="arabicPeriod"/>
            </a:pP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304800" y="1462088"/>
            <a:ext cx="838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У  віці ягнят 2–5 днів у сакмані повинно бути 5–7 ягнят,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6–10 днів — 8–12,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11–15 днів — 13–20,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16–20 днів — 21–40 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і у віці 21–30 днів — 41–60 ягнят.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Через 1–1,5 місяця після окоту маток усіх сакманів об'єднують в одну отару.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З переведенням вівчарства на інтенсивну основу практикується раннє відлучення ягнят: скорочується цикл виробництва і можна організувати ущільнені окоти. 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304800" y="492125"/>
            <a:ext cx="8659813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uk-UA" sz="2400" b="1" i="1">
                <a:latin typeface="Times New Roman" pitchFamily="18" charset="0"/>
              </a:rPr>
              <a:t>Промислове кролівництво - </a:t>
            </a:r>
            <a:r>
              <a:rPr lang="uk-UA" sz="2400">
                <a:latin typeface="Times New Roman" pitchFamily="18" charset="0"/>
              </a:rPr>
              <a:t>території господарства відбувається весь цикл отримання готової продукції.</a:t>
            </a:r>
          </a:p>
          <a:p>
            <a:pPr indent="449263" algn="just"/>
            <a:endParaRPr lang="uk-UA" sz="2400">
              <a:latin typeface="Times New Roman" pitchFamily="18" charset="0"/>
            </a:endParaRPr>
          </a:p>
          <a:p>
            <a:pPr indent="449263" algn="just"/>
            <a:r>
              <a:rPr lang="uk-UA" sz="2400">
                <a:latin typeface="Times New Roman" pitchFamily="18" charset="0"/>
              </a:rPr>
              <a:t>Найбільші кролівницькі комплекси мають власні комбікормові виробництва і виробництво ветеринарних препаратів. </a:t>
            </a:r>
          </a:p>
          <a:p>
            <a:pPr indent="449263" algn="just"/>
            <a:endParaRPr lang="uk-UA" sz="2400">
              <a:latin typeface="Times New Roman" pitchFamily="18" charset="0"/>
            </a:endParaRPr>
          </a:p>
          <a:p>
            <a:pPr indent="449263" algn="just"/>
            <a:r>
              <a:rPr lang="uk-UA" sz="2400">
                <a:latin typeface="Times New Roman" pitchFamily="18" charset="0"/>
              </a:rPr>
              <a:t>Всі основні процеси на таких виробництвах механізовані і автоматизовані. </a:t>
            </a:r>
          </a:p>
          <a:p>
            <a:pPr indent="449263" algn="just"/>
            <a:endParaRPr lang="uk-UA" sz="2400">
              <a:latin typeface="Times New Roman" pitchFamily="18" charset="0"/>
            </a:endParaRPr>
          </a:p>
          <a:p>
            <a:pPr indent="449263" algn="just"/>
            <a:r>
              <a:rPr lang="uk-UA" sz="2000" b="1">
                <a:latin typeface="Times New Roman" pitchFamily="18" charset="0"/>
              </a:rPr>
              <a:t>Кролівництво для фермерів. </a:t>
            </a:r>
            <a:r>
              <a:rPr lang="uk-UA" sz="2000">
                <a:latin typeface="Times New Roman" pitchFamily="18" charset="0"/>
              </a:rPr>
              <a:t>Для невеликих господарств і ферм середнього розміру оптимальною технологією і способом утримання і розведення кроликів є </a:t>
            </a:r>
            <a:r>
              <a:rPr lang="uk-UA" sz="2000" i="1">
                <a:latin typeface="Times New Roman" pitchFamily="18" charset="0"/>
              </a:rPr>
              <a:t>шедова система</a:t>
            </a:r>
            <a:r>
              <a:rPr lang="uk-UA" sz="2000">
                <a:latin typeface="Times New Roman" pitchFamily="18" charset="0"/>
              </a:rPr>
              <a:t>. </a:t>
            </a:r>
          </a:p>
          <a:p>
            <a:pPr indent="449263" algn="just"/>
            <a:endParaRPr lang="uk-UA" sz="2000">
              <a:latin typeface="Times New Roman" pitchFamily="18" charset="0"/>
            </a:endParaRPr>
          </a:p>
          <a:p>
            <a:pPr indent="449263" algn="just"/>
            <a:r>
              <a:rPr lang="uk-UA" sz="2000">
                <a:latin typeface="Times New Roman" pitchFamily="18" charset="0"/>
              </a:rPr>
              <a:t>Такий спосіб дозволяє оптимізувати всі процеси на невеликій фермі з розведення кролів.</a:t>
            </a:r>
          </a:p>
          <a:p>
            <a:pPr indent="449263" algn="just"/>
            <a:endParaRPr lang="uk-UA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381000" y="828675"/>
            <a:ext cx="8382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>
              <a:tabLst>
                <a:tab pos="1746250" algn="l"/>
              </a:tabLst>
            </a:pPr>
            <a:r>
              <a:rPr lang="uk-UA" sz="2400">
                <a:latin typeface="Times New Roman" pitchFamily="18" charset="0"/>
              </a:rPr>
              <a:t>Технології у крполівництві:</a:t>
            </a:r>
            <a:endParaRPr lang="ru-RU" sz="2400">
              <a:latin typeface="Times New Roman" pitchFamily="18" charset="0"/>
            </a:endParaRPr>
          </a:p>
          <a:p>
            <a:pPr lvl="2" algn="just">
              <a:tabLst>
                <a:tab pos="1746250" algn="l"/>
              </a:tabLst>
            </a:pPr>
            <a:r>
              <a:rPr lang="uk-UA" sz="2400">
                <a:latin typeface="Times New Roman" pitchFamily="18" charset="0"/>
              </a:rPr>
              <a:t>ретротехнологія,</a:t>
            </a:r>
            <a:endParaRPr lang="ru-RU" sz="2400">
              <a:latin typeface="Times New Roman" pitchFamily="18" charset="0"/>
            </a:endParaRPr>
          </a:p>
          <a:p>
            <a:pPr lvl="2" algn="just">
              <a:tabLst>
                <a:tab pos="1746250" algn="l"/>
              </a:tabLst>
            </a:pPr>
            <a:r>
              <a:rPr lang="uk-UA" sz="2400">
                <a:latin typeface="Times New Roman" pitchFamily="18" charset="0"/>
              </a:rPr>
              <a:t>технокролівництво</a:t>
            </a:r>
            <a:endParaRPr lang="ru-RU" sz="2400">
              <a:latin typeface="Times New Roman" pitchFamily="18" charset="0"/>
            </a:endParaRPr>
          </a:p>
          <a:p>
            <a:pPr lvl="2" algn="just">
              <a:tabLst>
                <a:tab pos="1746250" algn="l"/>
              </a:tabLst>
            </a:pPr>
            <a:r>
              <a:rPr lang="uk-UA" sz="2400">
                <a:latin typeface="Times New Roman" pitchFamily="18" charset="0"/>
              </a:rPr>
              <a:t>екокролівництво.</a:t>
            </a:r>
          </a:p>
          <a:p>
            <a:pPr lvl="2" algn="just">
              <a:tabLst>
                <a:tab pos="1746250" algn="l"/>
              </a:tabLst>
            </a:pPr>
            <a:endParaRPr lang="ru-RU" sz="2400">
              <a:latin typeface="Times New Roman" pitchFamily="18" charset="0"/>
            </a:endParaRPr>
          </a:p>
          <a:p>
            <a:pPr indent="449263" algn="just">
              <a:tabLst>
                <a:tab pos="1746250" algn="l"/>
              </a:tabLst>
            </a:pPr>
            <a:r>
              <a:rPr lang="uk-UA" sz="2400" b="1">
                <a:latin typeface="Times New Roman" pitchFamily="18" charset="0"/>
              </a:rPr>
              <a:t>Ретротехнологія </a:t>
            </a:r>
            <a:r>
              <a:rPr lang="uk-UA" sz="2400">
                <a:latin typeface="Times New Roman" pitchFamily="18" charset="0"/>
              </a:rPr>
              <a:t>заснована на традиційних способах ведення господарства, які придатні для невеличкого селянського подвір’я на 20–50 кролиць. </a:t>
            </a:r>
          </a:p>
          <a:p>
            <a:pPr indent="449263" algn="just">
              <a:tabLst>
                <a:tab pos="1746250" algn="l"/>
              </a:tabLst>
            </a:pPr>
            <a:endParaRPr lang="uk-UA" sz="2400">
              <a:latin typeface="Times New Roman" pitchFamily="18" charset="0"/>
            </a:endParaRPr>
          </a:p>
          <a:p>
            <a:pPr indent="449263" algn="just">
              <a:tabLst>
                <a:tab pos="1746250" algn="l"/>
              </a:tabLst>
            </a:pPr>
            <a:r>
              <a:rPr lang="uk-UA" sz="2400">
                <a:latin typeface="Times New Roman" pitchFamily="18" charset="0"/>
              </a:rPr>
              <a:t>Застосовуються найпростіші способи утримання кролів, раціон орієнтований на кормову базу селянського подвір’я. </a:t>
            </a:r>
          </a:p>
          <a:p>
            <a:pPr indent="449263" algn="just">
              <a:tabLst>
                <a:tab pos="1746250" algn="l"/>
              </a:tabLst>
            </a:pPr>
            <a:endParaRPr lang="uk-UA" sz="2400">
              <a:latin typeface="Times New Roman" pitchFamily="18" charset="0"/>
            </a:endParaRPr>
          </a:p>
          <a:p>
            <a:pPr indent="449263" algn="just">
              <a:tabLst>
                <a:tab pos="1746250" algn="l"/>
              </a:tabLst>
            </a:pPr>
            <a:r>
              <a:rPr lang="uk-UA" sz="2400">
                <a:latin typeface="Times New Roman" pitchFamily="18" charset="0"/>
              </a:rPr>
              <a:t>На розведення кролів впливає сезонний фактор, до товарної маси тварини ростуть 150–160 днів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ChangeArrowheads="1"/>
          </p:cNvSpPr>
          <p:nvPr/>
        </p:nvSpPr>
        <p:spPr bwMode="auto">
          <a:xfrm>
            <a:off x="381000" y="828675"/>
            <a:ext cx="8382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>
              <a:tabLst>
                <a:tab pos="1746250" algn="l"/>
              </a:tabLst>
            </a:pPr>
            <a:r>
              <a:rPr lang="uk-UA" sz="2400" b="1">
                <a:latin typeface="Times New Roman" pitchFamily="18" charset="0"/>
              </a:rPr>
              <a:t>Технокролівництво </a:t>
            </a:r>
            <a:r>
              <a:rPr lang="uk-UA" sz="2400">
                <a:latin typeface="Times New Roman" pitchFamily="18" charset="0"/>
              </a:rPr>
              <a:t>передбачає сучасні способи утримання та розведення кролів з метою їх вирощування у промислових масштабах. </a:t>
            </a:r>
          </a:p>
          <a:p>
            <a:pPr indent="449263" algn="just">
              <a:tabLst>
                <a:tab pos="1746250" algn="l"/>
              </a:tabLst>
            </a:pPr>
            <a:endParaRPr lang="uk-UA" sz="2400">
              <a:latin typeface="Times New Roman" pitchFamily="18" charset="0"/>
            </a:endParaRPr>
          </a:p>
          <a:p>
            <a:pPr indent="449263" algn="just">
              <a:tabLst>
                <a:tab pos="1746250" algn="l"/>
              </a:tabLst>
            </a:pPr>
            <a:r>
              <a:rPr lang="uk-UA" sz="2400">
                <a:latin typeface="Times New Roman" pitchFamily="18" charset="0"/>
              </a:rPr>
              <a:t>Технокролик відрізняється за якістю м’яса, він вирощений у тепличних умовах, з використанням різних препаратів, які прискорюють ріст. </a:t>
            </a:r>
          </a:p>
          <a:p>
            <a:pPr indent="449263" algn="just">
              <a:tabLst>
                <a:tab pos="1746250" algn="l"/>
              </a:tabLst>
            </a:pPr>
            <a:endParaRPr lang="uk-UA" sz="2400">
              <a:latin typeface="Times New Roman" pitchFamily="18" charset="0"/>
            </a:endParaRPr>
          </a:p>
          <a:p>
            <a:pPr indent="449263" algn="just">
              <a:tabLst>
                <a:tab pos="1746250" algn="l"/>
              </a:tabLst>
            </a:pPr>
            <a:r>
              <a:rPr lang="uk-UA" sz="2400">
                <a:latin typeface="Times New Roman" pitchFamily="18" charset="0"/>
              </a:rPr>
              <a:t>Технокролівництво є стабільно прибутковим: масштаби – 2000-10000 кролиць, стартовий капітал – 1,5-5 млн євро. </a:t>
            </a:r>
          </a:p>
          <a:p>
            <a:pPr indent="449263" algn="just">
              <a:tabLst>
                <a:tab pos="1746250" algn="l"/>
              </a:tabLst>
            </a:pPr>
            <a:r>
              <a:rPr lang="uk-UA" sz="2400">
                <a:latin typeface="Times New Roman" pitchFamily="18" charset="0"/>
              </a:rPr>
              <a:t>Окупність такого кролівництва 10 років.</a:t>
            </a:r>
            <a:endParaRPr lang="uk-UA" sz="2400" b="1">
              <a:latin typeface="Times New Roman" pitchFamily="18" charset="0"/>
            </a:endParaRPr>
          </a:p>
          <a:p>
            <a:pPr indent="449263" algn="just">
              <a:tabLst>
                <a:tab pos="1746250" algn="l"/>
              </a:tabLst>
            </a:pPr>
            <a:endParaRPr lang="uk-UA" sz="2400" b="1">
              <a:latin typeface="Times New Roman" pitchFamily="18" charset="0"/>
            </a:endParaRPr>
          </a:p>
          <a:p>
            <a:pPr indent="449263" algn="just">
              <a:tabLst>
                <a:tab pos="1746250" algn="l"/>
              </a:tabLst>
            </a:pPr>
            <a:r>
              <a:rPr lang="uk-UA" sz="2400" b="1">
                <a:latin typeface="Times New Roman" pitchFamily="18" charset="0"/>
              </a:rPr>
              <a:t>Екокролівництво </a:t>
            </a:r>
            <a:r>
              <a:rPr lang="uk-UA" sz="2400">
                <a:latin typeface="Times New Roman" pitchFamily="18" charset="0"/>
              </a:rPr>
              <a:t>застосовує технології утримання, розведення та годівлі, максимально наближені до природних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381000" y="127000"/>
            <a:ext cx="838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Інноваційні розробки для підвищення продуктивності кролів шляхом оптимізації параметрів мікроклімату приміщень закритого типу: </a:t>
            </a:r>
          </a:p>
          <a:p>
            <a:pPr algn="just"/>
            <a:endParaRPr lang="ru-RU" sz="2400">
              <a:latin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>
                <a:latin typeface="Times New Roman" pitchFamily="18" charset="0"/>
              </a:rPr>
              <a:t> пристрій для експрес-вимірювань і моніторингу основних метеорологічних параметрів тваринницьких приміщень (проведення експрес-вимірювань, добовий моніторинг основних параметрів мікроклімату в автоматизованому режимі роботи та збереження даних вимірювань у пам’ять флеш-карти); </a:t>
            </a:r>
          </a:p>
          <a:p>
            <a:pPr algn="just">
              <a:buFontTx/>
              <a:buChar char="-"/>
            </a:pPr>
            <a:r>
              <a:rPr lang="ru-RU" sz="2400">
                <a:latin typeface="Times New Roman" pitchFamily="18" charset="0"/>
              </a:rPr>
              <a:t> пристрій для визначення показників мікроклімату та вмісту шкідливих речовин в атмосферному повітрі та ін.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381000" y="942975"/>
            <a:ext cx="838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</a:rPr>
              <a:t>Ефективний шлях енергозбереження. </a:t>
            </a:r>
          </a:p>
          <a:p>
            <a:pPr algn="just"/>
            <a:endParaRPr lang="ru-RU" sz="2400">
              <a:latin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</a:rPr>
              <a:t>Вентиляційна установка УТ-Ф-12 з утилізацією теплоти забезпечує скорочення витрат на нагрів припливного повітря на 30-40 % і економію рідкого палива до 30 т за сезон. </a:t>
            </a:r>
          </a:p>
          <a:p>
            <a:pPr algn="just"/>
            <a:endParaRPr lang="ru-RU" sz="2400">
              <a:latin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</a:rPr>
              <a:t>Система «Агровент» дозволяє економити до 30 т у.п. протягом року. </a:t>
            </a:r>
          </a:p>
          <a:p>
            <a:pPr algn="just"/>
            <a:endParaRPr lang="ru-RU" sz="2400">
              <a:latin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</a:rPr>
              <a:t>Котел Д900 в порівнянні з котлом Д-721 має вищий ККД і забезпечує економію до 8 % палива при однаковій паропродуктивності.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ChangeArrowheads="1"/>
          </p:cNvSpPr>
          <p:nvPr/>
        </p:nvSpPr>
        <p:spPr bwMode="auto">
          <a:xfrm>
            <a:off x="-684213" y="325438"/>
            <a:ext cx="9523413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3768" tIns="3174" bIns="0" anchor="ctr">
            <a:spAutoFit/>
          </a:bodyPr>
          <a:lstStyle/>
          <a:p>
            <a:pPr indent="449263" algn="just">
              <a:tabLst>
                <a:tab pos="762000" algn="l"/>
              </a:tabLst>
            </a:pPr>
            <a:r>
              <a:rPr lang="uk-UA" sz="2400" b="1">
                <a:latin typeface="Times New Roman" pitchFamily="18" charset="0"/>
              </a:rPr>
              <a:t>Основні напрямки промислового виробництва кролятини</a:t>
            </a:r>
          </a:p>
          <a:p>
            <a:pPr indent="449263" algn="just">
              <a:tabLst>
                <a:tab pos="762000" algn="l"/>
              </a:tabLst>
            </a:pPr>
            <a:r>
              <a:rPr lang="uk-UA" sz="2400" b="1" i="1">
                <a:latin typeface="Times New Roman" pitchFamily="18" charset="0"/>
              </a:rPr>
              <a:t>Бройлерний.</a:t>
            </a:r>
          </a:p>
          <a:p>
            <a:pPr indent="449263" algn="just">
              <a:tabLst>
                <a:tab pos="762000" algn="l"/>
              </a:tabLst>
            </a:pPr>
            <a:r>
              <a:rPr lang="uk-UA" sz="2400">
                <a:latin typeface="Times New Roman" pitchFamily="18" charset="0"/>
              </a:rPr>
              <a:t>Параметри виробництва:</a:t>
            </a:r>
            <a:endParaRPr lang="ru-RU" sz="2400">
              <a:latin typeface="Times New Roman" pitchFamily="18" charset="0"/>
            </a:endParaRPr>
          </a:p>
          <a:p>
            <a:pPr indent="449263" algn="just">
              <a:buFontTx/>
              <a:buChar char="•"/>
              <a:tabLst>
                <a:tab pos="762000" algn="l"/>
              </a:tabLst>
            </a:pPr>
            <a:r>
              <a:rPr lang="uk-UA" sz="2400">
                <a:latin typeface="Times New Roman" pitchFamily="18" charset="0"/>
              </a:rPr>
              <a:t>5 окролів протягом виробничого року від основної кролематки забезпечує отримання 35-45 кроленят і 65-100 кг кролятини в живій масі;</a:t>
            </a:r>
            <a:endParaRPr lang="ru-RU" sz="2400">
              <a:latin typeface="Times New Roman" pitchFamily="18" charset="0"/>
            </a:endParaRPr>
          </a:p>
          <a:p>
            <a:pPr indent="449263" algn="just">
              <a:buFontTx/>
              <a:buChar char="•"/>
              <a:tabLst>
                <a:tab pos="762000" algn="l"/>
              </a:tabLst>
            </a:pPr>
            <a:r>
              <a:rPr lang="uk-UA" sz="2400">
                <a:latin typeface="Times New Roman" pitchFamily="18" charset="0"/>
              </a:rPr>
              <a:t>осіменіння кролематки на 40 добу після окролу;</a:t>
            </a:r>
            <a:endParaRPr lang="ru-RU" sz="2400">
              <a:latin typeface="Times New Roman" pitchFamily="18" charset="0"/>
            </a:endParaRPr>
          </a:p>
          <a:p>
            <a:pPr indent="449263" algn="just">
              <a:buFontTx/>
              <a:buChar char="•"/>
              <a:tabLst>
                <a:tab pos="762000" algn="l"/>
              </a:tabLst>
            </a:pPr>
            <a:r>
              <a:rPr lang="uk-UA" sz="2400">
                <a:latin typeface="Times New Roman" pitchFamily="18" charset="0"/>
              </a:rPr>
              <a:t>відлучення і одночасний забій кроленят у віці 60 діб живою масою 1,8 - 2,0 кг.</a:t>
            </a:r>
          </a:p>
          <a:p>
            <a:pPr indent="449263" algn="just">
              <a:buFontTx/>
              <a:buChar char="•"/>
              <a:tabLst>
                <a:tab pos="762000" algn="l"/>
              </a:tabLst>
            </a:pPr>
            <a:endParaRPr lang="ru-RU" sz="2400">
              <a:latin typeface="Times New Roman" pitchFamily="18" charset="0"/>
            </a:endParaRPr>
          </a:p>
          <a:p>
            <a:pPr indent="449263" algn="just">
              <a:tabLst>
                <a:tab pos="762000" algn="l"/>
              </a:tabLst>
            </a:pPr>
            <a:r>
              <a:rPr lang="uk-UA" sz="2400">
                <a:latin typeface="Times New Roman" pitchFamily="18" charset="0"/>
              </a:rPr>
              <a:t>У бройлерному кролівництві основа розведення - це селекція на скоростиглість, кращу оплату корму і високий вихід м'яса при найменших витратах праці і коштів.</a:t>
            </a:r>
          </a:p>
          <a:p>
            <a:pPr indent="449263" algn="just">
              <a:tabLst>
                <a:tab pos="762000" algn="l"/>
              </a:tabLst>
            </a:pPr>
            <a:endParaRPr lang="uk-UA" sz="2400">
              <a:latin typeface="Times New Roman" pitchFamily="18" charset="0"/>
            </a:endParaRPr>
          </a:p>
          <a:p>
            <a:pPr indent="449263" algn="just">
              <a:tabLst>
                <a:tab pos="762000" algn="l"/>
              </a:tabLst>
            </a:pPr>
            <a:r>
              <a:rPr lang="uk-UA" sz="2400">
                <a:latin typeface="Times New Roman" pitchFamily="18" charset="0"/>
              </a:rPr>
              <a:t>Використовують породи: новозеландська Біла, новозеландська Червона, Каліфорнійська</a:t>
            </a:r>
            <a:r>
              <a:rPr lang="uk-UA"/>
              <a:t>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ChangeArrowheads="1"/>
          </p:cNvSpPr>
          <p:nvPr/>
        </p:nvSpPr>
        <p:spPr bwMode="auto">
          <a:xfrm>
            <a:off x="-762000" y="346075"/>
            <a:ext cx="9906000" cy="616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808" tIns="660192" rIns="380880" bIns="761760" anchor="ctr">
            <a:spAutoFit/>
          </a:bodyPr>
          <a:lstStyle/>
          <a:p>
            <a:pPr marL="342900" indent="-342900" algn="just">
              <a:tabLst>
                <a:tab pos="1054100" algn="l"/>
              </a:tabLst>
            </a:pPr>
            <a:r>
              <a:rPr lang="uk-UA" sz="2400" b="1" i="1">
                <a:latin typeface="Times New Roman" pitchFamily="18" charset="0"/>
              </a:rPr>
              <a:t>Інтенсивний.</a:t>
            </a:r>
          </a:p>
          <a:p>
            <a:pPr marL="342900" indent="-342900" algn="just">
              <a:tabLst>
                <a:tab pos="1054100" algn="l"/>
              </a:tabLst>
            </a:pPr>
            <a:r>
              <a:rPr lang="uk-UA" sz="2400">
                <a:latin typeface="Times New Roman" pitchFamily="18" charset="0"/>
              </a:rPr>
              <a:t>Параметри виробництва:</a:t>
            </a:r>
          </a:p>
          <a:p>
            <a:pPr marL="342900" indent="-342900" algn="just">
              <a:buFontTx/>
              <a:buChar char="•"/>
              <a:tabLst>
                <a:tab pos="1054100" algn="l"/>
              </a:tabLst>
            </a:pPr>
            <a:r>
              <a:rPr lang="uk-UA" sz="2400">
                <a:latin typeface="Times New Roman" pitchFamily="18" charset="0"/>
              </a:rPr>
              <a:t>8 кролів протягом виробничого року брали від основної кролематки, що забезпечує отримання 50-60 кроленят і 150-180 кг кролятини в живій масі;</a:t>
            </a:r>
          </a:p>
          <a:p>
            <a:pPr marL="342900" indent="-342900" algn="just">
              <a:buFontTx/>
              <a:buChar char="•"/>
              <a:tabLst>
                <a:tab pos="1054100" algn="l"/>
              </a:tabLst>
            </a:pPr>
            <a:r>
              <a:rPr lang="uk-UA" sz="2400">
                <a:latin typeface="Times New Roman" pitchFamily="18" charset="0"/>
              </a:rPr>
              <a:t>осіменіння кролематки на 10 добу після окролу;</a:t>
            </a:r>
          </a:p>
          <a:p>
            <a:pPr marL="342900" indent="-342900" algn="just">
              <a:buFontTx/>
              <a:buChar char="•"/>
              <a:tabLst>
                <a:tab pos="1054100" algn="l"/>
              </a:tabLst>
            </a:pPr>
            <a:r>
              <a:rPr lang="uk-UA" sz="2400">
                <a:latin typeface="Times New Roman" pitchFamily="18" charset="0"/>
              </a:rPr>
              <a:t>відлучення кроленят у віці 35 діб;</a:t>
            </a:r>
          </a:p>
          <a:p>
            <a:pPr marL="342900" indent="-342900" algn="just">
              <a:buFontTx/>
              <a:buChar char="•"/>
              <a:tabLst>
                <a:tab pos="1054100" algn="l"/>
              </a:tabLst>
            </a:pPr>
            <a:r>
              <a:rPr lang="uk-UA" sz="2400">
                <a:latin typeface="Times New Roman" pitchFamily="18" charset="0"/>
              </a:rPr>
              <a:t>забій відгодівельного молодняку кроликів у віці 84-90 діб живою масою 2,5-3,0 кг.</a:t>
            </a:r>
          </a:p>
          <a:p>
            <a:pPr marL="342900" indent="-342900" algn="just">
              <a:buFontTx/>
              <a:buChar char="•"/>
              <a:tabLst>
                <a:tab pos="1054100" algn="l"/>
              </a:tabLst>
            </a:pPr>
            <a:endParaRPr lang="uk-UA" sz="2400">
              <a:latin typeface="Times New Roman" pitchFamily="18" charset="0"/>
            </a:endParaRPr>
          </a:p>
          <a:p>
            <a:pPr marL="342900" indent="-342900" algn="just">
              <a:tabLst>
                <a:tab pos="1054100" algn="l"/>
              </a:tabLst>
            </a:pPr>
            <a:r>
              <a:rPr lang="uk-UA" sz="2400">
                <a:latin typeface="Times New Roman" pitchFamily="18" charset="0"/>
              </a:rPr>
              <a:t>Для цієї технології можуть бути використані породи: білий паннон, термонська Біла, Бургундська, сріблястий, промисловий тип шиншили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304800" y="1252538"/>
            <a:ext cx="86106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uk-UA" sz="2000">
                <a:latin typeface="Times New Roman" pitchFamily="18" charset="0"/>
              </a:rPr>
              <a:t>На фермах інтенсивного м'ясного напрямку при утриманні кролів в кролятниках слід організувати виробництво за технологією </a:t>
            </a:r>
            <a:r>
              <a:rPr lang="uk-UA" sz="2000" i="1">
                <a:latin typeface="Times New Roman" pitchFamily="18" charset="0"/>
              </a:rPr>
              <a:t>потокового (ритмічного) виробництва або рівномірного цілорічного виробництва кролятини.</a:t>
            </a:r>
          </a:p>
          <a:p>
            <a:pPr indent="449263" algn="just"/>
            <a:endParaRPr lang="uk-UA" sz="2000" i="1">
              <a:latin typeface="Times New Roman" pitchFamily="18" charset="0"/>
            </a:endParaRPr>
          </a:p>
          <a:p>
            <a:pPr indent="449263" algn="just"/>
            <a:r>
              <a:rPr lang="uk-UA" sz="2000" i="1">
                <a:latin typeface="Times New Roman" pitchFamily="18" charset="0"/>
              </a:rPr>
              <a:t>Технологія потокового </a:t>
            </a:r>
            <a:r>
              <a:rPr lang="uk-UA" sz="2000">
                <a:latin typeface="Times New Roman" pitchFamily="18" charset="0"/>
              </a:rPr>
              <a:t>(ритмічного) виробництва м'яса кролів передбачає виділення технологічних фаз відтворення, відгодівлі та вирощування ремонтного молодняку.</a:t>
            </a:r>
          </a:p>
          <a:p>
            <a:pPr indent="449263" algn="just"/>
            <a:endParaRPr lang="uk-UA" sz="2000">
              <a:latin typeface="Times New Roman" pitchFamily="18" charset="0"/>
            </a:endParaRPr>
          </a:p>
          <a:p>
            <a:pPr indent="449263" algn="just"/>
            <a:r>
              <a:rPr lang="uk-UA" sz="2000">
                <a:latin typeface="Times New Roman" pitchFamily="18" charset="0"/>
              </a:rPr>
              <a:t>Технологію потокового виробництва м'яса кролів краще застосовувати на кролефермах, які мають не менше 8 виробничих приміщень, з яких шість використовують під крільчатники-відгодівельник і два - під крільчатники-ремонтники.</a:t>
            </a:r>
          </a:p>
          <a:p>
            <a:pPr indent="449263" algn="just"/>
            <a:endParaRPr lang="uk-UA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381000" y="1323975"/>
            <a:ext cx="8367713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uk-UA"/>
              <a:t>ЛІТЕРАТУРА</a:t>
            </a:r>
            <a:endParaRPr lang="ru-RU"/>
          </a:p>
          <a:p>
            <a:pPr marL="342900" indent="-342900" algn="just">
              <a:buFontTx/>
              <a:buAutoNum type="arabicPeriod"/>
            </a:pPr>
            <a:r>
              <a:rPr lang="ru-RU"/>
              <a:t>Калетнік Г.М., Кулик М.Ф., Петриченко В.Ф. та ін</a:t>
            </a:r>
            <a:r>
              <a:rPr lang="uk-UA"/>
              <a:t>. </a:t>
            </a:r>
            <a:r>
              <a:rPr lang="ru-RU"/>
              <a:t>Основи перспективних технологій виробництва продукції тваринництва</a:t>
            </a:r>
            <a:r>
              <a:rPr lang="uk-UA"/>
              <a:t>.</a:t>
            </a:r>
            <a:r>
              <a:rPr lang="ru-RU"/>
              <a:t>  Вінниця, 2007. 584 с</a:t>
            </a:r>
            <a:r>
              <a:rPr lang="uk-UA"/>
              <a:t>.</a:t>
            </a:r>
            <a:endParaRPr lang="ru-RU"/>
          </a:p>
          <a:p>
            <a:pPr marL="342900" indent="-342900" algn="just">
              <a:buFontTx/>
              <a:buAutoNum type="arabicPeriod"/>
            </a:pPr>
            <a:r>
              <a:rPr lang="uk-UA"/>
              <a:t>Костенко В. Технологія виробництва молока і яловичини.</a:t>
            </a:r>
            <a:r>
              <a:rPr lang="ru-RU"/>
              <a:t> </a:t>
            </a:r>
            <a:r>
              <a:rPr lang="uk-UA"/>
              <a:t>2018. 672 с.</a:t>
            </a:r>
            <a:endParaRPr lang="ru-RU"/>
          </a:p>
          <a:p>
            <a:pPr marL="342900" indent="-342900" algn="just">
              <a:buFontTx/>
              <a:buAutoNum type="arabicPeriod"/>
            </a:pPr>
            <a:r>
              <a:rPr lang="uk-UA"/>
              <a:t>Вітков М. С. Інтенсифікація сільськогосподарського виробництва на інноваційній основі. К. : ННЦ ІАЕ, 2008. 220 с.</a:t>
            </a:r>
            <a:endParaRPr lang="ru-RU"/>
          </a:p>
          <a:p>
            <a:pPr marL="342900" indent="-342900" algn="just">
              <a:buFontTx/>
              <a:buAutoNum type="arabicPeriod"/>
            </a:pPr>
            <a:r>
              <a:rPr lang="uk-UA"/>
              <a:t>Гальчинський А. С., Геєць В. М., Кінах А. К., Семиноженко В. П. Інноваційна стратегія українських реформ. К. : Знання України, 2002. 542 с. </a:t>
            </a:r>
            <a:endParaRPr lang="ru-RU"/>
          </a:p>
          <a:p>
            <a:pPr marL="342900" indent="-342900" algn="just">
              <a:buFontTx/>
              <a:buAutoNum type="arabicPeriod"/>
            </a:pPr>
            <a:r>
              <a:rPr lang="uk-UA"/>
              <a:t>Стеченко Д.М. Інноваційні форми регіонального розвитку: Навч. посіб. К.: Вища шк., 2002. 254 с.</a:t>
            </a:r>
          </a:p>
          <a:p>
            <a:pPr marL="342900" indent="-342900" algn="just">
              <a:buFontTx/>
              <a:buAutoNum type="arabicPeriod"/>
            </a:pPr>
            <a:r>
              <a:rPr lang="ru-RU"/>
              <a:t>Білай Д. Кролівництво. 2020. 296 с.</a:t>
            </a:r>
          </a:p>
          <a:p>
            <a:pPr marL="342900" indent="-342900" algn="just">
              <a:buFontTx/>
              <a:buAutoNum type="arabicPeriod"/>
            </a:pPr>
            <a:r>
              <a:rPr lang="ru-RU"/>
              <a:t>Китаєва А.П., Міхельсон Л.П., Коцюбенко Г.А. Технологія виробництва продукції кліткового хутрового звірівництва</a:t>
            </a:r>
            <a:r>
              <a:rPr lang="uk-UA"/>
              <a:t>.</a:t>
            </a:r>
            <a:r>
              <a:rPr lang="ru-RU"/>
              <a:t> Одеса: Друкарський дом, 2011. 336 с. </a:t>
            </a:r>
          </a:p>
          <a:p>
            <a:pPr marL="342900" indent="-342900"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381000" y="646113"/>
            <a:ext cx="82296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60375" algn="just"/>
            <a:r>
              <a:rPr lang="uk-UA" sz="2400">
                <a:latin typeface="Times New Roman" pitchFamily="18" charset="0"/>
              </a:rPr>
              <a:t>У Європі розводять більше 300 порід овець - 50% світового генофонду. </a:t>
            </a:r>
            <a:endParaRPr lang="en-US" sz="2400">
              <a:latin typeface="Times New Roman" pitchFamily="18" charset="0"/>
            </a:endParaRPr>
          </a:p>
          <a:p>
            <a:pPr indent="460375" algn="just"/>
            <a:endParaRPr lang="en-US" sz="2400">
              <a:latin typeface="Times New Roman" pitchFamily="18" charset="0"/>
            </a:endParaRPr>
          </a:p>
          <a:p>
            <a:pPr indent="460375" algn="just"/>
            <a:r>
              <a:rPr lang="uk-UA" sz="2400">
                <a:latin typeface="Times New Roman" pitchFamily="18" charset="0"/>
              </a:rPr>
              <a:t>У   Великобританії розводять    близько 50 порід, в Італії – 37, у Франції – 36, в Греції – 24, в Болгарії – 22 породи.</a:t>
            </a:r>
            <a:endParaRPr lang="en-US" sz="2400">
              <a:latin typeface="Times New Roman" pitchFamily="18" charset="0"/>
            </a:endParaRPr>
          </a:p>
          <a:p>
            <a:pPr indent="460375" algn="just"/>
            <a:endParaRPr lang="ru-RU" sz="2400">
              <a:latin typeface="Times New Roman" pitchFamily="18" charset="0"/>
            </a:endParaRPr>
          </a:p>
          <a:p>
            <a:pPr indent="460375" algn="just"/>
            <a:r>
              <a:rPr lang="uk-UA" sz="2400">
                <a:latin typeface="Times New Roman" pitchFamily="18" charset="0"/>
              </a:rPr>
              <a:t>Питома вага тонкорунних овець в Європі – 11%, напівтонкорунних – 40, грубововнових – 49%.</a:t>
            </a:r>
            <a:endParaRPr lang="en-US" sz="2400">
              <a:latin typeface="Times New Roman" pitchFamily="18" charset="0"/>
            </a:endParaRPr>
          </a:p>
          <a:p>
            <a:pPr indent="460375" algn="just"/>
            <a:endParaRPr lang="ru-RU" sz="2400">
              <a:latin typeface="Times New Roman" pitchFamily="18" charset="0"/>
            </a:endParaRPr>
          </a:p>
          <a:p>
            <a:pPr indent="460375" algn="just"/>
            <a:r>
              <a:rPr lang="uk-UA" sz="2400">
                <a:latin typeface="Times New Roman" pitchFamily="18" charset="0"/>
              </a:rPr>
              <a:t>Більше 53% овець мають потрійну продуктивність (м’ясо, молоко, вовну), м’ясо­вовнову – 39%. </a:t>
            </a:r>
          </a:p>
          <a:p>
            <a:pPr indent="460375" algn="just"/>
            <a:endParaRPr lang="en-US" sz="2400">
              <a:latin typeface="Times New Roman" pitchFamily="18" charset="0"/>
            </a:endParaRPr>
          </a:p>
          <a:p>
            <a:pPr indent="460375" algn="just"/>
            <a:r>
              <a:rPr lang="uk-UA" sz="2400">
                <a:latin typeface="Times New Roman" pitchFamily="18" charset="0"/>
              </a:rPr>
              <a:t>В Азії зосереджено більше 39% поголів’я овець світу,  розводять 155 порід, з них тонкорунних – 4%, напівтонкорунних – 5%, грубововнових – 91%.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1773238"/>
            <a:ext cx="838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У вівчарстві зберігаються традиційні методи годівлі й утримання овець, відтворення стада і стриження. </a:t>
            </a:r>
            <a:endParaRPr lang="en-US" sz="2400">
              <a:latin typeface="Times New Roman" pitchFamily="18" charset="0"/>
            </a:endParaRPr>
          </a:p>
          <a:p>
            <a:pPr algn="just"/>
            <a:endParaRPr lang="en-US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Поголів'я овець в зоні інтенсивного землеробства сконцентроване на комплексно-механізованих фермах або механізованих майданчиках. </a:t>
            </a:r>
            <a:endParaRPr lang="en-US" sz="2400">
              <a:latin typeface="Times New Roman" pitchFamily="18" charset="0"/>
            </a:endParaRPr>
          </a:p>
          <a:p>
            <a:pPr algn="just"/>
            <a:endParaRPr lang="en-US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При забудові комплексно-механізованих ферм використовують приміщення, спеціалізовані за призначенням. </a:t>
            </a:r>
            <a:endParaRPr lang="en-US" sz="2400">
              <a:latin typeface="Times New Roman" pitchFamily="18" charset="0"/>
            </a:endParaRPr>
          </a:p>
          <a:p>
            <a:pPr algn="just"/>
            <a:endParaRPr lang="en-US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Норма навантаження на чабана тут становить 400</a:t>
            </a:r>
            <a:r>
              <a:rPr lang="en-US" sz="2400">
                <a:latin typeface="Times New Roman" pitchFamily="18" charset="0"/>
              </a:rPr>
              <a:t>-</a:t>
            </a:r>
            <a:r>
              <a:rPr lang="uk-UA" sz="2400">
                <a:latin typeface="Times New Roman" pitchFamily="18" charset="0"/>
              </a:rPr>
              <a:t>500 маток, 600</a:t>
            </a:r>
            <a:r>
              <a:rPr lang="en-US" sz="2400">
                <a:latin typeface="Times New Roman" pitchFamily="18" charset="0"/>
              </a:rPr>
              <a:t>-</a:t>
            </a:r>
            <a:r>
              <a:rPr lang="uk-UA" sz="2400">
                <a:latin typeface="Times New Roman" pitchFamily="18" charset="0"/>
              </a:rPr>
              <a:t>1000 голів молодняка й 2</a:t>
            </a:r>
            <a:r>
              <a:rPr lang="en-US" sz="2400">
                <a:latin typeface="Times New Roman" pitchFamily="18" charset="0"/>
              </a:rPr>
              <a:t>-</a:t>
            </a:r>
            <a:r>
              <a:rPr lang="uk-UA" sz="2400">
                <a:latin typeface="Times New Roman" pitchFamily="18" charset="0"/>
              </a:rPr>
              <a:t>3 тис. овець на відгодівлі.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23850" y="404813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У більшості країн світу виручка від виробництва баранини становить 90% і більше, вовни – близько 10%. </a:t>
            </a:r>
            <a:endParaRPr lang="en-US" sz="2400">
              <a:latin typeface="Times New Roman" pitchFamily="18" charset="0"/>
            </a:endParaRPr>
          </a:p>
          <a:p>
            <a:pPr algn="just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381000" y="1404938"/>
            <a:ext cx="8382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У літній період овець пасуть із застосуванням загінної і порційної пастьби. </a:t>
            </a:r>
            <a:endParaRPr lang="en-US" sz="2400">
              <a:latin typeface="Times New Roman" pitchFamily="18" charset="0"/>
            </a:endParaRPr>
          </a:p>
          <a:p>
            <a:pPr algn="just"/>
            <a:endParaRPr lang="en-US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Випасають на післяжнивних рештках, неугіддях й отавах багаторічних трав.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79388" y="3500438"/>
            <a:ext cx="86407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b="1" i="1">
                <a:latin typeface="Times New Roman" pitchFamily="18" charset="0"/>
              </a:rPr>
              <a:t>Літнє пасовищне утримання</a:t>
            </a:r>
            <a:r>
              <a:rPr lang="uk-UA" sz="2400">
                <a:latin typeface="Times New Roman" pitchFamily="18" charset="0"/>
              </a:rPr>
              <a:t>. Навесні тварин переводять зі стійлового утримання на пасовищне, здійснюють поступову заміну раціону і збільшують час перебування тварин влітку на пасовищі до 10-12 годин, восени скорочують до 78 годин.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За наявності в достатній кількості корму на пасовищі випас овець восени не припиняють при настанні холодів.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381000" y="1614488"/>
            <a:ext cx="8382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Овець краще пасти розгорнутим фронтом, вони менше вибивають пасовище і не заважають один одному наїдатися.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Зранку овець випасають на гірших ділянках, а потім переходять на кращі.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Випас починають до сходу сонця. Спекотними днями випасання припиняють з 10-11 до 14-16 год.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Іноді нічний випас продовжують до 23-24 год., після чого тварини відпочивають до світанку.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304800" y="2146300"/>
            <a:ext cx="8382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i="1">
                <a:latin typeface="Times New Roman" pitchFamily="18" charset="0"/>
              </a:rPr>
              <a:t>Правила  експлуатації пасовищ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Випасати овець на щойно закладених пасовищах не слід.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Оптимальним терміном початку випасу на сіяних пасовищах є час, коли рослини досягають висоти не менш ніж 12-14 см.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Не можна допускати, аби тварини пошкоджували вузол кущіння у рослин.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228600" y="762000"/>
            <a:ext cx="8382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Штучно створені пасовища використовують шляхом загінного випасання із застосуванням пересувної огорожі або електропастуха.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Перед випасанням на бобовозлакових травостоях тварин попередньо підгодовують сухим кормом або попасти по злаках.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Вранці та після відпочинку голодних овець необхідно випасати на ділянці, котра вже піддавалася випасанню, а потім на свіжій.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У другій половині літа овець необхідно підгодовувати зеленою масою з польових сівозмін.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1593</Words>
  <Application>Microsoft Office PowerPoint</Application>
  <PresentationFormat>Экран (4:3)</PresentationFormat>
  <Paragraphs>205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dcterms:created xsi:type="dcterms:W3CDTF">2022-09-05T06:56:20Z</dcterms:created>
  <dcterms:modified xsi:type="dcterms:W3CDTF">2022-09-22T09:03:57Z</dcterms:modified>
</cp:coreProperties>
</file>